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2"/>
  </p:notesMasterIdLst>
  <p:handoutMasterIdLst>
    <p:handoutMasterId r:id="rId63"/>
  </p:handoutMasterIdLst>
  <p:sldIdLst>
    <p:sldId id="613" r:id="rId2"/>
    <p:sldId id="504" r:id="rId3"/>
    <p:sldId id="484" r:id="rId4"/>
    <p:sldId id="614" r:id="rId5"/>
    <p:sldId id="503" r:id="rId6"/>
    <p:sldId id="486" r:id="rId7"/>
    <p:sldId id="487" r:id="rId8"/>
    <p:sldId id="645" r:id="rId9"/>
    <p:sldId id="454" r:id="rId10"/>
    <p:sldId id="514" r:id="rId11"/>
    <p:sldId id="619" r:id="rId12"/>
    <p:sldId id="620" r:id="rId13"/>
    <p:sldId id="647" r:id="rId14"/>
    <p:sldId id="621" r:id="rId15"/>
    <p:sldId id="622" r:id="rId16"/>
    <p:sldId id="507" r:id="rId17"/>
    <p:sldId id="489" r:id="rId18"/>
    <p:sldId id="491" r:id="rId19"/>
    <p:sldId id="468" r:id="rId20"/>
    <p:sldId id="513" r:id="rId21"/>
    <p:sldId id="457" r:id="rId22"/>
    <p:sldId id="623" r:id="rId23"/>
    <p:sldId id="624" r:id="rId24"/>
    <p:sldId id="627" r:id="rId25"/>
    <p:sldId id="626" r:id="rId26"/>
    <p:sldId id="617" r:id="rId27"/>
    <p:sldId id="649" r:id="rId28"/>
    <p:sldId id="629" r:id="rId29"/>
    <p:sldId id="631" r:id="rId30"/>
    <p:sldId id="632" r:id="rId31"/>
    <p:sldId id="633" r:id="rId32"/>
    <p:sldId id="634" r:id="rId33"/>
    <p:sldId id="648" r:id="rId34"/>
    <p:sldId id="635" r:id="rId35"/>
    <p:sldId id="582" r:id="rId36"/>
    <p:sldId id="583" r:id="rId37"/>
    <p:sldId id="584" r:id="rId38"/>
    <p:sldId id="585" r:id="rId39"/>
    <p:sldId id="586" r:id="rId40"/>
    <p:sldId id="599" r:id="rId41"/>
    <p:sldId id="600" r:id="rId42"/>
    <p:sldId id="636" r:id="rId43"/>
    <p:sldId id="601" r:id="rId44"/>
    <p:sldId id="641" r:id="rId45"/>
    <p:sldId id="602" r:id="rId46"/>
    <p:sldId id="603" r:id="rId47"/>
    <p:sldId id="604" r:id="rId48"/>
    <p:sldId id="605" r:id="rId49"/>
    <p:sldId id="644" r:id="rId50"/>
    <p:sldId id="643" r:id="rId51"/>
    <p:sldId id="606" r:id="rId52"/>
    <p:sldId id="638" r:id="rId53"/>
    <p:sldId id="639" r:id="rId54"/>
    <p:sldId id="640" r:id="rId55"/>
    <p:sldId id="607" r:id="rId56"/>
    <p:sldId id="608" r:id="rId57"/>
    <p:sldId id="609" r:id="rId58"/>
    <p:sldId id="610" r:id="rId59"/>
    <p:sldId id="611" r:id="rId60"/>
    <p:sldId id="642" r:id="rId61"/>
  </p:sldIdLst>
  <p:sldSz cx="12192000" cy="6858000"/>
  <p:notesSz cx="7104063"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1. Giới thiệu nội dung" id="{569F8984-A79C-4367-9F58-9D47A7B17B00}">
          <p14:sldIdLst>
            <p14:sldId id="613"/>
            <p14:sldId id="504"/>
            <p14:sldId id="484"/>
            <p14:sldId id="614"/>
          </p14:sldIdLst>
        </p14:section>
        <p14:section name="2. Thiết kế bộ điều chế" id="{8B66F8DB-A58B-4DF7-8541-D56458FC4E94}">
          <p14:sldIdLst>
            <p14:sldId id="503"/>
            <p14:sldId id="486"/>
            <p14:sldId id="487"/>
            <p14:sldId id="645"/>
            <p14:sldId id="454"/>
            <p14:sldId id="514"/>
          </p14:sldIdLst>
        </p14:section>
        <p14:section name="3. Thiết kế bộ giải điều chế" id="{02472129-D70D-4120-A5C0-07B41F098E53}">
          <p14:sldIdLst>
            <p14:sldId id="619"/>
            <p14:sldId id="620"/>
            <p14:sldId id="647"/>
            <p14:sldId id="621"/>
            <p14:sldId id="622"/>
          </p14:sldIdLst>
        </p14:section>
        <p14:section name="4. Thiết kế bộ đồng bộ ký tự" id="{DB8C484A-B38B-47CE-B76C-BACE7A8000D2}">
          <p14:sldIdLst>
            <p14:sldId id="507"/>
            <p14:sldId id="489"/>
            <p14:sldId id="491"/>
            <p14:sldId id="468"/>
            <p14:sldId id="513"/>
            <p14:sldId id="457"/>
          </p14:sldIdLst>
        </p14:section>
        <p14:section name="5. Thiết kế vi mạch" id="{A84FE3A7-BBB7-4BD9-9643-1E5105666A8F}">
          <p14:sldIdLst>
            <p14:sldId id="623"/>
            <p14:sldId id="624"/>
            <p14:sldId id="627"/>
            <p14:sldId id="626"/>
            <p14:sldId id="617"/>
            <p14:sldId id="649"/>
            <p14:sldId id="629"/>
          </p14:sldIdLst>
        </p14:section>
        <p14:section name="6. Kết luận" id="{F304CC59-E812-48C3-92E4-D5AD222704F3}">
          <p14:sldIdLst>
            <p14:sldId id="631"/>
            <p14:sldId id="632"/>
            <p14:sldId id="633"/>
            <p14:sldId id="634"/>
          </p14:sldIdLst>
        </p14:section>
        <p14:section name="Câu hỏi" id="{16A20F6E-042F-4686-9042-F9BEF273BE89}">
          <p14:sldIdLst>
            <p14:sldId id="648"/>
            <p14:sldId id="635"/>
            <p14:sldId id="582"/>
            <p14:sldId id="583"/>
            <p14:sldId id="584"/>
            <p14:sldId id="585"/>
            <p14:sldId id="586"/>
            <p14:sldId id="599"/>
            <p14:sldId id="600"/>
            <p14:sldId id="636"/>
            <p14:sldId id="601"/>
            <p14:sldId id="641"/>
            <p14:sldId id="602"/>
            <p14:sldId id="603"/>
            <p14:sldId id="604"/>
            <p14:sldId id="605"/>
            <p14:sldId id="644"/>
            <p14:sldId id="643"/>
            <p14:sldId id="606"/>
            <p14:sldId id="638"/>
            <p14:sldId id="639"/>
            <p14:sldId id="640"/>
            <p14:sldId id="607"/>
            <p14:sldId id="608"/>
            <p14:sldId id="609"/>
            <p14:sldId id="610"/>
            <p14:sldId id="611"/>
            <p14:sldId id="64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F6466"/>
    <a:srgbClr val="006600"/>
    <a:srgbClr val="E9EDF4"/>
    <a:srgbClr val="D0D8E8"/>
    <a:srgbClr val="B7E6DC"/>
    <a:srgbClr val="FFFFFF"/>
    <a:srgbClr val="CC04A6"/>
    <a:srgbClr val="3376C7"/>
    <a:srgbClr val="8EB4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737" autoAdjust="0"/>
  </p:normalViewPr>
  <p:slideViewPr>
    <p:cSldViewPr snapToGrid="0">
      <p:cViewPr varScale="1">
        <p:scale>
          <a:sx n="71" d="100"/>
          <a:sy n="71" d="100"/>
        </p:scale>
        <p:origin x="732" y="48"/>
      </p:cViewPr>
      <p:guideLst>
        <p:guide orient="horz" pos="2160"/>
        <p:guide pos="3840"/>
      </p:guideLst>
    </p:cSldViewPr>
  </p:slideViewPr>
  <p:outlineViewPr>
    <p:cViewPr>
      <p:scale>
        <a:sx n="33" d="100"/>
        <a:sy n="33" d="100"/>
      </p:scale>
      <p:origin x="0" y="-1098"/>
    </p:cViewPr>
  </p:outlin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slide" Target="../slides/slide3.xml"/></Relationships>
</file>

<file path=ppt/diagrams/_rels/data10.xml.rels><?xml version="1.0" encoding="UTF-8" standalone="yes"?>
<Relationships xmlns="http://schemas.openxmlformats.org/package/2006/relationships"><Relationship Id="rId1" Type="http://schemas.openxmlformats.org/officeDocument/2006/relationships/slide" Target="../slides/slide3.xml"/></Relationships>
</file>

<file path=ppt/diagrams/_rels/data11.xml.rels><?xml version="1.0" encoding="UTF-8" standalone="yes"?>
<Relationships xmlns="http://schemas.openxmlformats.org/package/2006/relationships"><Relationship Id="rId1" Type="http://schemas.openxmlformats.org/officeDocument/2006/relationships/slide" Target="../slides/slide3.xml"/></Relationships>
</file>

<file path=ppt/diagrams/_rels/data2.xml.rels><?xml version="1.0" encoding="UTF-8" standalone="yes"?>
<Relationships xmlns="http://schemas.openxmlformats.org/package/2006/relationships"><Relationship Id="rId1" Type="http://schemas.openxmlformats.org/officeDocument/2006/relationships/slide" Target="../slides/slide3.xml"/></Relationships>
</file>

<file path=ppt/diagrams/_rels/data3.xml.rels><?xml version="1.0" encoding="UTF-8" standalone="yes"?>
<Relationships xmlns="http://schemas.openxmlformats.org/package/2006/relationships"><Relationship Id="rId1" Type="http://schemas.openxmlformats.org/officeDocument/2006/relationships/slide" Target="../slides/slide3.xml"/></Relationships>
</file>

<file path=ppt/diagrams/_rels/data4.xml.rels><?xml version="1.0" encoding="UTF-8" standalone="yes"?>
<Relationships xmlns="http://schemas.openxmlformats.org/package/2006/relationships"><Relationship Id="rId1" Type="http://schemas.openxmlformats.org/officeDocument/2006/relationships/slide" Target="../slides/slide3.xml"/></Relationships>
</file>

<file path=ppt/diagrams/_rels/data5.xml.rels><?xml version="1.0" encoding="UTF-8" standalone="yes"?>
<Relationships xmlns="http://schemas.openxmlformats.org/package/2006/relationships"><Relationship Id="rId1" Type="http://schemas.openxmlformats.org/officeDocument/2006/relationships/slide" Target="../slides/slide3.xml"/></Relationships>
</file>

<file path=ppt/diagrams/_rels/data6.xml.rels><?xml version="1.0" encoding="UTF-8" standalone="yes"?>
<Relationships xmlns="http://schemas.openxmlformats.org/package/2006/relationships"><Relationship Id="rId1" Type="http://schemas.openxmlformats.org/officeDocument/2006/relationships/slide" Target="../slides/slide3.xml"/></Relationships>
</file>

<file path=ppt/diagrams/_rels/data7.xml.rels><?xml version="1.0" encoding="UTF-8" standalone="yes"?>
<Relationships xmlns="http://schemas.openxmlformats.org/package/2006/relationships"><Relationship Id="rId1" Type="http://schemas.openxmlformats.org/officeDocument/2006/relationships/slide" Target="../slides/slide3.xml"/></Relationships>
</file>

<file path=ppt/diagrams/_rels/data8.xml.rels><?xml version="1.0" encoding="UTF-8" standalone="yes"?>
<Relationships xmlns="http://schemas.openxmlformats.org/package/2006/relationships"><Relationship Id="rId1" Type="http://schemas.openxmlformats.org/officeDocument/2006/relationships/slide" Target="../slides/slide3.xml"/></Relationships>
</file>

<file path=ppt/diagrams/_rels/data9.xml.rels><?xml version="1.0" encoding="UTF-8" standalone="yes"?>
<Relationships xmlns="http://schemas.openxmlformats.org/package/2006/relationships"><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b="1">
              <a:solidFill>
                <a:srgbClr val="FF0000"/>
              </a:solidFill>
              <a:latin typeface="Times New Roman" panose="02020603050405020304" pitchFamily="18" charset="0"/>
              <a:cs typeface="Times New Roman" panose="02020603050405020304" pitchFamily="18" charset="0"/>
            </a:rPr>
            <a:t>Giới thiệu nội dung</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A95D6F-6993-4F46-843A-6885FA5CF1D5}" type="doc">
      <dgm:prSet loTypeId="urn:microsoft.com/office/officeart/2011/layout/TabList" loCatId="list" qsTypeId="urn:microsoft.com/office/officeart/2005/8/quickstyle/simple3" qsCatId="simple" csTypeId="urn:microsoft.com/office/officeart/2005/8/colors/colorful5" csCatId="colorful" phldr="1"/>
      <dgm:spPr/>
      <dgm:t>
        <a:bodyPr/>
        <a:lstStyle/>
        <a:p>
          <a:endParaRPr lang="en-US"/>
        </a:p>
      </dgm:t>
    </dgm:pt>
    <dgm:pt modelId="{F003416A-F98F-4515-BC54-9FAA9DA6397A}">
      <dgm:prSet phldrT="[Text]" custT="1"/>
      <dgm:spPr/>
      <dgm:t>
        <a:bodyPr/>
        <a:lstStyle/>
        <a:p>
          <a:r>
            <a:rPr lang="en-US" sz="2400">
              <a:latin typeface="Times New Roman" panose="02020603050405020304" pitchFamily="18" charset="0"/>
              <a:cs typeface="Times New Roman" panose="02020603050405020304" pitchFamily="18" charset="0"/>
            </a:rPr>
            <a:t>Phần 5.1</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400">
              <a:latin typeface="Times New Roman" panose="02020603050405020304" pitchFamily="18" charset="0"/>
              <a:cs typeface="Times New Roman" panose="02020603050405020304" pitchFamily="18" charset="0"/>
            </a:rPr>
            <a:t>Phần 5.2</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36E2745E-B0CB-41BA-94DD-AC15A540BE88}">
      <dgm:prSet phldrT="[Text]" custT="1"/>
      <dgm:spPr/>
      <dgm:t>
        <a:bodyPr/>
        <a:lstStyle/>
        <a:p>
          <a:r>
            <a:rPr lang="en-US" sz="2400">
              <a:latin typeface="Times New Roman" panose="02020603050405020304" pitchFamily="18" charset="0"/>
              <a:cs typeface="Times New Roman" panose="02020603050405020304" pitchFamily="18" charset="0"/>
            </a:rPr>
            <a:t>Phần 5.3</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6C2DAE98-27BA-48C8-88D2-A45191D560BD}">
      <dgm:prSet custT="1"/>
      <dgm:spPr/>
      <dgm:t>
        <a:bodyPr/>
        <a:lstStyle/>
        <a:p>
          <a:r>
            <a:rPr lang="en-US" sz="2400">
              <a:latin typeface="Times New Roman" panose="02020603050405020304" pitchFamily="18" charset="0"/>
              <a:cs typeface="Times New Roman" panose="02020603050405020304" pitchFamily="18" charset="0"/>
            </a:rPr>
            <a:t>Phần 5.4</a:t>
          </a:r>
        </a:p>
      </dgm:t>
    </dgm:pt>
    <dgm:pt modelId="{5CDC5693-27BC-409A-B20B-36B06B874CB2}" type="parTrans" cxnId="{4EC5043A-492E-4A86-ABCB-EEA37EC3CC46}">
      <dgm:prSet/>
      <dgm:spPr/>
      <dgm:t>
        <a:bodyPr/>
        <a:lstStyle/>
        <a:p>
          <a:endParaRPr lang="en-US"/>
        </a:p>
      </dgm:t>
    </dgm:pt>
    <dgm:pt modelId="{4FD87E0A-96BD-4E5B-9B9A-55B718DF5C6D}" type="sibTrans" cxnId="{4EC5043A-492E-4A86-ABCB-EEA37EC3CC46}">
      <dgm:prSet/>
      <dgm:spPr/>
      <dgm:t>
        <a:bodyPr/>
        <a:lstStyle/>
        <a:p>
          <a:endParaRPr lang="en-US"/>
        </a:p>
      </dgm:t>
    </dgm:pt>
    <dgm:pt modelId="{50EB5C14-A9C4-4928-9DC1-F77BE3E75D0C}" type="pres">
      <dgm:prSet presAssocID="{E3A95D6F-6993-4F46-843A-6885FA5CF1D5}" presName="Name0" presStyleCnt="0">
        <dgm:presLayoutVars>
          <dgm:chMax/>
          <dgm:chPref val="3"/>
          <dgm:dir/>
          <dgm:animOne val="branch"/>
          <dgm:animLvl val="lvl"/>
        </dgm:presLayoutVars>
      </dgm:prSet>
      <dgm:spPr/>
      <dgm:t>
        <a:bodyPr/>
        <a:lstStyle/>
        <a:p>
          <a:endParaRPr lang="en-US"/>
        </a:p>
      </dgm:t>
    </dgm:pt>
    <dgm:pt modelId="{51F9BEF1-265E-4555-8137-24181C8284CE}" type="pres">
      <dgm:prSet presAssocID="{F003416A-F98F-4515-BC54-9FAA9DA6397A}" presName="composite" presStyleCnt="0"/>
      <dgm:spPr/>
    </dgm:pt>
    <dgm:pt modelId="{D6DEC2DE-804C-4F51-83E5-11B9DA95F28A}" type="pres">
      <dgm:prSet presAssocID="{F003416A-F98F-4515-BC54-9FAA9DA6397A}" presName="FirstChild" presStyleLbl="revTx" presStyleIdx="0" presStyleCnt="4">
        <dgm:presLayoutVars>
          <dgm:chMax val="0"/>
          <dgm:chPref val="0"/>
          <dgm:bulletEnabled val="1"/>
        </dgm:presLayoutVars>
      </dgm:prSet>
      <dgm:spPr/>
    </dgm:pt>
    <dgm:pt modelId="{4B3FDF27-BCE4-45C4-BD52-E5D14B487C6D}" type="pres">
      <dgm:prSet presAssocID="{F003416A-F98F-4515-BC54-9FAA9DA6397A}" presName="Parent" presStyleLbl="alignNode1" presStyleIdx="0" presStyleCnt="4">
        <dgm:presLayoutVars>
          <dgm:chMax val="3"/>
          <dgm:chPref val="3"/>
          <dgm:bulletEnabled val="1"/>
        </dgm:presLayoutVars>
      </dgm:prSet>
      <dgm:spPr/>
      <dgm:t>
        <a:bodyPr/>
        <a:lstStyle/>
        <a:p>
          <a:endParaRPr lang="en-US"/>
        </a:p>
      </dgm:t>
    </dgm:pt>
    <dgm:pt modelId="{68BB70A0-855B-4FDF-8437-491B4EAC6657}" type="pres">
      <dgm:prSet presAssocID="{F003416A-F98F-4515-BC54-9FAA9DA6397A}" presName="Accent" presStyleLbl="parChTrans1D1" presStyleIdx="0" presStyleCnt="4"/>
      <dgm:spPr/>
    </dgm:pt>
    <dgm:pt modelId="{46FEE09F-6BFA-4014-85B1-A5052D9CC322}" type="pres">
      <dgm:prSet presAssocID="{DE6B5CA6-64CB-470F-B2C1-8D40709EB441}" presName="sibTrans" presStyleCnt="0"/>
      <dgm:spPr/>
    </dgm:pt>
    <dgm:pt modelId="{0EEC5919-4852-418E-903E-F80F4EC14FB2}" type="pres">
      <dgm:prSet presAssocID="{839E9419-3A19-4B2C-BDAD-FF1AA3A8AB41}" presName="composite" presStyleCnt="0"/>
      <dgm:spPr/>
    </dgm:pt>
    <dgm:pt modelId="{9D0E07B2-6DFF-4373-A89C-F650A298488D}" type="pres">
      <dgm:prSet presAssocID="{839E9419-3A19-4B2C-BDAD-FF1AA3A8AB41}" presName="FirstChild" presStyleLbl="revTx" presStyleIdx="1" presStyleCnt="4">
        <dgm:presLayoutVars>
          <dgm:chMax val="0"/>
          <dgm:chPref val="0"/>
          <dgm:bulletEnabled val="1"/>
        </dgm:presLayoutVars>
      </dgm:prSet>
      <dgm:spPr/>
    </dgm:pt>
    <dgm:pt modelId="{6F8F093F-CA87-4EC0-A204-DBA2547EEA49}" type="pres">
      <dgm:prSet presAssocID="{839E9419-3A19-4B2C-BDAD-FF1AA3A8AB41}" presName="Parent" presStyleLbl="alignNode1" presStyleIdx="1" presStyleCnt="4">
        <dgm:presLayoutVars>
          <dgm:chMax val="3"/>
          <dgm:chPref val="3"/>
          <dgm:bulletEnabled val="1"/>
        </dgm:presLayoutVars>
      </dgm:prSet>
      <dgm:spPr/>
      <dgm:t>
        <a:bodyPr/>
        <a:lstStyle/>
        <a:p>
          <a:endParaRPr lang="en-US"/>
        </a:p>
      </dgm:t>
    </dgm:pt>
    <dgm:pt modelId="{8762A46D-F24F-486D-B504-97FC8122C95D}" type="pres">
      <dgm:prSet presAssocID="{839E9419-3A19-4B2C-BDAD-FF1AA3A8AB41}" presName="Accent" presStyleLbl="parChTrans1D1" presStyleIdx="1" presStyleCnt="4"/>
      <dgm:spPr/>
    </dgm:pt>
    <dgm:pt modelId="{CF399EFD-46E4-459E-B5F4-691FE1772D56}" type="pres">
      <dgm:prSet presAssocID="{8C821B61-1948-4BFC-A1B1-72E4AC5991C8}" presName="sibTrans" presStyleCnt="0"/>
      <dgm:spPr/>
    </dgm:pt>
    <dgm:pt modelId="{44BB5257-964B-451F-8D9A-4D3D3CD404B4}" type="pres">
      <dgm:prSet presAssocID="{36E2745E-B0CB-41BA-94DD-AC15A540BE88}" presName="composite" presStyleCnt="0"/>
      <dgm:spPr/>
    </dgm:pt>
    <dgm:pt modelId="{6A3064F8-F017-420D-B369-4C916FEAAAC0}" type="pres">
      <dgm:prSet presAssocID="{36E2745E-B0CB-41BA-94DD-AC15A540BE88}" presName="FirstChild" presStyleLbl="revTx" presStyleIdx="2" presStyleCnt="4">
        <dgm:presLayoutVars>
          <dgm:chMax val="0"/>
          <dgm:chPref val="0"/>
          <dgm:bulletEnabled val="1"/>
        </dgm:presLayoutVars>
      </dgm:prSet>
      <dgm:spPr/>
    </dgm:pt>
    <dgm:pt modelId="{31887450-034B-4110-8DC9-053F358833ED}" type="pres">
      <dgm:prSet presAssocID="{36E2745E-B0CB-41BA-94DD-AC15A540BE88}" presName="Parent" presStyleLbl="alignNode1" presStyleIdx="2" presStyleCnt="4">
        <dgm:presLayoutVars>
          <dgm:chMax val="3"/>
          <dgm:chPref val="3"/>
          <dgm:bulletEnabled val="1"/>
        </dgm:presLayoutVars>
      </dgm:prSet>
      <dgm:spPr/>
      <dgm:t>
        <a:bodyPr/>
        <a:lstStyle/>
        <a:p>
          <a:endParaRPr lang="en-US"/>
        </a:p>
      </dgm:t>
    </dgm:pt>
    <dgm:pt modelId="{F7F405C6-EAFF-491A-A09F-A15D2EA33C2A}" type="pres">
      <dgm:prSet presAssocID="{36E2745E-B0CB-41BA-94DD-AC15A540BE88}" presName="Accent" presStyleLbl="parChTrans1D1" presStyleIdx="2" presStyleCnt="4"/>
      <dgm:spPr/>
    </dgm:pt>
    <dgm:pt modelId="{1D825E32-B754-4135-9E7D-7C82B3BBC0EC}" type="pres">
      <dgm:prSet presAssocID="{F2113534-DBF0-4278-ABFB-CC41F50E8A0C}" presName="sibTrans" presStyleCnt="0"/>
      <dgm:spPr/>
    </dgm:pt>
    <dgm:pt modelId="{20260F8D-50B8-4BA7-9429-AF919CAB9EAA}" type="pres">
      <dgm:prSet presAssocID="{6C2DAE98-27BA-48C8-88D2-A45191D560BD}" presName="composite" presStyleCnt="0"/>
      <dgm:spPr/>
    </dgm:pt>
    <dgm:pt modelId="{F887B102-ECF9-48CE-88D1-ADE91C794525}" type="pres">
      <dgm:prSet presAssocID="{6C2DAE98-27BA-48C8-88D2-A45191D560BD}" presName="FirstChild" presStyleLbl="revTx" presStyleIdx="3" presStyleCnt="4">
        <dgm:presLayoutVars>
          <dgm:chMax val="0"/>
          <dgm:chPref val="0"/>
          <dgm:bulletEnabled val="1"/>
        </dgm:presLayoutVars>
      </dgm:prSet>
      <dgm:spPr/>
    </dgm:pt>
    <dgm:pt modelId="{174B4EB3-3F3B-41CA-AD77-406F906181EA}" type="pres">
      <dgm:prSet presAssocID="{6C2DAE98-27BA-48C8-88D2-A45191D560BD}" presName="Parent" presStyleLbl="alignNode1" presStyleIdx="3" presStyleCnt="4">
        <dgm:presLayoutVars>
          <dgm:chMax val="3"/>
          <dgm:chPref val="3"/>
          <dgm:bulletEnabled val="1"/>
        </dgm:presLayoutVars>
      </dgm:prSet>
      <dgm:spPr/>
      <dgm:t>
        <a:bodyPr/>
        <a:lstStyle/>
        <a:p>
          <a:endParaRPr lang="en-US"/>
        </a:p>
      </dgm:t>
    </dgm:pt>
    <dgm:pt modelId="{44416E7C-B14A-4470-AEFE-F4BBC5028C2D}" type="pres">
      <dgm:prSet presAssocID="{6C2DAE98-27BA-48C8-88D2-A45191D560BD}" presName="Accent" presStyleLbl="parChTrans1D1" presStyleIdx="3" presStyleCnt="4"/>
      <dgm:spPr/>
    </dgm:pt>
  </dgm:ptLst>
  <dgm:cxnLst>
    <dgm:cxn modelId="{361B171A-84C0-4076-8408-9643DBAD71FA}" srcId="{E3A95D6F-6993-4F46-843A-6885FA5CF1D5}" destId="{839E9419-3A19-4B2C-BDAD-FF1AA3A8AB41}" srcOrd="1" destOrd="0" parTransId="{4BB77859-7A25-4CD6-A052-703A007D814B}" sibTransId="{8C821B61-1948-4BFC-A1B1-72E4AC5991C8}"/>
    <dgm:cxn modelId="{6B1ED503-1DAB-439D-8F74-2DE93D9EBD36}" type="presOf" srcId="{36E2745E-B0CB-41BA-94DD-AC15A540BE88}" destId="{31887450-034B-4110-8DC9-053F358833ED}" srcOrd="0" destOrd="0" presId="urn:microsoft.com/office/officeart/2011/layout/TabList"/>
    <dgm:cxn modelId="{5195BE10-FD3E-41DF-BAEE-EF2AE37560DD}" type="presOf" srcId="{6C2DAE98-27BA-48C8-88D2-A45191D560BD}" destId="{174B4EB3-3F3B-41CA-AD77-406F906181EA}" srcOrd="0" destOrd="0" presId="urn:microsoft.com/office/officeart/2011/layout/TabList"/>
    <dgm:cxn modelId="{8C2874B7-3613-45AA-9F23-AE628D465DE2}" type="presOf" srcId="{F003416A-F98F-4515-BC54-9FAA9DA6397A}" destId="{4B3FDF27-BCE4-45C4-BD52-E5D14B487C6D}" srcOrd="0" destOrd="0" presId="urn:microsoft.com/office/officeart/2011/layout/TabList"/>
    <dgm:cxn modelId="{2B562087-2297-4AF9-A21F-FDEC36E00E05}" srcId="{E3A95D6F-6993-4F46-843A-6885FA5CF1D5}" destId="{F003416A-F98F-4515-BC54-9FAA9DA6397A}" srcOrd="0" destOrd="0" parTransId="{17CCF180-F5EA-4BBB-98C8-4A45BB7145E1}" sibTransId="{DE6B5CA6-64CB-470F-B2C1-8D40709EB441}"/>
    <dgm:cxn modelId="{1B6B488A-4C46-48A5-8688-01F76E80B0F5}" type="presOf" srcId="{839E9419-3A19-4B2C-BDAD-FF1AA3A8AB41}" destId="{6F8F093F-CA87-4EC0-A204-DBA2547EEA49}" srcOrd="0" destOrd="0" presId="urn:microsoft.com/office/officeart/2011/layout/TabList"/>
    <dgm:cxn modelId="{26C6F907-9F65-4AA0-A67E-951450AA23A6}" type="presOf" srcId="{E3A95D6F-6993-4F46-843A-6885FA5CF1D5}" destId="{50EB5C14-A9C4-4928-9DC1-F77BE3E75D0C}" srcOrd="0" destOrd="0" presId="urn:microsoft.com/office/officeart/2011/layout/TabList"/>
    <dgm:cxn modelId="{FDB9770F-FBFC-453D-819F-7FCEB291F241}" srcId="{E3A95D6F-6993-4F46-843A-6885FA5CF1D5}" destId="{36E2745E-B0CB-41BA-94DD-AC15A540BE88}" srcOrd="2" destOrd="0" parTransId="{420673D5-4F37-4132-9514-1D80A71BC1D5}" sibTransId="{F2113534-DBF0-4278-ABFB-CC41F50E8A0C}"/>
    <dgm:cxn modelId="{4EC5043A-492E-4A86-ABCB-EEA37EC3CC46}" srcId="{E3A95D6F-6993-4F46-843A-6885FA5CF1D5}" destId="{6C2DAE98-27BA-48C8-88D2-A45191D560BD}" srcOrd="3" destOrd="0" parTransId="{5CDC5693-27BC-409A-B20B-36B06B874CB2}" sibTransId="{4FD87E0A-96BD-4E5B-9B9A-55B718DF5C6D}"/>
    <dgm:cxn modelId="{791B7AC0-1A19-4579-8BC7-4D57D7C348F2}" type="presParOf" srcId="{50EB5C14-A9C4-4928-9DC1-F77BE3E75D0C}" destId="{51F9BEF1-265E-4555-8137-24181C8284CE}" srcOrd="0" destOrd="0" presId="urn:microsoft.com/office/officeart/2011/layout/TabList"/>
    <dgm:cxn modelId="{89821C40-9465-46B2-AAC6-A0923CDCDDF1}" type="presParOf" srcId="{51F9BEF1-265E-4555-8137-24181C8284CE}" destId="{D6DEC2DE-804C-4F51-83E5-11B9DA95F28A}" srcOrd="0" destOrd="0" presId="urn:microsoft.com/office/officeart/2011/layout/TabList"/>
    <dgm:cxn modelId="{989F873E-BD31-4BA1-9A37-D62F4D4730C0}" type="presParOf" srcId="{51F9BEF1-265E-4555-8137-24181C8284CE}" destId="{4B3FDF27-BCE4-45C4-BD52-E5D14B487C6D}" srcOrd="1" destOrd="0" presId="urn:microsoft.com/office/officeart/2011/layout/TabList"/>
    <dgm:cxn modelId="{4666A29F-5C17-4470-A0C4-D683EA4C059D}" type="presParOf" srcId="{51F9BEF1-265E-4555-8137-24181C8284CE}" destId="{68BB70A0-855B-4FDF-8437-491B4EAC6657}" srcOrd="2" destOrd="0" presId="urn:microsoft.com/office/officeart/2011/layout/TabList"/>
    <dgm:cxn modelId="{9EC78066-FD28-4235-98D5-9150F9EE619A}" type="presParOf" srcId="{50EB5C14-A9C4-4928-9DC1-F77BE3E75D0C}" destId="{46FEE09F-6BFA-4014-85B1-A5052D9CC322}" srcOrd="1" destOrd="0" presId="urn:microsoft.com/office/officeart/2011/layout/TabList"/>
    <dgm:cxn modelId="{5D4B299B-2815-49E0-8FF5-13111297757F}" type="presParOf" srcId="{50EB5C14-A9C4-4928-9DC1-F77BE3E75D0C}" destId="{0EEC5919-4852-418E-903E-F80F4EC14FB2}" srcOrd="2" destOrd="0" presId="urn:microsoft.com/office/officeart/2011/layout/TabList"/>
    <dgm:cxn modelId="{25A331AF-A525-4D2F-9CCB-F1AF39A4A69C}" type="presParOf" srcId="{0EEC5919-4852-418E-903E-F80F4EC14FB2}" destId="{9D0E07B2-6DFF-4373-A89C-F650A298488D}" srcOrd="0" destOrd="0" presId="urn:microsoft.com/office/officeart/2011/layout/TabList"/>
    <dgm:cxn modelId="{DBDC9B6B-8635-4148-B97B-26BF90C957AB}" type="presParOf" srcId="{0EEC5919-4852-418E-903E-F80F4EC14FB2}" destId="{6F8F093F-CA87-4EC0-A204-DBA2547EEA49}" srcOrd="1" destOrd="0" presId="urn:microsoft.com/office/officeart/2011/layout/TabList"/>
    <dgm:cxn modelId="{4C5E09F0-DE6A-44EF-A086-1263439E59DF}" type="presParOf" srcId="{0EEC5919-4852-418E-903E-F80F4EC14FB2}" destId="{8762A46D-F24F-486D-B504-97FC8122C95D}" srcOrd="2" destOrd="0" presId="urn:microsoft.com/office/officeart/2011/layout/TabList"/>
    <dgm:cxn modelId="{13A9D71F-8B3E-49FA-8B2D-D3FF06083D02}" type="presParOf" srcId="{50EB5C14-A9C4-4928-9DC1-F77BE3E75D0C}" destId="{CF399EFD-46E4-459E-B5F4-691FE1772D56}" srcOrd="3" destOrd="0" presId="urn:microsoft.com/office/officeart/2011/layout/TabList"/>
    <dgm:cxn modelId="{81F4B4D0-EDAE-4F5D-B693-6EAA3683DE13}" type="presParOf" srcId="{50EB5C14-A9C4-4928-9DC1-F77BE3E75D0C}" destId="{44BB5257-964B-451F-8D9A-4D3D3CD404B4}" srcOrd="4" destOrd="0" presId="urn:microsoft.com/office/officeart/2011/layout/TabList"/>
    <dgm:cxn modelId="{0A337231-FCF6-47D7-8F93-7B30DD484839}" type="presParOf" srcId="{44BB5257-964B-451F-8D9A-4D3D3CD404B4}" destId="{6A3064F8-F017-420D-B369-4C916FEAAAC0}" srcOrd="0" destOrd="0" presId="urn:microsoft.com/office/officeart/2011/layout/TabList"/>
    <dgm:cxn modelId="{9DED0741-2D47-47BC-BDBA-11BD12964E54}" type="presParOf" srcId="{44BB5257-964B-451F-8D9A-4D3D3CD404B4}" destId="{31887450-034B-4110-8DC9-053F358833ED}" srcOrd="1" destOrd="0" presId="urn:microsoft.com/office/officeart/2011/layout/TabList"/>
    <dgm:cxn modelId="{4910B579-1619-4E42-9DB9-2F436845F1E4}" type="presParOf" srcId="{44BB5257-964B-451F-8D9A-4D3D3CD404B4}" destId="{F7F405C6-EAFF-491A-A09F-A15D2EA33C2A}" srcOrd="2" destOrd="0" presId="urn:microsoft.com/office/officeart/2011/layout/TabList"/>
    <dgm:cxn modelId="{8E4DC0DE-8225-4F1A-8EFB-3387334FECFD}" type="presParOf" srcId="{50EB5C14-A9C4-4928-9DC1-F77BE3E75D0C}" destId="{1D825E32-B754-4135-9E7D-7C82B3BBC0EC}" srcOrd="5" destOrd="0" presId="urn:microsoft.com/office/officeart/2011/layout/TabList"/>
    <dgm:cxn modelId="{46A8DC89-2AC7-498B-8813-83EF184F6AEA}" type="presParOf" srcId="{50EB5C14-A9C4-4928-9DC1-F77BE3E75D0C}" destId="{20260F8D-50B8-4BA7-9429-AF919CAB9EAA}" srcOrd="6" destOrd="0" presId="urn:microsoft.com/office/officeart/2011/layout/TabList"/>
    <dgm:cxn modelId="{287F1BD3-5E1C-413C-98F9-51FEA97872B1}" type="presParOf" srcId="{20260F8D-50B8-4BA7-9429-AF919CAB9EAA}" destId="{F887B102-ECF9-48CE-88D1-ADE91C794525}" srcOrd="0" destOrd="0" presId="urn:microsoft.com/office/officeart/2011/layout/TabList"/>
    <dgm:cxn modelId="{A9B6F352-6867-4D48-9E40-265000088DC5}" type="presParOf" srcId="{20260F8D-50B8-4BA7-9429-AF919CAB9EAA}" destId="{174B4EB3-3F3B-41CA-AD77-406F906181EA}" srcOrd="1" destOrd="0" presId="urn:microsoft.com/office/officeart/2011/layout/TabList"/>
    <dgm:cxn modelId="{214E83AD-1590-4712-9559-84F9A3C23B7E}" type="presParOf" srcId="{20260F8D-50B8-4BA7-9429-AF919CAB9EAA}" destId="{44416E7C-B14A-4470-AEFE-F4BBC5028C2D}"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b="1">
              <a:solidFill>
                <a:srgbClr val="FF0000"/>
              </a:solidFill>
              <a:latin typeface="Times New Roman" panose="02020603050405020304" pitchFamily="18" charset="0"/>
              <a:cs typeface="Times New Roman" panose="02020603050405020304" pitchFamily="18" charset="0"/>
            </a:rPr>
            <a:t>Kết luận</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quả</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và</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đánh</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giá</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A95D6F-6993-4F46-843A-6885FA5CF1D5}" type="doc">
      <dgm:prSet loTypeId="urn:microsoft.com/office/officeart/2011/layout/TabList" loCatId="list" qsTypeId="urn:microsoft.com/office/officeart/2005/8/quickstyle/simple3" qsCatId="simple" csTypeId="urn:microsoft.com/office/officeart/2005/8/colors/colorful5" csCatId="colorful" phldr="1"/>
      <dgm:spPr/>
      <dgm:t>
        <a:bodyPr/>
        <a:lstStyle/>
        <a:p>
          <a:endParaRPr lang="en-US"/>
        </a:p>
      </dgm:t>
    </dgm:pt>
    <dgm:pt modelId="{F003416A-F98F-4515-BC54-9FAA9DA6397A}">
      <dgm:prSet phldrT="[Text]" custT="1"/>
      <dgm:spPr/>
      <dgm:t>
        <a:bodyPr/>
        <a:lstStyle/>
        <a:p>
          <a:r>
            <a:rPr lang="en-US" sz="2400">
              <a:latin typeface="Times New Roman" panose="02020603050405020304" pitchFamily="18" charset="0"/>
              <a:cs typeface="Times New Roman" panose="02020603050405020304" pitchFamily="18" charset="0"/>
            </a:rPr>
            <a:t>Phần 1.1</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400">
              <a:latin typeface="Times New Roman" panose="02020603050405020304" pitchFamily="18" charset="0"/>
              <a:cs typeface="Times New Roman" panose="02020603050405020304" pitchFamily="18" charset="0"/>
            </a:rPr>
            <a:t>Phần 1.2</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50EB5C14-A9C4-4928-9DC1-F77BE3E75D0C}" type="pres">
      <dgm:prSet presAssocID="{E3A95D6F-6993-4F46-843A-6885FA5CF1D5}" presName="Name0" presStyleCnt="0">
        <dgm:presLayoutVars>
          <dgm:chMax/>
          <dgm:chPref val="3"/>
          <dgm:dir/>
          <dgm:animOne val="branch"/>
          <dgm:animLvl val="lvl"/>
        </dgm:presLayoutVars>
      </dgm:prSet>
      <dgm:spPr/>
      <dgm:t>
        <a:bodyPr/>
        <a:lstStyle/>
        <a:p>
          <a:endParaRPr lang="en-US"/>
        </a:p>
      </dgm:t>
    </dgm:pt>
    <dgm:pt modelId="{51F9BEF1-265E-4555-8137-24181C8284CE}" type="pres">
      <dgm:prSet presAssocID="{F003416A-F98F-4515-BC54-9FAA9DA6397A}" presName="composite" presStyleCnt="0"/>
      <dgm:spPr/>
    </dgm:pt>
    <dgm:pt modelId="{D6DEC2DE-804C-4F51-83E5-11B9DA95F28A}" type="pres">
      <dgm:prSet presAssocID="{F003416A-F98F-4515-BC54-9FAA9DA6397A}" presName="FirstChild" presStyleLbl="revTx" presStyleIdx="0" presStyleCnt="2">
        <dgm:presLayoutVars>
          <dgm:chMax val="0"/>
          <dgm:chPref val="0"/>
          <dgm:bulletEnabled val="1"/>
        </dgm:presLayoutVars>
      </dgm:prSet>
      <dgm:spPr/>
    </dgm:pt>
    <dgm:pt modelId="{4B3FDF27-BCE4-45C4-BD52-E5D14B487C6D}" type="pres">
      <dgm:prSet presAssocID="{F003416A-F98F-4515-BC54-9FAA9DA6397A}" presName="Parent" presStyleLbl="alignNode1" presStyleIdx="0" presStyleCnt="2">
        <dgm:presLayoutVars>
          <dgm:chMax val="3"/>
          <dgm:chPref val="3"/>
          <dgm:bulletEnabled val="1"/>
        </dgm:presLayoutVars>
      </dgm:prSet>
      <dgm:spPr/>
      <dgm:t>
        <a:bodyPr/>
        <a:lstStyle/>
        <a:p>
          <a:endParaRPr lang="en-US"/>
        </a:p>
      </dgm:t>
    </dgm:pt>
    <dgm:pt modelId="{68BB70A0-855B-4FDF-8437-491B4EAC6657}" type="pres">
      <dgm:prSet presAssocID="{F003416A-F98F-4515-BC54-9FAA9DA6397A}" presName="Accent" presStyleLbl="parChTrans1D1" presStyleIdx="0" presStyleCnt="2"/>
      <dgm:spPr/>
    </dgm:pt>
    <dgm:pt modelId="{46FEE09F-6BFA-4014-85B1-A5052D9CC322}" type="pres">
      <dgm:prSet presAssocID="{DE6B5CA6-64CB-470F-B2C1-8D40709EB441}" presName="sibTrans" presStyleCnt="0"/>
      <dgm:spPr/>
    </dgm:pt>
    <dgm:pt modelId="{0EEC5919-4852-418E-903E-F80F4EC14FB2}" type="pres">
      <dgm:prSet presAssocID="{839E9419-3A19-4B2C-BDAD-FF1AA3A8AB41}" presName="composite" presStyleCnt="0"/>
      <dgm:spPr/>
    </dgm:pt>
    <dgm:pt modelId="{9D0E07B2-6DFF-4373-A89C-F650A298488D}" type="pres">
      <dgm:prSet presAssocID="{839E9419-3A19-4B2C-BDAD-FF1AA3A8AB41}" presName="FirstChild" presStyleLbl="revTx" presStyleIdx="1" presStyleCnt="2">
        <dgm:presLayoutVars>
          <dgm:chMax val="0"/>
          <dgm:chPref val="0"/>
          <dgm:bulletEnabled val="1"/>
        </dgm:presLayoutVars>
      </dgm:prSet>
      <dgm:spPr/>
    </dgm:pt>
    <dgm:pt modelId="{6F8F093F-CA87-4EC0-A204-DBA2547EEA49}" type="pres">
      <dgm:prSet presAssocID="{839E9419-3A19-4B2C-BDAD-FF1AA3A8AB41}" presName="Parent" presStyleLbl="alignNode1" presStyleIdx="1" presStyleCnt="2">
        <dgm:presLayoutVars>
          <dgm:chMax val="3"/>
          <dgm:chPref val="3"/>
          <dgm:bulletEnabled val="1"/>
        </dgm:presLayoutVars>
      </dgm:prSet>
      <dgm:spPr/>
      <dgm:t>
        <a:bodyPr/>
        <a:lstStyle/>
        <a:p>
          <a:endParaRPr lang="en-US"/>
        </a:p>
      </dgm:t>
    </dgm:pt>
    <dgm:pt modelId="{8762A46D-F24F-486D-B504-97FC8122C95D}" type="pres">
      <dgm:prSet presAssocID="{839E9419-3A19-4B2C-BDAD-FF1AA3A8AB41}" presName="Accent" presStyleLbl="parChTrans1D1" presStyleIdx="1" presStyleCnt="2"/>
      <dgm:spPr/>
    </dgm:pt>
  </dgm:ptLst>
  <dgm:cxnLst>
    <dgm:cxn modelId="{26C6F907-9F65-4AA0-A67E-951450AA23A6}" type="presOf" srcId="{E3A95D6F-6993-4F46-843A-6885FA5CF1D5}" destId="{50EB5C14-A9C4-4928-9DC1-F77BE3E75D0C}" srcOrd="0" destOrd="0" presId="urn:microsoft.com/office/officeart/2011/layout/TabList"/>
    <dgm:cxn modelId="{1B6B488A-4C46-48A5-8688-01F76E80B0F5}" type="presOf" srcId="{839E9419-3A19-4B2C-BDAD-FF1AA3A8AB41}" destId="{6F8F093F-CA87-4EC0-A204-DBA2547EEA49}" srcOrd="0" destOrd="0" presId="urn:microsoft.com/office/officeart/2011/layout/TabList"/>
    <dgm:cxn modelId="{8C2874B7-3613-45AA-9F23-AE628D465DE2}" type="presOf" srcId="{F003416A-F98F-4515-BC54-9FAA9DA6397A}" destId="{4B3FDF27-BCE4-45C4-BD52-E5D14B487C6D}" srcOrd="0" destOrd="0" presId="urn:microsoft.com/office/officeart/2011/layout/TabList"/>
    <dgm:cxn modelId="{361B171A-84C0-4076-8408-9643DBAD71FA}" srcId="{E3A95D6F-6993-4F46-843A-6885FA5CF1D5}" destId="{839E9419-3A19-4B2C-BDAD-FF1AA3A8AB41}" srcOrd="1" destOrd="0" parTransId="{4BB77859-7A25-4CD6-A052-703A007D814B}" sibTransId="{8C821B61-1948-4BFC-A1B1-72E4AC5991C8}"/>
    <dgm:cxn modelId="{2B562087-2297-4AF9-A21F-FDEC36E00E05}" srcId="{E3A95D6F-6993-4F46-843A-6885FA5CF1D5}" destId="{F003416A-F98F-4515-BC54-9FAA9DA6397A}" srcOrd="0" destOrd="0" parTransId="{17CCF180-F5EA-4BBB-98C8-4A45BB7145E1}" sibTransId="{DE6B5CA6-64CB-470F-B2C1-8D40709EB441}"/>
    <dgm:cxn modelId="{791B7AC0-1A19-4579-8BC7-4D57D7C348F2}" type="presParOf" srcId="{50EB5C14-A9C4-4928-9DC1-F77BE3E75D0C}" destId="{51F9BEF1-265E-4555-8137-24181C8284CE}" srcOrd="0" destOrd="0" presId="urn:microsoft.com/office/officeart/2011/layout/TabList"/>
    <dgm:cxn modelId="{89821C40-9465-46B2-AAC6-A0923CDCDDF1}" type="presParOf" srcId="{51F9BEF1-265E-4555-8137-24181C8284CE}" destId="{D6DEC2DE-804C-4F51-83E5-11B9DA95F28A}" srcOrd="0" destOrd="0" presId="urn:microsoft.com/office/officeart/2011/layout/TabList"/>
    <dgm:cxn modelId="{989F873E-BD31-4BA1-9A37-D62F4D4730C0}" type="presParOf" srcId="{51F9BEF1-265E-4555-8137-24181C8284CE}" destId="{4B3FDF27-BCE4-45C4-BD52-E5D14B487C6D}" srcOrd="1" destOrd="0" presId="urn:microsoft.com/office/officeart/2011/layout/TabList"/>
    <dgm:cxn modelId="{4666A29F-5C17-4470-A0C4-D683EA4C059D}" type="presParOf" srcId="{51F9BEF1-265E-4555-8137-24181C8284CE}" destId="{68BB70A0-855B-4FDF-8437-491B4EAC6657}" srcOrd="2" destOrd="0" presId="urn:microsoft.com/office/officeart/2011/layout/TabList"/>
    <dgm:cxn modelId="{9EC78066-FD28-4235-98D5-9150F9EE619A}" type="presParOf" srcId="{50EB5C14-A9C4-4928-9DC1-F77BE3E75D0C}" destId="{46FEE09F-6BFA-4014-85B1-A5052D9CC322}" srcOrd="1" destOrd="0" presId="urn:microsoft.com/office/officeart/2011/layout/TabList"/>
    <dgm:cxn modelId="{5D4B299B-2815-49E0-8FF5-13111297757F}" type="presParOf" srcId="{50EB5C14-A9C4-4928-9DC1-F77BE3E75D0C}" destId="{0EEC5919-4852-418E-903E-F80F4EC14FB2}" srcOrd="2" destOrd="0" presId="urn:microsoft.com/office/officeart/2011/layout/TabList"/>
    <dgm:cxn modelId="{25A331AF-A525-4D2F-9CCB-F1AF39A4A69C}" type="presParOf" srcId="{0EEC5919-4852-418E-903E-F80F4EC14FB2}" destId="{9D0E07B2-6DFF-4373-A89C-F650A298488D}" srcOrd="0" destOrd="0" presId="urn:microsoft.com/office/officeart/2011/layout/TabList"/>
    <dgm:cxn modelId="{DBDC9B6B-8635-4148-B97B-26BF90C957AB}" type="presParOf" srcId="{0EEC5919-4852-418E-903E-F80F4EC14FB2}" destId="{6F8F093F-CA87-4EC0-A204-DBA2547EEA49}" srcOrd="1" destOrd="0" presId="urn:microsoft.com/office/officeart/2011/layout/TabList"/>
    <dgm:cxn modelId="{4C5E09F0-DE6A-44EF-A086-1263439E59DF}" type="presParOf" srcId="{0EEC5919-4852-418E-903E-F80F4EC14FB2}" destId="{8762A46D-F24F-486D-B504-97FC8122C95D}"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A95D6F-6993-4F46-843A-6885FA5CF1D5}" type="doc">
      <dgm:prSet loTypeId="urn:microsoft.com/office/officeart/2011/layout/TabList" loCatId="list" qsTypeId="urn:microsoft.com/office/officeart/2005/8/quickstyle/simple3" qsCatId="simple" csTypeId="urn:microsoft.com/office/officeart/2005/8/colors/colorful5" csCatId="colorful" phldr="1"/>
      <dgm:spPr/>
      <dgm:t>
        <a:bodyPr/>
        <a:lstStyle/>
        <a:p>
          <a:endParaRPr lang="en-US"/>
        </a:p>
      </dgm:t>
    </dgm:pt>
    <dgm:pt modelId="{F003416A-F98F-4515-BC54-9FAA9DA6397A}">
      <dgm:prSet phldrT="[Text]" custT="1"/>
      <dgm:spPr/>
      <dgm:t>
        <a:bodyPr/>
        <a:lstStyle/>
        <a:p>
          <a:r>
            <a:rPr lang="en-US" sz="2400">
              <a:latin typeface="Times New Roman" panose="02020603050405020304" pitchFamily="18" charset="0"/>
              <a:cs typeface="Times New Roman" panose="02020603050405020304" pitchFamily="18" charset="0"/>
            </a:rPr>
            <a:t>Phần 2.1</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400">
              <a:latin typeface="Times New Roman" panose="02020603050405020304" pitchFamily="18" charset="0"/>
              <a:cs typeface="Times New Roman" panose="02020603050405020304" pitchFamily="18" charset="0"/>
            </a:rPr>
            <a:t>Phần 2.2</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880DF25E-6DC0-4289-A245-B320694B4E7E}">
      <dgm:prSet custT="1"/>
      <dgm:spPr/>
      <dgm:t>
        <a:bodyPr/>
        <a:lstStyle/>
        <a:p>
          <a:r>
            <a:rPr lang="en-US" sz="2400">
              <a:latin typeface="Times New Roman" panose="02020603050405020304" pitchFamily="18" charset="0"/>
              <a:cs typeface="Times New Roman" panose="02020603050405020304" pitchFamily="18" charset="0"/>
            </a:rPr>
            <a:t>Phần 2.3</a:t>
          </a:r>
        </a:p>
      </dgm:t>
    </dgm:pt>
    <dgm:pt modelId="{07AB0C05-8C09-446D-AB3D-75E2CB508DC4}" type="parTrans" cxnId="{0BC66236-38E1-4CF1-B69D-51D29E332572}">
      <dgm:prSet/>
      <dgm:spPr/>
      <dgm:t>
        <a:bodyPr/>
        <a:lstStyle/>
        <a:p>
          <a:endParaRPr lang="en-US"/>
        </a:p>
      </dgm:t>
    </dgm:pt>
    <dgm:pt modelId="{8CBE2143-8EB0-4514-BAFC-CD7557838CEC}" type="sibTrans" cxnId="{0BC66236-38E1-4CF1-B69D-51D29E332572}">
      <dgm:prSet/>
      <dgm:spPr/>
      <dgm:t>
        <a:bodyPr/>
        <a:lstStyle/>
        <a:p>
          <a:endParaRPr lang="en-US"/>
        </a:p>
      </dgm:t>
    </dgm:pt>
    <dgm:pt modelId="{4B681534-BACF-402D-8D37-7600CA859D66}">
      <dgm:prSet/>
      <dgm:spPr/>
      <dgm:t>
        <a:bodyPr/>
        <a:lstStyle/>
        <a:p>
          <a:r>
            <a:rPr lang="en-US">
              <a:latin typeface="Times New Roman" panose="02020603050405020304" pitchFamily="18" charset="0"/>
              <a:cs typeface="Times New Roman" panose="02020603050405020304" pitchFamily="18" charset="0"/>
            </a:rPr>
            <a:t>Phần 2.4</a:t>
          </a:r>
          <a:endParaRPr lang="en-US"/>
        </a:p>
      </dgm:t>
    </dgm:pt>
    <dgm:pt modelId="{C91185BF-4B77-4D71-BB19-F5EA25B61AAC}" type="parTrans" cxnId="{999AC476-E86D-46E5-A893-756214D2F8F1}">
      <dgm:prSet/>
      <dgm:spPr/>
      <dgm:t>
        <a:bodyPr/>
        <a:lstStyle/>
        <a:p>
          <a:endParaRPr lang="en-US"/>
        </a:p>
      </dgm:t>
    </dgm:pt>
    <dgm:pt modelId="{39E0AE22-0740-4060-A0B9-2C154BC2509F}" type="sibTrans" cxnId="{999AC476-E86D-46E5-A893-756214D2F8F1}">
      <dgm:prSet/>
      <dgm:spPr/>
      <dgm:t>
        <a:bodyPr/>
        <a:lstStyle/>
        <a:p>
          <a:endParaRPr lang="en-US"/>
        </a:p>
      </dgm:t>
    </dgm:pt>
    <dgm:pt modelId="{50EB5C14-A9C4-4928-9DC1-F77BE3E75D0C}" type="pres">
      <dgm:prSet presAssocID="{E3A95D6F-6993-4F46-843A-6885FA5CF1D5}" presName="Name0" presStyleCnt="0">
        <dgm:presLayoutVars>
          <dgm:chMax/>
          <dgm:chPref val="3"/>
          <dgm:dir/>
          <dgm:animOne val="branch"/>
          <dgm:animLvl val="lvl"/>
        </dgm:presLayoutVars>
      </dgm:prSet>
      <dgm:spPr/>
      <dgm:t>
        <a:bodyPr/>
        <a:lstStyle/>
        <a:p>
          <a:endParaRPr lang="en-US"/>
        </a:p>
      </dgm:t>
    </dgm:pt>
    <dgm:pt modelId="{51F9BEF1-265E-4555-8137-24181C8284CE}" type="pres">
      <dgm:prSet presAssocID="{F003416A-F98F-4515-BC54-9FAA9DA6397A}" presName="composite" presStyleCnt="0"/>
      <dgm:spPr/>
    </dgm:pt>
    <dgm:pt modelId="{D6DEC2DE-804C-4F51-83E5-11B9DA95F28A}" type="pres">
      <dgm:prSet presAssocID="{F003416A-F98F-4515-BC54-9FAA9DA6397A}" presName="FirstChild" presStyleLbl="revTx" presStyleIdx="0" presStyleCnt="4">
        <dgm:presLayoutVars>
          <dgm:chMax val="0"/>
          <dgm:chPref val="0"/>
          <dgm:bulletEnabled val="1"/>
        </dgm:presLayoutVars>
      </dgm:prSet>
      <dgm:spPr/>
    </dgm:pt>
    <dgm:pt modelId="{4B3FDF27-BCE4-45C4-BD52-E5D14B487C6D}" type="pres">
      <dgm:prSet presAssocID="{F003416A-F98F-4515-BC54-9FAA9DA6397A}" presName="Parent" presStyleLbl="alignNode1" presStyleIdx="0" presStyleCnt="4">
        <dgm:presLayoutVars>
          <dgm:chMax val="3"/>
          <dgm:chPref val="3"/>
          <dgm:bulletEnabled val="1"/>
        </dgm:presLayoutVars>
      </dgm:prSet>
      <dgm:spPr/>
      <dgm:t>
        <a:bodyPr/>
        <a:lstStyle/>
        <a:p>
          <a:endParaRPr lang="en-US"/>
        </a:p>
      </dgm:t>
    </dgm:pt>
    <dgm:pt modelId="{68BB70A0-855B-4FDF-8437-491B4EAC6657}" type="pres">
      <dgm:prSet presAssocID="{F003416A-F98F-4515-BC54-9FAA9DA6397A}" presName="Accent" presStyleLbl="parChTrans1D1" presStyleIdx="0" presStyleCnt="4"/>
      <dgm:spPr/>
    </dgm:pt>
    <dgm:pt modelId="{46FEE09F-6BFA-4014-85B1-A5052D9CC322}" type="pres">
      <dgm:prSet presAssocID="{DE6B5CA6-64CB-470F-B2C1-8D40709EB441}" presName="sibTrans" presStyleCnt="0"/>
      <dgm:spPr/>
    </dgm:pt>
    <dgm:pt modelId="{0EEC5919-4852-418E-903E-F80F4EC14FB2}" type="pres">
      <dgm:prSet presAssocID="{839E9419-3A19-4B2C-BDAD-FF1AA3A8AB41}" presName="composite" presStyleCnt="0"/>
      <dgm:spPr/>
    </dgm:pt>
    <dgm:pt modelId="{9D0E07B2-6DFF-4373-A89C-F650A298488D}" type="pres">
      <dgm:prSet presAssocID="{839E9419-3A19-4B2C-BDAD-FF1AA3A8AB41}" presName="FirstChild" presStyleLbl="revTx" presStyleIdx="1" presStyleCnt="4">
        <dgm:presLayoutVars>
          <dgm:chMax val="0"/>
          <dgm:chPref val="0"/>
          <dgm:bulletEnabled val="1"/>
        </dgm:presLayoutVars>
      </dgm:prSet>
      <dgm:spPr/>
    </dgm:pt>
    <dgm:pt modelId="{6F8F093F-CA87-4EC0-A204-DBA2547EEA49}" type="pres">
      <dgm:prSet presAssocID="{839E9419-3A19-4B2C-BDAD-FF1AA3A8AB41}" presName="Parent" presStyleLbl="alignNode1" presStyleIdx="1" presStyleCnt="4">
        <dgm:presLayoutVars>
          <dgm:chMax val="3"/>
          <dgm:chPref val="3"/>
          <dgm:bulletEnabled val="1"/>
        </dgm:presLayoutVars>
      </dgm:prSet>
      <dgm:spPr/>
      <dgm:t>
        <a:bodyPr/>
        <a:lstStyle/>
        <a:p>
          <a:endParaRPr lang="en-US"/>
        </a:p>
      </dgm:t>
    </dgm:pt>
    <dgm:pt modelId="{8762A46D-F24F-486D-B504-97FC8122C95D}" type="pres">
      <dgm:prSet presAssocID="{839E9419-3A19-4B2C-BDAD-FF1AA3A8AB41}" presName="Accent" presStyleLbl="parChTrans1D1" presStyleIdx="1" presStyleCnt="4"/>
      <dgm:spPr/>
    </dgm:pt>
    <dgm:pt modelId="{ABC4226F-6634-466C-BFF2-29C57874E2A0}" type="pres">
      <dgm:prSet presAssocID="{8C821B61-1948-4BFC-A1B1-72E4AC5991C8}" presName="sibTrans" presStyleCnt="0"/>
      <dgm:spPr/>
    </dgm:pt>
    <dgm:pt modelId="{F85677FE-4AA9-4EAD-91EF-A83D3D4A852F}" type="pres">
      <dgm:prSet presAssocID="{880DF25E-6DC0-4289-A245-B320694B4E7E}" presName="composite" presStyleCnt="0"/>
      <dgm:spPr/>
    </dgm:pt>
    <dgm:pt modelId="{BB700EC4-2A25-4269-BE05-9CB68C25755D}" type="pres">
      <dgm:prSet presAssocID="{880DF25E-6DC0-4289-A245-B320694B4E7E}" presName="FirstChild" presStyleLbl="revTx" presStyleIdx="2" presStyleCnt="4">
        <dgm:presLayoutVars>
          <dgm:chMax val="0"/>
          <dgm:chPref val="0"/>
          <dgm:bulletEnabled val="1"/>
        </dgm:presLayoutVars>
      </dgm:prSet>
      <dgm:spPr/>
    </dgm:pt>
    <dgm:pt modelId="{6593A839-1306-4B0E-B6CB-8BFE2AC017C9}" type="pres">
      <dgm:prSet presAssocID="{880DF25E-6DC0-4289-A245-B320694B4E7E}" presName="Parent" presStyleLbl="alignNode1" presStyleIdx="2" presStyleCnt="4">
        <dgm:presLayoutVars>
          <dgm:chMax val="3"/>
          <dgm:chPref val="3"/>
          <dgm:bulletEnabled val="1"/>
        </dgm:presLayoutVars>
      </dgm:prSet>
      <dgm:spPr/>
      <dgm:t>
        <a:bodyPr/>
        <a:lstStyle/>
        <a:p>
          <a:endParaRPr lang="en-US"/>
        </a:p>
      </dgm:t>
    </dgm:pt>
    <dgm:pt modelId="{16FD601C-40C1-4DB7-84BF-A05CEAA64F32}" type="pres">
      <dgm:prSet presAssocID="{880DF25E-6DC0-4289-A245-B320694B4E7E}" presName="Accent" presStyleLbl="parChTrans1D1" presStyleIdx="2" presStyleCnt="4"/>
      <dgm:spPr/>
    </dgm:pt>
    <dgm:pt modelId="{562216AB-9ACD-4C65-A431-D90FF079CDEF}" type="pres">
      <dgm:prSet presAssocID="{8CBE2143-8EB0-4514-BAFC-CD7557838CEC}" presName="sibTrans" presStyleCnt="0"/>
      <dgm:spPr/>
    </dgm:pt>
    <dgm:pt modelId="{10C60CF7-A511-48E7-B751-53D1E86C0734}" type="pres">
      <dgm:prSet presAssocID="{4B681534-BACF-402D-8D37-7600CA859D66}" presName="composite" presStyleCnt="0"/>
      <dgm:spPr/>
    </dgm:pt>
    <dgm:pt modelId="{F341F4B7-0FE4-4488-9C82-03763BBC6BEB}" type="pres">
      <dgm:prSet presAssocID="{4B681534-BACF-402D-8D37-7600CA859D66}" presName="FirstChild" presStyleLbl="revTx" presStyleIdx="3" presStyleCnt="4">
        <dgm:presLayoutVars>
          <dgm:chMax val="0"/>
          <dgm:chPref val="0"/>
          <dgm:bulletEnabled val="1"/>
        </dgm:presLayoutVars>
      </dgm:prSet>
      <dgm:spPr/>
    </dgm:pt>
    <dgm:pt modelId="{3947C0BC-4C1D-488B-B9A9-C43EC71704D4}" type="pres">
      <dgm:prSet presAssocID="{4B681534-BACF-402D-8D37-7600CA859D66}" presName="Parent" presStyleLbl="alignNode1" presStyleIdx="3" presStyleCnt="4">
        <dgm:presLayoutVars>
          <dgm:chMax val="3"/>
          <dgm:chPref val="3"/>
          <dgm:bulletEnabled val="1"/>
        </dgm:presLayoutVars>
      </dgm:prSet>
      <dgm:spPr/>
      <dgm:t>
        <a:bodyPr/>
        <a:lstStyle/>
        <a:p>
          <a:endParaRPr lang="en-US"/>
        </a:p>
      </dgm:t>
    </dgm:pt>
    <dgm:pt modelId="{06D81ECF-74F8-4A08-A6E1-8A6520D82344}" type="pres">
      <dgm:prSet presAssocID="{4B681534-BACF-402D-8D37-7600CA859D66}" presName="Accent" presStyleLbl="parChTrans1D1" presStyleIdx="3" presStyleCnt="4"/>
      <dgm:spPr/>
    </dgm:pt>
  </dgm:ptLst>
  <dgm:cxnLst>
    <dgm:cxn modelId="{361B171A-84C0-4076-8408-9643DBAD71FA}" srcId="{E3A95D6F-6993-4F46-843A-6885FA5CF1D5}" destId="{839E9419-3A19-4B2C-BDAD-FF1AA3A8AB41}" srcOrd="1" destOrd="0" parTransId="{4BB77859-7A25-4CD6-A052-703A007D814B}" sibTransId="{8C821B61-1948-4BFC-A1B1-72E4AC5991C8}"/>
    <dgm:cxn modelId="{0BC66236-38E1-4CF1-B69D-51D29E332572}" srcId="{E3A95D6F-6993-4F46-843A-6885FA5CF1D5}" destId="{880DF25E-6DC0-4289-A245-B320694B4E7E}" srcOrd="2" destOrd="0" parTransId="{07AB0C05-8C09-446D-AB3D-75E2CB508DC4}" sibTransId="{8CBE2143-8EB0-4514-BAFC-CD7557838CEC}"/>
    <dgm:cxn modelId="{999AC476-E86D-46E5-A893-756214D2F8F1}" srcId="{E3A95D6F-6993-4F46-843A-6885FA5CF1D5}" destId="{4B681534-BACF-402D-8D37-7600CA859D66}" srcOrd="3" destOrd="0" parTransId="{C91185BF-4B77-4D71-BB19-F5EA25B61AAC}" sibTransId="{39E0AE22-0740-4060-A0B9-2C154BC2509F}"/>
    <dgm:cxn modelId="{8C2874B7-3613-45AA-9F23-AE628D465DE2}" type="presOf" srcId="{F003416A-F98F-4515-BC54-9FAA9DA6397A}" destId="{4B3FDF27-BCE4-45C4-BD52-E5D14B487C6D}" srcOrd="0" destOrd="0" presId="urn:microsoft.com/office/officeart/2011/layout/TabList"/>
    <dgm:cxn modelId="{E383C678-97DB-4AB3-B0D3-AC6A077947A7}" type="presOf" srcId="{880DF25E-6DC0-4289-A245-B320694B4E7E}" destId="{6593A839-1306-4B0E-B6CB-8BFE2AC017C9}" srcOrd="0" destOrd="0" presId="urn:microsoft.com/office/officeart/2011/layout/TabList"/>
    <dgm:cxn modelId="{2B562087-2297-4AF9-A21F-FDEC36E00E05}" srcId="{E3A95D6F-6993-4F46-843A-6885FA5CF1D5}" destId="{F003416A-F98F-4515-BC54-9FAA9DA6397A}" srcOrd="0" destOrd="0" parTransId="{17CCF180-F5EA-4BBB-98C8-4A45BB7145E1}" sibTransId="{DE6B5CA6-64CB-470F-B2C1-8D40709EB441}"/>
    <dgm:cxn modelId="{7A372886-185C-45F1-B52C-285150434610}" type="presOf" srcId="{4B681534-BACF-402D-8D37-7600CA859D66}" destId="{3947C0BC-4C1D-488B-B9A9-C43EC71704D4}" srcOrd="0" destOrd="0" presId="urn:microsoft.com/office/officeart/2011/layout/TabList"/>
    <dgm:cxn modelId="{1B6B488A-4C46-48A5-8688-01F76E80B0F5}" type="presOf" srcId="{839E9419-3A19-4B2C-BDAD-FF1AA3A8AB41}" destId="{6F8F093F-CA87-4EC0-A204-DBA2547EEA49}" srcOrd="0" destOrd="0" presId="urn:microsoft.com/office/officeart/2011/layout/TabList"/>
    <dgm:cxn modelId="{26C6F907-9F65-4AA0-A67E-951450AA23A6}" type="presOf" srcId="{E3A95D6F-6993-4F46-843A-6885FA5CF1D5}" destId="{50EB5C14-A9C4-4928-9DC1-F77BE3E75D0C}" srcOrd="0" destOrd="0" presId="urn:microsoft.com/office/officeart/2011/layout/TabList"/>
    <dgm:cxn modelId="{791B7AC0-1A19-4579-8BC7-4D57D7C348F2}" type="presParOf" srcId="{50EB5C14-A9C4-4928-9DC1-F77BE3E75D0C}" destId="{51F9BEF1-265E-4555-8137-24181C8284CE}" srcOrd="0" destOrd="0" presId="urn:microsoft.com/office/officeart/2011/layout/TabList"/>
    <dgm:cxn modelId="{89821C40-9465-46B2-AAC6-A0923CDCDDF1}" type="presParOf" srcId="{51F9BEF1-265E-4555-8137-24181C8284CE}" destId="{D6DEC2DE-804C-4F51-83E5-11B9DA95F28A}" srcOrd="0" destOrd="0" presId="urn:microsoft.com/office/officeart/2011/layout/TabList"/>
    <dgm:cxn modelId="{989F873E-BD31-4BA1-9A37-D62F4D4730C0}" type="presParOf" srcId="{51F9BEF1-265E-4555-8137-24181C8284CE}" destId="{4B3FDF27-BCE4-45C4-BD52-E5D14B487C6D}" srcOrd="1" destOrd="0" presId="urn:microsoft.com/office/officeart/2011/layout/TabList"/>
    <dgm:cxn modelId="{4666A29F-5C17-4470-A0C4-D683EA4C059D}" type="presParOf" srcId="{51F9BEF1-265E-4555-8137-24181C8284CE}" destId="{68BB70A0-855B-4FDF-8437-491B4EAC6657}" srcOrd="2" destOrd="0" presId="urn:microsoft.com/office/officeart/2011/layout/TabList"/>
    <dgm:cxn modelId="{9EC78066-FD28-4235-98D5-9150F9EE619A}" type="presParOf" srcId="{50EB5C14-A9C4-4928-9DC1-F77BE3E75D0C}" destId="{46FEE09F-6BFA-4014-85B1-A5052D9CC322}" srcOrd="1" destOrd="0" presId="urn:microsoft.com/office/officeart/2011/layout/TabList"/>
    <dgm:cxn modelId="{5D4B299B-2815-49E0-8FF5-13111297757F}" type="presParOf" srcId="{50EB5C14-A9C4-4928-9DC1-F77BE3E75D0C}" destId="{0EEC5919-4852-418E-903E-F80F4EC14FB2}" srcOrd="2" destOrd="0" presId="urn:microsoft.com/office/officeart/2011/layout/TabList"/>
    <dgm:cxn modelId="{25A331AF-A525-4D2F-9CCB-F1AF39A4A69C}" type="presParOf" srcId="{0EEC5919-4852-418E-903E-F80F4EC14FB2}" destId="{9D0E07B2-6DFF-4373-A89C-F650A298488D}" srcOrd="0" destOrd="0" presId="urn:microsoft.com/office/officeart/2011/layout/TabList"/>
    <dgm:cxn modelId="{DBDC9B6B-8635-4148-B97B-26BF90C957AB}" type="presParOf" srcId="{0EEC5919-4852-418E-903E-F80F4EC14FB2}" destId="{6F8F093F-CA87-4EC0-A204-DBA2547EEA49}" srcOrd="1" destOrd="0" presId="urn:microsoft.com/office/officeart/2011/layout/TabList"/>
    <dgm:cxn modelId="{4C5E09F0-DE6A-44EF-A086-1263439E59DF}" type="presParOf" srcId="{0EEC5919-4852-418E-903E-F80F4EC14FB2}" destId="{8762A46D-F24F-486D-B504-97FC8122C95D}" srcOrd="2" destOrd="0" presId="urn:microsoft.com/office/officeart/2011/layout/TabList"/>
    <dgm:cxn modelId="{9E16B769-D45F-4D97-93ED-A4C3927FA338}" type="presParOf" srcId="{50EB5C14-A9C4-4928-9DC1-F77BE3E75D0C}" destId="{ABC4226F-6634-466C-BFF2-29C57874E2A0}" srcOrd="3" destOrd="0" presId="urn:microsoft.com/office/officeart/2011/layout/TabList"/>
    <dgm:cxn modelId="{8A0D3737-1A38-45E8-B1FB-5CD2019148FF}" type="presParOf" srcId="{50EB5C14-A9C4-4928-9DC1-F77BE3E75D0C}" destId="{F85677FE-4AA9-4EAD-91EF-A83D3D4A852F}" srcOrd="4" destOrd="0" presId="urn:microsoft.com/office/officeart/2011/layout/TabList"/>
    <dgm:cxn modelId="{B70300BF-0C5C-4450-B4A5-D6D741471D89}" type="presParOf" srcId="{F85677FE-4AA9-4EAD-91EF-A83D3D4A852F}" destId="{BB700EC4-2A25-4269-BE05-9CB68C25755D}" srcOrd="0" destOrd="0" presId="urn:microsoft.com/office/officeart/2011/layout/TabList"/>
    <dgm:cxn modelId="{D9852365-6007-4179-9DE6-D868B401CEBF}" type="presParOf" srcId="{F85677FE-4AA9-4EAD-91EF-A83D3D4A852F}" destId="{6593A839-1306-4B0E-B6CB-8BFE2AC017C9}" srcOrd="1" destOrd="0" presId="urn:microsoft.com/office/officeart/2011/layout/TabList"/>
    <dgm:cxn modelId="{E90087EC-B7DB-4672-8890-D80678AE3223}" type="presParOf" srcId="{F85677FE-4AA9-4EAD-91EF-A83D3D4A852F}" destId="{16FD601C-40C1-4DB7-84BF-A05CEAA64F32}" srcOrd="2" destOrd="0" presId="urn:microsoft.com/office/officeart/2011/layout/TabList"/>
    <dgm:cxn modelId="{681EC2B9-DB28-4A78-B241-2A80BE52F3A6}" type="presParOf" srcId="{50EB5C14-A9C4-4928-9DC1-F77BE3E75D0C}" destId="{562216AB-9ACD-4C65-A431-D90FF079CDEF}" srcOrd="5" destOrd="0" presId="urn:microsoft.com/office/officeart/2011/layout/TabList"/>
    <dgm:cxn modelId="{6C523644-05FA-4C9A-9FB7-C7BDDDA8C310}" type="presParOf" srcId="{50EB5C14-A9C4-4928-9DC1-F77BE3E75D0C}" destId="{10C60CF7-A511-48E7-B751-53D1E86C0734}" srcOrd="6" destOrd="0" presId="urn:microsoft.com/office/officeart/2011/layout/TabList"/>
    <dgm:cxn modelId="{9B4103F0-5DF9-42F5-818A-8C14CF109ED4}" type="presParOf" srcId="{10C60CF7-A511-48E7-B751-53D1E86C0734}" destId="{F341F4B7-0FE4-4488-9C82-03763BBC6BEB}" srcOrd="0" destOrd="0" presId="urn:microsoft.com/office/officeart/2011/layout/TabList"/>
    <dgm:cxn modelId="{363A92DB-A2DB-41FF-8E1C-340102CDF60A}" type="presParOf" srcId="{10C60CF7-A511-48E7-B751-53D1E86C0734}" destId="{3947C0BC-4C1D-488B-B9A9-C43EC71704D4}" srcOrd="1" destOrd="0" presId="urn:microsoft.com/office/officeart/2011/layout/TabList"/>
    <dgm:cxn modelId="{C16F71F8-E4D4-441F-A227-B4AF3EED5A31}" type="presParOf" srcId="{10C60CF7-A511-48E7-B751-53D1E86C0734}" destId="{06D81ECF-74F8-4A08-A6E1-8A6520D82344}"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b="1">
              <a:solidFill>
                <a:srgbClr val="FF0000"/>
              </a:solidFill>
              <a:latin typeface="Times New Roman" panose="02020603050405020304" pitchFamily="18" charset="0"/>
              <a:cs typeface="Times New Roman" panose="02020603050405020304" pitchFamily="18" charset="0"/>
            </a:rPr>
            <a:t>Thiết kế bộ điều chế</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A95D6F-6993-4F46-843A-6885FA5CF1D5}" type="doc">
      <dgm:prSet loTypeId="urn:microsoft.com/office/officeart/2011/layout/TabList" loCatId="list" qsTypeId="urn:microsoft.com/office/officeart/2005/8/quickstyle/simple3" qsCatId="simple" csTypeId="urn:microsoft.com/office/officeart/2005/8/colors/colorful5" csCatId="colorful" phldr="1"/>
      <dgm:spPr/>
      <dgm:t>
        <a:bodyPr/>
        <a:lstStyle/>
        <a:p>
          <a:endParaRPr lang="en-US"/>
        </a:p>
      </dgm:t>
    </dgm:pt>
    <dgm:pt modelId="{F003416A-F98F-4515-BC54-9FAA9DA6397A}">
      <dgm:prSet phldrT="[Text]" custT="1"/>
      <dgm:spPr/>
      <dgm:t>
        <a:bodyPr/>
        <a:lstStyle/>
        <a:p>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3.1</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3.2</a:t>
          </a: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A6A1286-BB90-4C77-99AF-371F76237F66}">
      <dgm:prSet phldrT="[Text]" custT="1"/>
      <dgm:spPr/>
      <dgm:t>
        <a:bodyPr/>
        <a:lstStyle/>
        <a:p>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3.3</a:t>
          </a: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9E4713D-1574-4665-82D8-AC798155D619}" type="parTrans" cxnId="{02A7D0A7-D7C8-4EB2-8676-76A36A992BB2}">
      <dgm:prSet/>
      <dgm:spPr/>
      <dgm:t>
        <a:bodyPr/>
        <a:lstStyle/>
        <a:p>
          <a:endParaRPr lang="en-US"/>
        </a:p>
      </dgm:t>
    </dgm:pt>
    <dgm:pt modelId="{1E873D84-DFB4-4B4F-9723-0F9314FCA64F}" type="sibTrans" cxnId="{02A7D0A7-D7C8-4EB2-8676-76A36A992BB2}">
      <dgm:prSet/>
      <dgm:spPr/>
      <dgm:t>
        <a:bodyPr/>
        <a:lstStyle/>
        <a:p>
          <a:endParaRPr lang="en-US"/>
        </a:p>
      </dgm:t>
    </dgm:pt>
    <dgm:pt modelId="{50EB5C14-A9C4-4928-9DC1-F77BE3E75D0C}" type="pres">
      <dgm:prSet presAssocID="{E3A95D6F-6993-4F46-843A-6885FA5CF1D5}" presName="Name0" presStyleCnt="0">
        <dgm:presLayoutVars>
          <dgm:chMax/>
          <dgm:chPref val="3"/>
          <dgm:dir/>
          <dgm:animOne val="branch"/>
          <dgm:animLvl val="lvl"/>
        </dgm:presLayoutVars>
      </dgm:prSet>
      <dgm:spPr/>
      <dgm:t>
        <a:bodyPr/>
        <a:lstStyle/>
        <a:p>
          <a:endParaRPr lang="en-US"/>
        </a:p>
      </dgm:t>
    </dgm:pt>
    <dgm:pt modelId="{51F9BEF1-265E-4555-8137-24181C8284CE}" type="pres">
      <dgm:prSet presAssocID="{F003416A-F98F-4515-BC54-9FAA9DA6397A}" presName="composite" presStyleCnt="0"/>
      <dgm:spPr/>
    </dgm:pt>
    <dgm:pt modelId="{D6DEC2DE-804C-4F51-83E5-11B9DA95F28A}" type="pres">
      <dgm:prSet presAssocID="{F003416A-F98F-4515-BC54-9FAA9DA6397A}" presName="FirstChild" presStyleLbl="revTx" presStyleIdx="0" presStyleCnt="3">
        <dgm:presLayoutVars>
          <dgm:chMax val="0"/>
          <dgm:chPref val="0"/>
          <dgm:bulletEnabled val="1"/>
        </dgm:presLayoutVars>
      </dgm:prSet>
      <dgm:spPr/>
    </dgm:pt>
    <dgm:pt modelId="{4B3FDF27-BCE4-45C4-BD52-E5D14B487C6D}" type="pres">
      <dgm:prSet presAssocID="{F003416A-F98F-4515-BC54-9FAA9DA6397A}" presName="Parent" presStyleLbl="alignNode1" presStyleIdx="0" presStyleCnt="3">
        <dgm:presLayoutVars>
          <dgm:chMax val="3"/>
          <dgm:chPref val="3"/>
          <dgm:bulletEnabled val="1"/>
        </dgm:presLayoutVars>
      </dgm:prSet>
      <dgm:spPr/>
      <dgm:t>
        <a:bodyPr/>
        <a:lstStyle/>
        <a:p>
          <a:endParaRPr lang="en-US"/>
        </a:p>
      </dgm:t>
    </dgm:pt>
    <dgm:pt modelId="{68BB70A0-855B-4FDF-8437-491B4EAC6657}" type="pres">
      <dgm:prSet presAssocID="{F003416A-F98F-4515-BC54-9FAA9DA6397A}" presName="Accent" presStyleLbl="parChTrans1D1" presStyleIdx="0" presStyleCnt="3"/>
      <dgm:spPr/>
    </dgm:pt>
    <dgm:pt modelId="{46FEE09F-6BFA-4014-85B1-A5052D9CC322}" type="pres">
      <dgm:prSet presAssocID="{DE6B5CA6-64CB-470F-B2C1-8D40709EB441}" presName="sibTrans" presStyleCnt="0"/>
      <dgm:spPr/>
    </dgm:pt>
    <dgm:pt modelId="{0EEC5919-4852-418E-903E-F80F4EC14FB2}" type="pres">
      <dgm:prSet presAssocID="{839E9419-3A19-4B2C-BDAD-FF1AA3A8AB41}" presName="composite" presStyleCnt="0"/>
      <dgm:spPr/>
    </dgm:pt>
    <dgm:pt modelId="{9D0E07B2-6DFF-4373-A89C-F650A298488D}" type="pres">
      <dgm:prSet presAssocID="{839E9419-3A19-4B2C-BDAD-FF1AA3A8AB41}" presName="FirstChild" presStyleLbl="revTx" presStyleIdx="1" presStyleCnt="3">
        <dgm:presLayoutVars>
          <dgm:chMax val="0"/>
          <dgm:chPref val="0"/>
          <dgm:bulletEnabled val="1"/>
        </dgm:presLayoutVars>
      </dgm:prSet>
      <dgm:spPr/>
    </dgm:pt>
    <dgm:pt modelId="{6F8F093F-CA87-4EC0-A204-DBA2547EEA49}" type="pres">
      <dgm:prSet presAssocID="{839E9419-3A19-4B2C-BDAD-FF1AA3A8AB41}" presName="Parent" presStyleLbl="alignNode1" presStyleIdx="1" presStyleCnt="3">
        <dgm:presLayoutVars>
          <dgm:chMax val="3"/>
          <dgm:chPref val="3"/>
          <dgm:bulletEnabled val="1"/>
        </dgm:presLayoutVars>
      </dgm:prSet>
      <dgm:spPr/>
      <dgm:t>
        <a:bodyPr/>
        <a:lstStyle/>
        <a:p>
          <a:endParaRPr lang="en-US"/>
        </a:p>
      </dgm:t>
    </dgm:pt>
    <dgm:pt modelId="{8762A46D-F24F-486D-B504-97FC8122C95D}" type="pres">
      <dgm:prSet presAssocID="{839E9419-3A19-4B2C-BDAD-FF1AA3A8AB41}" presName="Accent" presStyleLbl="parChTrans1D1" presStyleIdx="1" presStyleCnt="3"/>
      <dgm:spPr/>
    </dgm:pt>
    <dgm:pt modelId="{36F39055-1183-4C63-9ABE-492E99D3DA50}" type="pres">
      <dgm:prSet presAssocID="{8C821B61-1948-4BFC-A1B1-72E4AC5991C8}" presName="sibTrans" presStyleCnt="0"/>
      <dgm:spPr/>
    </dgm:pt>
    <dgm:pt modelId="{33DBAC6F-9008-49A6-A64B-4631C7BE277F}" type="pres">
      <dgm:prSet presAssocID="{AA6A1286-BB90-4C77-99AF-371F76237F66}" presName="composite" presStyleCnt="0"/>
      <dgm:spPr/>
    </dgm:pt>
    <dgm:pt modelId="{F27FED87-AF94-45D3-9F8D-663426839B93}" type="pres">
      <dgm:prSet presAssocID="{AA6A1286-BB90-4C77-99AF-371F76237F66}" presName="FirstChild" presStyleLbl="revTx" presStyleIdx="2" presStyleCnt="3">
        <dgm:presLayoutVars>
          <dgm:chMax val="0"/>
          <dgm:chPref val="0"/>
          <dgm:bulletEnabled val="1"/>
        </dgm:presLayoutVars>
      </dgm:prSet>
      <dgm:spPr/>
    </dgm:pt>
    <dgm:pt modelId="{C7D4BDEE-2E70-45B3-9842-6430E63738E9}" type="pres">
      <dgm:prSet presAssocID="{AA6A1286-BB90-4C77-99AF-371F76237F66}" presName="Parent" presStyleLbl="alignNode1" presStyleIdx="2" presStyleCnt="3">
        <dgm:presLayoutVars>
          <dgm:chMax val="3"/>
          <dgm:chPref val="3"/>
          <dgm:bulletEnabled val="1"/>
        </dgm:presLayoutVars>
      </dgm:prSet>
      <dgm:spPr/>
      <dgm:t>
        <a:bodyPr/>
        <a:lstStyle/>
        <a:p>
          <a:endParaRPr lang="en-US"/>
        </a:p>
      </dgm:t>
    </dgm:pt>
    <dgm:pt modelId="{D67985F4-F78B-4234-B3B8-5B2D9ABDF568}" type="pres">
      <dgm:prSet presAssocID="{AA6A1286-BB90-4C77-99AF-371F76237F66}" presName="Accent" presStyleLbl="parChTrans1D1" presStyleIdx="2" presStyleCnt="3"/>
      <dgm:spPr/>
    </dgm:pt>
  </dgm:ptLst>
  <dgm:cxnLst>
    <dgm:cxn modelId="{26C6F907-9F65-4AA0-A67E-951450AA23A6}" type="presOf" srcId="{E3A95D6F-6993-4F46-843A-6885FA5CF1D5}" destId="{50EB5C14-A9C4-4928-9DC1-F77BE3E75D0C}" srcOrd="0" destOrd="0" presId="urn:microsoft.com/office/officeart/2011/layout/TabList"/>
    <dgm:cxn modelId="{1B6B488A-4C46-48A5-8688-01F76E80B0F5}" type="presOf" srcId="{839E9419-3A19-4B2C-BDAD-FF1AA3A8AB41}" destId="{6F8F093F-CA87-4EC0-A204-DBA2547EEA49}" srcOrd="0" destOrd="0" presId="urn:microsoft.com/office/officeart/2011/layout/TabList"/>
    <dgm:cxn modelId="{02A7D0A7-D7C8-4EB2-8676-76A36A992BB2}" srcId="{E3A95D6F-6993-4F46-843A-6885FA5CF1D5}" destId="{AA6A1286-BB90-4C77-99AF-371F76237F66}" srcOrd="2" destOrd="0" parTransId="{49E4713D-1574-4665-82D8-AC798155D619}" sibTransId="{1E873D84-DFB4-4B4F-9723-0F9314FCA64F}"/>
    <dgm:cxn modelId="{8C2874B7-3613-45AA-9F23-AE628D465DE2}" type="presOf" srcId="{F003416A-F98F-4515-BC54-9FAA9DA6397A}" destId="{4B3FDF27-BCE4-45C4-BD52-E5D14B487C6D}" srcOrd="0" destOrd="0" presId="urn:microsoft.com/office/officeart/2011/layout/TabList"/>
    <dgm:cxn modelId="{361B171A-84C0-4076-8408-9643DBAD71FA}" srcId="{E3A95D6F-6993-4F46-843A-6885FA5CF1D5}" destId="{839E9419-3A19-4B2C-BDAD-FF1AA3A8AB41}" srcOrd="1" destOrd="0" parTransId="{4BB77859-7A25-4CD6-A052-703A007D814B}" sibTransId="{8C821B61-1948-4BFC-A1B1-72E4AC5991C8}"/>
    <dgm:cxn modelId="{A81FDA8D-0EAD-453B-9A3B-AF724D1F0456}" type="presOf" srcId="{AA6A1286-BB90-4C77-99AF-371F76237F66}" destId="{C7D4BDEE-2E70-45B3-9842-6430E63738E9}" srcOrd="0" destOrd="0" presId="urn:microsoft.com/office/officeart/2011/layout/TabList"/>
    <dgm:cxn modelId="{2B562087-2297-4AF9-A21F-FDEC36E00E05}" srcId="{E3A95D6F-6993-4F46-843A-6885FA5CF1D5}" destId="{F003416A-F98F-4515-BC54-9FAA9DA6397A}" srcOrd="0" destOrd="0" parTransId="{17CCF180-F5EA-4BBB-98C8-4A45BB7145E1}" sibTransId="{DE6B5CA6-64CB-470F-B2C1-8D40709EB441}"/>
    <dgm:cxn modelId="{791B7AC0-1A19-4579-8BC7-4D57D7C348F2}" type="presParOf" srcId="{50EB5C14-A9C4-4928-9DC1-F77BE3E75D0C}" destId="{51F9BEF1-265E-4555-8137-24181C8284CE}" srcOrd="0" destOrd="0" presId="urn:microsoft.com/office/officeart/2011/layout/TabList"/>
    <dgm:cxn modelId="{89821C40-9465-46B2-AAC6-A0923CDCDDF1}" type="presParOf" srcId="{51F9BEF1-265E-4555-8137-24181C8284CE}" destId="{D6DEC2DE-804C-4F51-83E5-11B9DA95F28A}" srcOrd="0" destOrd="0" presId="urn:microsoft.com/office/officeart/2011/layout/TabList"/>
    <dgm:cxn modelId="{989F873E-BD31-4BA1-9A37-D62F4D4730C0}" type="presParOf" srcId="{51F9BEF1-265E-4555-8137-24181C8284CE}" destId="{4B3FDF27-BCE4-45C4-BD52-E5D14B487C6D}" srcOrd="1" destOrd="0" presId="urn:microsoft.com/office/officeart/2011/layout/TabList"/>
    <dgm:cxn modelId="{4666A29F-5C17-4470-A0C4-D683EA4C059D}" type="presParOf" srcId="{51F9BEF1-265E-4555-8137-24181C8284CE}" destId="{68BB70A0-855B-4FDF-8437-491B4EAC6657}" srcOrd="2" destOrd="0" presId="urn:microsoft.com/office/officeart/2011/layout/TabList"/>
    <dgm:cxn modelId="{9EC78066-FD28-4235-98D5-9150F9EE619A}" type="presParOf" srcId="{50EB5C14-A9C4-4928-9DC1-F77BE3E75D0C}" destId="{46FEE09F-6BFA-4014-85B1-A5052D9CC322}" srcOrd="1" destOrd="0" presId="urn:microsoft.com/office/officeart/2011/layout/TabList"/>
    <dgm:cxn modelId="{5D4B299B-2815-49E0-8FF5-13111297757F}" type="presParOf" srcId="{50EB5C14-A9C4-4928-9DC1-F77BE3E75D0C}" destId="{0EEC5919-4852-418E-903E-F80F4EC14FB2}" srcOrd="2" destOrd="0" presId="urn:microsoft.com/office/officeart/2011/layout/TabList"/>
    <dgm:cxn modelId="{25A331AF-A525-4D2F-9CCB-F1AF39A4A69C}" type="presParOf" srcId="{0EEC5919-4852-418E-903E-F80F4EC14FB2}" destId="{9D0E07B2-6DFF-4373-A89C-F650A298488D}" srcOrd="0" destOrd="0" presId="urn:microsoft.com/office/officeart/2011/layout/TabList"/>
    <dgm:cxn modelId="{DBDC9B6B-8635-4148-B97B-26BF90C957AB}" type="presParOf" srcId="{0EEC5919-4852-418E-903E-F80F4EC14FB2}" destId="{6F8F093F-CA87-4EC0-A204-DBA2547EEA49}" srcOrd="1" destOrd="0" presId="urn:microsoft.com/office/officeart/2011/layout/TabList"/>
    <dgm:cxn modelId="{4C5E09F0-DE6A-44EF-A086-1263439E59DF}" type="presParOf" srcId="{0EEC5919-4852-418E-903E-F80F4EC14FB2}" destId="{8762A46D-F24F-486D-B504-97FC8122C95D}" srcOrd="2" destOrd="0" presId="urn:microsoft.com/office/officeart/2011/layout/TabList"/>
    <dgm:cxn modelId="{5B4B39CE-D5D3-499A-A98C-9AF01BBF98A6}" type="presParOf" srcId="{50EB5C14-A9C4-4928-9DC1-F77BE3E75D0C}" destId="{36F39055-1183-4C63-9ABE-492E99D3DA50}" srcOrd="3" destOrd="0" presId="urn:microsoft.com/office/officeart/2011/layout/TabList"/>
    <dgm:cxn modelId="{16598105-48F6-4352-8D6C-C15E36A8EE63}" type="presParOf" srcId="{50EB5C14-A9C4-4928-9DC1-F77BE3E75D0C}" destId="{33DBAC6F-9008-49A6-A64B-4631C7BE277F}" srcOrd="4" destOrd="0" presId="urn:microsoft.com/office/officeart/2011/layout/TabList"/>
    <dgm:cxn modelId="{FE6F3D09-CF96-4903-B300-024418A1D51D}" type="presParOf" srcId="{33DBAC6F-9008-49A6-A64B-4631C7BE277F}" destId="{F27FED87-AF94-45D3-9F8D-663426839B93}" srcOrd="0" destOrd="0" presId="urn:microsoft.com/office/officeart/2011/layout/TabList"/>
    <dgm:cxn modelId="{D76B92A7-8CEA-4F69-955A-49577E3A19E1}" type="presParOf" srcId="{33DBAC6F-9008-49A6-A64B-4631C7BE277F}" destId="{C7D4BDEE-2E70-45B3-9842-6430E63738E9}" srcOrd="1" destOrd="0" presId="urn:microsoft.com/office/officeart/2011/layout/TabList"/>
    <dgm:cxn modelId="{EC8ED869-7303-41F8-B380-BE8690CEFCAC}" type="presParOf" srcId="{33DBAC6F-9008-49A6-A64B-4631C7BE277F}" destId="{D67985F4-F78B-4234-B3B8-5B2D9ABDF568}"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b="1">
              <a:solidFill>
                <a:srgbClr val="FF0000"/>
              </a:solidFill>
              <a:latin typeface="Times New Roman" panose="02020603050405020304" pitchFamily="18" charset="0"/>
              <a:cs typeface="Times New Roman" panose="02020603050405020304" pitchFamily="18" charset="0"/>
            </a:rPr>
            <a:t>Thiết kế bộ giải điều chế</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quả</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và</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đánh</a:t>
          </a:r>
          <a:r>
            <a:rPr lang="en-US" sz="28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dirty="0" err="1">
              <a:solidFill>
                <a:schemeClr val="tx1">
                  <a:lumMod val="50000"/>
                  <a:lumOff val="50000"/>
                </a:schemeClr>
              </a:solidFill>
              <a:latin typeface="Times New Roman" panose="02020603050405020304" pitchFamily="18" charset="0"/>
              <a:cs typeface="Times New Roman" panose="02020603050405020304" pitchFamily="18" charset="0"/>
            </a:rPr>
            <a:t>giá</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A95D6F-6993-4F46-843A-6885FA5CF1D5}" type="doc">
      <dgm:prSet loTypeId="urn:microsoft.com/office/officeart/2011/layout/TabList" loCatId="list" qsTypeId="urn:microsoft.com/office/officeart/2005/8/quickstyle/simple3" qsCatId="simple" csTypeId="urn:microsoft.com/office/officeart/2005/8/colors/colorful5" csCatId="colorful" phldr="1"/>
      <dgm:spPr/>
      <dgm:t>
        <a:bodyPr/>
        <a:lstStyle/>
        <a:p>
          <a:endParaRPr lang="en-US"/>
        </a:p>
      </dgm:t>
    </dgm:pt>
    <dgm:pt modelId="{F003416A-F98F-4515-BC54-9FAA9DA6397A}">
      <dgm:prSet phldrT="[Text]" custT="1"/>
      <dgm:spPr/>
      <dgm:t>
        <a:bodyPr/>
        <a:lstStyle/>
        <a:p>
          <a:r>
            <a:rPr lang="en-US" sz="2400">
              <a:latin typeface="Times New Roman" panose="02020603050405020304" pitchFamily="18" charset="0"/>
              <a:cs typeface="Times New Roman" panose="02020603050405020304" pitchFamily="18" charset="0"/>
            </a:rPr>
            <a:t>Phần 4.1</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400">
              <a:latin typeface="Times New Roman" panose="02020603050405020304" pitchFamily="18" charset="0"/>
              <a:cs typeface="Times New Roman" panose="02020603050405020304" pitchFamily="18" charset="0"/>
            </a:rPr>
            <a:t>Phần 4.2</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36E2745E-B0CB-41BA-94DD-AC15A540BE88}">
      <dgm:prSet phldrT="[Text]" custT="1"/>
      <dgm:spPr/>
      <dgm:t>
        <a:bodyPr/>
        <a:lstStyle/>
        <a:p>
          <a:r>
            <a:rPr lang="en-US" sz="2400">
              <a:latin typeface="Times New Roman" panose="02020603050405020304" pitchFamily="18" charset="0"/>
              <a:cs typeface="Times New Roman" panose="02020603050405020304" pitchFamily="18" charset="0"/>
            </a:rPr>
            <a:t>Phần 4.3</a:t>
          </a:r>
          <a:endParaRPr lang="en-US" sz="2400"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6C2DAE98-27BA-48C8-88D2-A45191D560BD}">
      <dgm:prSet custT="1"/>
      <dgm:spPr/>
      <dgm:t>
        <a:bodyPr/>
        <a:lstStyle/>
        <a:p>
          <a:r>
            <a:rPr lang="en-US" sz="2400">
              <a:latin typeface="Times New Roman" panose="02020603050405020304" pitchFamily="18" charset="0"/>
              <a:cs typeface="Times New Roman" panose="02020603050405020304" pitchFamily="18" charset="0"/>
            </a:rPr>
            <a:t>Phần 4.4</a:t>
          </a:r>
        </a:p>
      </dgm:t>
    </dgm:pt>
    <dgm:pt modelId="{5CDC5693-27BC-409A-B20B-36B06B874CB2}" type="parTrans" cxnId="{4EC5043A-492E-4A86-ABCB-EEA37EC3CC46}">
      <dgm:prSet/>
      <dgm:spPr/>
      <dgm:t>
        <a:bodyPr/>
        <a:lstStyle/>
        <a:p>
          <a:endParaRPr lang="en-US"/>
        </a:p>
      </dgm:t>
    </dgm:pt>
    <dgm:pt modelId="{4FD87E0A-96BD-4E5B-9B9A-55B718DF5C6D}" type="sibTrans" cxnId="{4EC5043A-492E-4A86-ABCB-EEA37EC3CC46}">
      <dgm:prSet/>
      <dgm:spPr/>
      <dgm:t>
        <a:bodyPr/>
        <a:lstStyle/>
        <a:p>
          <a:endParaRPr lang="en-US"/>
        </a:p>
      </dgm:t>
    </dgm:pt>
    <dgm:pt modelId="{50EB5C14-A9C4-4928-9DC1-F77BE3E75D0C}" type="pres">
      <dgm:prSet presAssocID="{E3A95D6F-6993-4F46-843A-6885FA5CF1D5}" presName="Name0" presStyleCnt="0">
        <dgm:presLayoutVars>
          <dgm:chMax/>
          <dgm:chPref val="3"/>
          <dgm:dir/>
          <dgm:animOne val="branch"/>
          <dgm:animLvl val="lvl"/>
        </dgm:presLayoutVars>
      </dgm:prSet>
      <dgm:spPr/>
      <dgm:t>
        <a:bodyPr/>
        <a:lstStyle/>
        <a:p>
          <a:endParaRPr lang="en-US"/>
        </a:p>
      </dgm:t>
    </dgm:pt>
    <dgm:pt modelId="{51F9BEF1-265E-4555-8137-24181C8284CE}" type="pres">
      <dgm:prSet presAssocID="{F003416A-F98F-4515-BC54-9FAA9DA6397A}" presName="composite" presStyleCnt="0"/>
      <dgm:spPr/>
    </dgm:pt>
    <dgm:pt modelId="{D6DEC2DE-804C-4F51-83E5-11B9DA95F28A}" type="pres">
      <dgm:prSet presAssocID="{F003416A-F98F-4515-BC54-9FAA9DA6397A}" presName="FirstChild" presStyleLbl="revTx" presStyleIdx="0" presStyleCnt="4">
        <dgm:presLayoutVars>
          <dgm:chMax val="0"/>
          <dgm:chPref val="0"/>
          <dgm:bulletEnabled val="1"/>
        </dgm:presLayoutVars>
      </dgm:prSet>
      <dgm:spPr/>
    </dgm:pt>
    <dgm:pt modelId="{4B3FDF27-BCE4-45C4-BD52-E5D14B487C6D}" type="pres">
      <dgm:prSet presAssocID="{F003416A-F98F-4515-BC54-9FAA9DA6397A}" presName="Parent" presStyleLbl="alignNode1" presStyleIdx="0" presStyleCnt="4">
        <dgm:presLayoutVars>
          <dgm:chMax val="3"/>
          <dgm:chPref val="3"/>
          <dgm:bulletEnabled val="1"/>
        </dgm:presLayoutVars>
      </dgm:prSet>
      <dgm:spPr/>
      <dgm:t>
        <a:bodyPr/>
        <a:lstStyle/>
        <a:p>
          <a:endParaRPr lang="en-US"/>
        </a:p>
      </dgm:t>
    </dgm:pt>
    <dgm:pt modelId="{68BB70A0-855B-4FDF-8437-491B4EAC6657}" type="pres">
      <dgm:prSet presAssocID="{F003416A-F98F-4515-BC54-9FAA9DA6397A}" presName="Accent" presStyleLbl="parChTrans1D1" presStyleIdx="0" presStyleCnt="4"/>
      <dgm:spPr/>
    </dgm:pt>
    <dgm:pt modelId="{46FEE09F-6BFA-4014-85B1-A5052D9CC322}" type="pres">
      <dgm:prSet presAssocID="{DE6B5CA6-64CB-470F-B2C1-8D40709EB441}" presName="sibTrans" presStyleCnt="0"/>
      <dgm:spPr/>
    </dgm:pt>
    <dgm:pt modelId="{0EEC5919-4852-418E-903E-F80F4EC14FB2}" type="pres">
      <dgm:prSet presAssocID="{839E9419-3A19-4B2C-BDAD-FF1AA3A8AB41}" presName="composite" presStyleCnt="0"/>
      <dgm:spPr/>
    </dgm:pt>
    <dgm:pt modelId="{9D0E07B2-6DFF-4373-A89C-F650A298488D}" type="pres">
      <dgm:prSet presAssocID="{839E9419-3A19-4B2C-BDAD-FF1AA3A8AB41}" presName="FirstChild" presStyleLbl="revTx" presStyleIdx="1" presStyleCnt="4">
        <dgm:presLayoutVars>
          <dgm:chMax val="0"/>
          <dgm:chPref val="0"/>
          <dgm:bulletEnabled val="1"/>
        </dgm:presLayoutVars>
      </dgm:prSet>
      <dgm:spPr/>
    </dgm:pt>
    <dgm:pt modelId="{6F8F093F-CA87-4EC0-A204-DBA2547EEA49}" type="pres">
      <dgm:prSet presAssocID="{839E9419-3A19-4B2C-BDAD-FF1AA3A8AB41}" presName="Parent" presStyleLbl="alignNode1" presStyleIdx="1" presStyleCnt="4">
        <dgm:presLayoutVars>
          <dgm:chMax val="3"/>
          <dgm:chPref val="3"/>
          <dgm:bulletEnabled val="1"/>
        </dgm:presLayoutVars>
      </dgm:prSet>
      <dgm:spPr/>
      <dgm:t>
        <a:bodyPr/>
        <a:lstStyle/>
        <a:p>
          <a:endParaRPr lang="en-US"/>
        </a:p>
      </dgm:t>
    </dgm:pt>
    <dgm:pt modelId="{8762A46D-F24F-486D-B504-97FC8122C95D}" type="pres">
      <dgm:prSet presAssocID="{839E9419-3A19-4B2C-BDAD-FF1AA3A8AB41}" presName="Accent" presStyleLbl="parChTrans1D1" presStyleIdx="1" presStyleCnt="4"/>
      <dgm:spPr/>
    </dgm:pt>
    <dgm:pt modelId="{CF399EFD-46E4-459E-B5F4-691FE1772D56}" type="pres">
      <dgm:prSet presAssocID="{8C821B61-1948-4BFC-A1B1-72E4AC5991C8}" presName="sibTrans" presStyleCnt="0"/>
      <dgm:spPr/>
    </dgm:pt>
    <dgm:pt modelId="{44BB5257-964B-451F-8D9A-4D3D3CD404B4}" type="pres">
      <dgm:prSet presAssocID="{36E2745E-B0CB-41BA-94DD-AC15A540BE88}" presName="composite" presStyleCnt="0"/>
      <dgm:spPr/>
    </dgm:pt>
    <dgm:pt modelId="{6A3064F8-F017-420D-B369-4C916FEAAAC0}" type="pres">
      <dgm:prSet presAssocID="{36E2745E-B0CB-41BA-94DD-AC15A540BE88}" presName="FirstChild" presStyleLbl="revTx" presStyleIdx="2" presStyleCnt="4">
        <dgm:presLayoutVars>
          <dgm:chMax val="0"/>
          <dgm:chPref val="0"/>
          <dgm:bulletEnabled val="1"/>
        </dgm:presLayoutVars>
      </dgm:prSet>
      <dgm:spPr/>
    </dgm:pt>
    <dgm:pt modelId="{31887450-034B-4110-8DC9-053F358833ED}" type="pres">
      <dgm:prSet presAssocID="{36E2745E-B0CB-41BA-94DD-AC15A540BE88}" presName="Parent" presStyleLbl="alignNode1" presStyleIdx="2" presStyleCnt="4">
        <dgm:presLayoutVars>
          <dgm:chMax val="3"/>
          <dgm:chPref val="3"/>
          <dgm:bulletEnabled val="1"/>
        </dgm:presLayoutVars>
      </dgm:prSet>
      <dgm:spPr/>
      <dgm:t>
        <a:bodyPr/>
        <a:lstStyle/>
        <a:p>
          <a:endParaRPr lang="en-US"/>
        </a:p>
      </dgm:t>
    </dgm:pt>
    <dgm:pt modelId="{F7F405C6-EAFF-491A-A09F-A15D2EA33C2A}" type="pres">
      <dgm:prSet presAssocID="{36E2745E-B0CB-41BA-94DD-AC15A540BE88}" presName="Accent" presStyleLbl="parChTrans1D1" presStyleIdx="2" presStyleCnt="4"/>
      <dgm:spPr/>
    </dgm:pt>
    <dgm:pt modelId="{1D825E32-B754-4135-9E7D-7C82B3BBC0EC}" type="pres">
      <dgm:prSet presAssocID="{F2113534-DBF0-4278-ABFB-CC41F50E8A0C}" presName="sibTrans" presStyleCnt="0"/>
      <dgm:spPr/>
    </dgm:pt>
    <dgm:pt modelId="{20260F8D-50B8-4BA7-9429-AF919CAB9EAA}" type="pres">
      <dgm:prSet presAssocID="{6C2DAE98-27BA-48C8-88D2-A45191D560BD}" presName="composite" presStyleCnt="0"/>
      <dgm:spPr/>
    </dgm:pt>
    <dgm:pt modelId="{F887B102-ECF9-48CE-88D1-ADE91C794525}" type="pres">
      <dgm:prSet presAssocID="{6C2DAE98-27BA-48C8-88D2-A45191D560BD}" presName="FirstChild" presStyleLbl="revTx" presStyleIdx="3" presStyleCnt="4">
        <dgm:presLayoutVars>
          <dgm:chMax val="0"/>
          <dgm:chPref val="0"/>
          <dgm:bulletEnabled val="1"/>
        </dgm:presLayoutVars>
      </dgm:prSet>
      <dgm:spPr/>
    </dgm:pt>
    <dgm:pt modelId="{174B4EB3-3F3B-41CA-AD77-406F906181EA}" type="pres">
      <dgm:prSet presAssocID="{6C2DAE98-27BA-48C8-88D2-A45191D560BD}" presName="Parent" presStyleLbl="alignNode1" presStyleIdx="3" presStyleCnt="4">
        <dgm:presLayoutVars>
          <dgm:chMax val="3"/>
          <dgm:chPref val="3"/>
          <dgm:bulletEnabled val="1"/>
        </dgm:presLayoutVars>
      </dgm:prSet>
      <dgm:spPr/>
      <dgm:t>
        <a:bodyPr/>
        <a:lstStyle/>
        <a:p>
          <a:endParaRPr lang="en-US"/>
        </a:p>
      </dgm:t>
    </dgm:pt>
    <dgm:pt modelId="{44416E7C-B14A-4470-AEFE-F4BBC5028C2D}" type="pres">
      <dgm:prSet presAssocID="{6C2DAE98-27BA-48C8-88D2-A45191D560BD}" presName="Accent" presStyleLbl="parChTrans1D1" presStyleIdx="3" presStyleCnt="4"/>
      <dgm:spPr/>
    </dgm:pt>
  </dgm:ptLst>
  <dgm:cxnLst>
    <dgm:cxn modelId="{361B171A-84C0-4076-8408-9643DBAD71FA}" srcId="{E3A95D6F-6993-4F46-843A-6885FA5CF1D5}" destId="{839E9419-3A19-4B2C-BDAD-FF1AA3A8AB41}" srcOrd="1" destOrd="0" parTransId="{4BB77859-7A25-4CD6-A052-703A007D814B}" sibTransId="{8C821B61-1948-4BFC-A1B1-72E4AC5991C8}"/>
    <dgm:cxn modelId="{6B1ED503-1DAB-439D-8F74-2DE93D9EBD36}" type="presOf" srcId="{36E2745E-B0CB-41BA-94DD-AC15A540BE88}" destId="{31887450-034B-4110-8DC9-053F358833ED}" srcOrd="0" destOrd="0" presId="urn:microsoft.com/office/officeart/2011/layout/TabList"/>
    <dgm:cxn modelId="{5195BE10-FD3E-41DF-BAEE-EF2AE37560DD}" type="presOf" srcId="{6C2DAE98-27BA-48C8-88D2-A45191D560BD}" destId="{174B4EB3-3F3B-41CA-AD77-406F906181EA}" srcOrd="0" destOrd="0" presId="urn:microsoft.com/office/officeart/2011/layout/TabList"/>
    <dgm:cxn modelId="{8C2874B7-3613-45AA-9F23-AE628D465DE2}" type="presOf" srcId="{F003416A-F98F-4515-BC54-9FAA9DA6397A}" destId="{4B3FDF27-BCE4-45C4-BD52-E5D14B487C6D}" srcOrd="0" destOrd="0" presId="urn:microsoft.com/office/officeart/2011/layout/TabList"/>
    <dgm:cxn modelId="{2B562087-2297-4AF9-A21F-FDEC36E00E05}" srcId="{E3A95D6F-6993-4F46-843A-6885FA5CF1D5}" destId="{F003416A-F98F-4515-BC54-9FAA9DA6397A}" srcOrd="0" destOrd="0" parTransId="{17CCF180-F5EA-4BBB-98C8-4A45BB7145E1}" sibTransId="{DE6B5CA6-64CB-470F-B2C1-8D40709EB441}"/>
    <dgm:cxn modelId="{1B6B488A-4C46-48A5-8688-01F76E80B0F5}" type="presOf" srcId="{839E9419-3A19-4B2C-BDAD-FF1AA3A8AB41}" destId="{6F8F093F-CA87-4EC0-A204-DBA2547EEA49}" srcOrd="0" destOrd="0" presId="urn:microsoft.com/office/officeart/2011/layout/TabList"/>
    <dgm:cxn modelId="{26C6F907-9F65-4AA0-A67E-951450AA23A6}" type="presOf" srcId="{E3A95D6F-6993-4F46-843A-6885FA5CF1D5}" destId="{50EB5C14-A9C4-4928-9DC1-F77BE3E75D0C}" srcOrd="0" destOrd="0" presId="urn:microsoft.com/office/officeart/2011/layout/TabList"/>
    <dgm:cxn modelId="{FDB9770F-FBFC-453D-819F-7FCEB291F241}" srcId="{E3A95D6F-6993-4F46-843A-6885FA5CF1D5}" destId="{36E2745E-B0CB-41BA-94DD-AC15A540BE88}" srcOrd="2" destOrd="0" parTransId="{420673D5-4F37-4132-9514-1D80A71BC1D5}" sibTransId="{F2113534-DBF0-4278-ABFB-CC41F50E8A0C}"/>
    <dgm:cxn modelId="{4EC5043A-492E-4A86-ABCB-EEA37EC3CC46}" srcId="{E3A95D6F-6993-4F46-843A-6885FA5CF1D5}" destId="{6C2DAE98-27BA-48C8-88D2-A45191D560BD}" srcOrd="3" destOrd="0" parTransId="{5CDC5693-27BC-409A-B20B-36B06B874CB2}" sibTransId="{4FD87E0A-96BD-4E5B-9B9A-55B718DF5C6D}"/>
    <dgm:cxn modelId="{791B7AC0-1A19-4579-8BC7-4D57D7C348F2}" type="presParOf" srcId="{50EB5C14-A9C4-4928-9DC1-F77BE3E75D0C}" destId="{51F9BEF1-265E-4555-8137-24181C8284CE}" srcOrd="0" destOrd="0" presId="urn:microsoft.com/office/officeart/2011/layout/TabList"/>
    <dgm:cxn modelId="{89821C40-9465-46B2-AAC6-A0923CDCDDF1}" type="presParOf" srcId="{51F9BEF1-265E-4555-8137-24181C8284CE}" destId="{D6DEC2DE-804C-4F51-83E5-11B9DA95F28A}" srcOrd="0" destOrd="0" presId="urn:microsoft.com/office/officeart/2011/layout/TabList"/>
    <dgm:cxn modelId="{989F873E-BD31-4BA1-9A37-D62F4D4730C0}" type="presParOf" srcId="{51F9BEF1-265E-4555-8137-24181C8284CE}" destId="{4B3FDF27-BCE4-45C4-BD52-E5D14B487C6D}" srcOrd="1" destOrd="0" presId="urn:microsoft.com/office/officeart/2011/layout/TabList"/>
    <dgm:cxn modelId="{4666A29F-5C17-4470-A0C4-D683EA4C059D}" type="presParOf" srcId="{51F9BEF1-265E-4555-8137-24181C8284CE}" destId="{68BB70A0-855B-4FDF-8437-491B4EAC6657}" srcOrd="2" destOrd="0" presId="urn:microsoft.com/office/officeart/2011/layout/TabList"/>
    <dgm:cxn modelId="{9EC78066-FD28-4235-98D5-9150F9EE619A}" type="presParOf" srcId="{50EB5C14-A9C4-4928-9DC1-F77BE3E75D0C}" destId="{46FEE09F-6BFA-4014-85B1-A5052D9CC322}" srcOrd="1" destOrd="0" presId="urn:microsoft.com/office/officeart/2011/layout/TabList"/>
    <dgm:cxn modelId="{5D4B299B-2815-49E0-8FF5-13111297757F}" type="presParOf" srcId="{50EB5C14-A9C4-4928-9DC1-F77BE3E75D0C}" destId="{0EEC5919-4852-418E-903E-F80F4EC14FB2}" srcOrd="2" destOrd="0" presId="urn:microsoft.com/office/officeart/2011/layout/TabList"/>
    <dgm:cxn modelId="{25A331AF-A525-4D2F-9CCB-F1AF39A4A69C}" type="presParOf" srcId="{0EEC5919-4852-418E-903E-F80F4EC14FB2}" destId="{9D0E07B2-6DFF-4373-A89C-F650A298488D}" srcOrd="0" destOrd="0" presId="urn:microsoft.com/office/officeart/2011/layout/TabList"/>
    <dgm:cxn modelId="{DBDC9B6B-8635-4148-B97B-26BF90C957AB}" type="presParOf" srcId="{0EEC5919-4852-418E-903E-F80F4EC14FB2}" destId="{6F8F093F-CA87-4EC0-A204-DBA2547EEA49}" srcOrd="1" destOrd="0" presId="urn:microsoft.com/office/officeart/2011/layout/TabList"/>
    <dgm:cxn modelId="{4C5E09F0-DE6A-44EF-A086-1263439E59DF}" type="presParOf" srcId="{0EEC5919-4852-418E-903E-F80F4EC14FB2}" destId="{8762A46D-F24F-486D-B504-97FC8122C95D}" srcOrd="2" destOrd="0" presId="urn:microsoft.com/office/officeart/2011/layout/TabList"/>
    <dgm:cxn modelId="{13A9D71F-8B3E-49FA-8B2D-D3FF06083D02}" type="presParOf" srcId="{50EB5C14-A9C4-4928-9DC1-F77BE3E75D0C}" destId="{CF399EFD-46E4-459E-B5F4-691FE1772D56}" srcOrd="3" destOrd="0" presId="urn:microsoft.com/office/officeart/2011/layout/TabList"/>
    <dgm:cxn modelId="{81F4B4D0-EDAE-4F5D-B693-6EAA3683DE13}" type="presParOf" srcId="{50EB5C14-A9C4-4928-9DC1-F77BE3E75D0C}" destId="{44BB5257-964B-451F-8D9A-4D3D3CD404B4}" srcOrd="4" destOrd="0" presId="urn:microsoft.com/office/officeart/2011/layout/TabList"/>
    <dgm:cxn modelId="{0A337231-FCF6-47D7-8F93-7B30DD484839}" type="presParOf" srcId="{44BB5257-964B-451F-8D9A-4D3D3CD404B4}" destId="{6A3064F8-F017-420D-B369-4C916FEAAAC0}" srcOrd="0" destOrd="0" presId="urn:microsoft.com/office/officeart/2011/layout/TabList"/>
    <dgm:cxn modelId="{9DED0741-2D47-47BC-BDBA-11BD12964E54}" type="presParOf" srcId="{44BB5257-964B-451F-8D9A-4D3D3CD404B4}" destId="{31887450-034B-4110-8DC9-053F358833ED}" srcOrd="1" destOrd="0" presId="urn:microsoft.com/office/officeart/2011/layout/TabList"/>
    <dgm:cxn modelId="{4910B579-1619-4E42-9DB9-2F436845F1E4}" type="presParOf" srcId="{44BB5257-964B-451F-8D9A-4D3D3CD404B4}" destId="{F7F405C6-EAFF-491A-A09F-A15D2EA33C2A}" srcOrd="2" destOrd="0" presId="urn:microsoft.com/office/officeart/2011/layout/TabList"/>
    <dgm:cxn modelId="{8E4DC0DE-8225-4F1A-8EFB-3387334FECFD}" type="presParOf" srcId="{50EB5C14-A9C4-4928-9DC1-F77BE3E75D0C}" destId="{1D825E32-B754-4135-9E7D-7C82B3BBC0EC}" srcOrd="5" destOrd="0" presId="urn:microsoft.com/office/officeart/2011/layout/TabList"/>
    <dgm:cxn modelId="{46A8DC89-2AC7-498B-8813-83EF184F6AEA}" type="presParOf" srcId="{50EB5C14-A9C4-4928-9DC1-F77BE3E75D0C}" destId="{20260F8D-50B8-4BA7-9429-AF919CAB9EAA}" srcOrd="6" destOrd="0" presId="urn:microsoft.com/office/officeart/2011/layout/TabList"/>
    <dgm:cxn modelId="{287F1BD3-5E1C-413C-98F9-51FEA97872B1}" type="presParOf" srcId="{20260F8D-50B8-4BA7-9429-AF919CAB9EAA}" destId="{F887B102-ECF9-48CE-88D1-ADE91C794525}" srcOrd="0" destOrd="0" presId="urn:microsoft.com/office/officeart/2011/layout/TabList"/>
    <dgm:cxn modelId="{A9B6F352-6867-4D48-9E40-265000088DC5}" type="presParOf" srcId="{20260F8D-50B8-4BA7-9429-AF919CAB9EAA}" destId="{174B4EB3-3F3B-41CA-AD77-406F906181EA}" srcOrd="1" destOrd="0" presId="urn:microsoft.com/office/officeart/2011/layout/TabList"/>
    <dgm:cxn modelId="{214E83AD-1590-4712-9559-84F9A3C23B7E}" type="presParOf" srcId="{20260F8D-50B8-4BA7-9429-AF919CAB9EAA}" destId="{44416E7C-B14A-4470-AEFE-F4BBC5028C2D}"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b="1">
              <a:solidFill>
                <a:srgbClr val="FF0000"/>
              </a:solidFill>
              <a:latin typeface="Times New Roman" panose="02020603050405020304" pitchFamily="18" charset="0"/>
              <a:cs typeface="Times New Roman" panose="02020603050405020304" pitchFamily="18" charset="0"/>
            </a:rPr>
            <a:t>Thiết kế bộ đồng bộ ký tự</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3A95D6F-6993-4F46-843A-6885FA5CF1D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F003416A-F98F-4515-BC54-9FAA9DA6397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17CCF180-F5EA-4BBB-98C8-4A45BB7145E1}" type="parTrans" cxnId="{2B562087-2297-4AF9-A21F-FDEC36E00E05}">
      <dgm:prSet/>
      <dgm:spPr/>
      <dgm:t>
        <a:bodyPr/>
        <a:lstStyle/>
        <a:p>
          <a:endParaRPr lang="en-US"/>
        </a:p>
      </dgm:t>
    </dgm:pt>
    <dgm:pt modelId="{DE6B5CA6-64CB-470F-B2C1-8D40709EB441}" type="sibTrans" cxnId="{2B562087-2297-4AF9-A21F-FDEC36E00E05}">
      <dgm:prSet/>
      <dgm:spPr/>
      <dgm:t>
        <a:bodyPr/>
        <a:lstStyle/>
        <a:p>
          <a:endParaRPr lang="en-US"/>
        </a:p>
      </dgm:t>
    </dgm:pt>
    <dgm:pt modelId="{839E9419-3A19-4B2C-BDAD-FF1AA3A8AB41}">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BB77859-7A25-4CD6-A052-703A007D814B}" type="parTrans" cxnId="{361B171A-84C0-4076-8408-9643DBAD71FA}">
      <dgm:prSet/>
      <dgm:spPr/>
      <dgm:t>
        <a:bodyPr/>
        <a:lstStyle/>
        <a:p>
          <a:endParaRPr lang="en-US"/>
        </a:p>
      </dgm:t>
    </dgm:pt>
    <dgm:pt modelId="{8C821B61-1948-4BFC-A1B1-72E4AC5991C8}" type="sibTrans" cxnId="{361B171A-84C0-4076-8408-9643DBAD71FA}">
      <dgm:prSet/>
      <dgm:spPr/>
      <dgm:t>
        <a:bodyPr/>
        <a:lstStyle/>
        <a:p>
          <a:endParaRPr lang="en-US"/>
        </a:p>
      </dgm:t>
    </dgm:pt>
    <dgm:pt modelId="{A8FC1F9C-431D-43E8-999C-316C2152F02A}">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C326AD2F-16B9-4E83-B283-58ADD7A0EB77}" type="parTrans" cxnId="{AD3383E5-4898-447D-B8E9-EADE5CC9C954}">
      <dgm:prSet/>
      <dgm:spPr/>
      <dgm:t>
        <a:bodyPr/>
        <a:lstStyle/>
        <a:p>
          <a:endParaRPr lang="en-US"/>
        </a:p>
      </dgm:t>
    </dgm:pt>
    <dgm:pt modelId="{44CB85E3-7995-47D9-8F4E-F4D7E723375D}" type="sibTrans" cxnId="{AD3383E5-4898-447D-B8E9-EADE5CC9C954}">
      <dgm:prSet/>
      <dgm:spPr/>
      <dgm:t>
        <a:bodyPr/>
        <a:lstStyle/>
        <a:p>
          <a:endParaRPr lang="en-US"/>
        </a:p>
      </dgm:t>
    </dgm:pt>
    <dgm:pt modelId="{36E2745E-B0CB-41BA-94DD-AC15A540BE88}">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420673D5-4F37-4132-9514-1D80A71BC1D5}" type="parTrans" cxnId="{FDB9770F-FBFC-453D-819F-7FCEB291F241}">
      <dgm:prSet/>
      <dgm:spPr/>
      <dgm:t>
        <a:bodyPr/>
        <a:lstStyle/>
        <a:p>
          <a:endParaRPr lang="en-US"/>
        </a:p>
      </dgm:t>
    </dgm:pt>
    <dgm:pt modelId="{F2113534-DBF0-4278-ABFB-CC41F50E8A0C}" type="sibTrans" cxnId="{FDB9770F-FBFC-453D-819F-7FCEB291F241}">
      <dgm:prSet/>
      <dgm:spPr/>
      <dgm:t>
        <a:bodyPr/>
        <a:lstStyle/>
        <a:p>
          <a:endParaRPr lang="en-US"/>
        </a:p>
      </dgm:t>
    </dgm:pt>
    <dgm:pt modelId="{E5D13F21-E6B5-496C-BE9E-3AA7B4944B29}">
      <dgm:prSet phldrT="[Text]" custT="1"/>
      <dgm:spPr/>
      <dgm:t>
        <a:bodyPr/>
        <a:lstStyle/>
        <a:p>
          <a:r>
            <a:rPr lang="en-US" sz="28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A39B4A5D-E65E-4DC6-B757-B10DD624D6BF}" type="parTrans" cxnId="{CE612498-F117-4DF1-8CDA-AEE66DB69499}">
      <dgm:prSet/>
      <dgm:spPr/>
      <dgm:t>
        <a:bodyPr/>
        <a:lstStyle/>
        <a:p>
          <a:endParaRPr lang="en-US"/>
        </a:p>
      </dgm:t>
    </dgm:pt>
    <dgm:pt modelId="{B999DD6E-904C-42E3-BE82-7BBDC4A64D0F}" type="sibTrans" cxnId="{CE612498-F117-4DF1-8CDA-AEE66DB69499}">
      <dgm:prSet/>
      <dgm:spPr/>
      <dgm:t>
        <a:bodyPr/>
        <a:lstStyle/>
        <a:p>
          <a:endParaRPr lang="en-US"/>
        </a:p>
      </dgm:t>
    </dgm:pt>
    <dgm:pt modelId="{EBF64111-9AB0-431A-AEF6-5759B7B01FD5}">
      <dgm:prSet phldrT="[Text]" custT="1"/>
      <dgm:spPr/>
      <dgm:t>
        <a:bodyPr/>
        <a:lstStyle/>
        <a:p>
          <a:r>
            <a:rPr lang="en-US" sz="2800" b="1" dirty="0" err="1">
              <a:solidFill>
                <a:srgbClr val="FF0000"/>
              </a:solidFill>
              <a:latin typeface="Times New Roman" panose="02020603050405020304" pitchFamily="18" charset="0"/>
              <a:cs typeface="Times New Roman" panose="02020603050405020304" pitchFamily="18" charset="0"/>
            </a:rPr>
            <a:t>Kết</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quả</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và</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đánh</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dirty="0" err="1">
              <a:solidFill>
                <a:srgbClr val="FF0000"/>
              </a:solidFill>
              <a:latin typeface="Times New Roman" panose="02020603050405020304" pitchFamily="18" charset="0"/>
              <a:cs typeface="Times New Roman" panose="02020603050405020304" pitchFamily="18" charset="0"/>
            </a:rPr>
            <a:t>giá</a:t>
          </a:r>
          <a:endParaRPr lang="en-US" sz="2800" b="1" dirty="0">
            <a:solidFill>
              <a:srgbClr val="FF0000"/>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26BC71E0-96EA-4718-BBC5-AC311A7A4738}" type="parTrans" cxnId="{4478B49B-74B7-4A38-BBD8-EB9101B3CA81}">
      <dgm:prSet/>
      <dgm:spPr/>
      <dgm:t>
        <a:bodyPr/>
        <a:lstStyle/>
        <a:p>
          <a:endParaRPr lang="en-US"/>
        </a:p>
      </dgm:t>
    </dgm:pt>
    <dgm:pt modelId="{772BAF46-72D7-484D-B4EC-63064DA69681}" type="sibTrans" cxnId="{4478B49B-74B7-4A38-BBD8-EB9101B3CA81}">
      <dgm:prSet/>
      <dgm:spPr/>
      <dgm:t>
        <a:bodyPr/>
        <a:lstStyle/>
        <a:p>
          <a:endParaRPr lang="en-US"/>
        </a:p>
      </dgm:t>
    </dgm:pt>
    <dgm:pt modelId="{066B67F3-F3C7-4449-9BBB-FC1A0F93DBA7}" type="pres">
      <dgm:prSet presAssocID="{E3A95D6F-6993-4F46-843A-6885FA5CF1D5}" presName="Name0" presStyleCnt="0">
        <dgm:presLayoutVars>
          <dgm:chMax val="7"/>
          <dgm:chPref val="7"/>
          <dgm:dir/>
        </dgm:presLayoutVars>
      </dgm:prSet>
      <dgm:spPr/>
      <dgm:t>
        <a:bodyPr/>
        <a:lstStyle/>
        <a:p>
          <a:endParaRPr lang="en-US"/>
        </a:p>
      </dgm:t>
    </dgm:pt>
    <dgm:pt modelId="{06FC7168-FA8A-4B6E-B6F6-C064B9FA4D48}" type="pres">
      <dgm:prSet presAssocID="{E3A95D6F-6993-4F46-843A-6885FA5CF1D5}" presName="Name1" presStyleCnt="0"/>
      <dgm:spPr/>
    </dgm:pt>
    <dgm:pt modelId="{2AA37C87-E3D9-4563-B0EA-759B08DCF5CC}" type="pres">
      <dgm:prSet presAssocID="{E3A95D6F-6993-4F46-843A-6885FA5CF1D5}" presName="cycle" presStyleCnt="0"/>
      <dgm:spPr/>
    </dgm:pt>
    <dgm:pt modelId="{C7250DBE-C10F-4ED7-9C6F-09503D32AF0C}" type="pres">
      <dgm:prSet presAssocID="{E3A95D6F-6993-4F46-843A-6885FA5CF1D5}" presName="srcNode" presStyleLbl="node1" presStyleIdx="0" presStyleCnt="6"/>
      <dgm:spPr/>
    </dgm:pt>
    <dgm:pt modelId="{B4BB25E4-5874-4ADF-BDC0-DE52E4D51C4C}" type="pres">
      <dgm:prSet presAssocID="{E3A95D6F-6993-4F46-843A-6885FA5CF1D5}" presName="conn" presStyleLbl="parChTrans1D2" presStyleIdx="0" presStyleCnt="1"/>
      <dgm:spPr/>
      <dgm:t>
        <a:bodyPr/>
        <a:lstStyle/>
        <a:p>
          <a:endParaRPr lang="en-US"/>
        </a:p>
      </dgm:t>
    </dgm:pt>
    <dgm:pt modelId="{13AE8ACE-ED59-4958-A864-714FC12DC7E9}" type="pres">
      <dgm:prSet presAssocID="{E3A95D6F-6993-4F46-843A-6885FA5CF1D5}" presName="extraNode" presStyleLbl="node1" presStyleIdx="0" presStyleCnt="6"/>
      <dgm:spPr/>
    </dgm:pt>
    <dgm:pt modelId="{1AF0127D-F095-4637-A8B3-D7F8303B98ED}" type="pres">
      <dgm:prSet presAssocID="{E3A95D6F-6993-4F46-843A-6885FA5CF1D5}" presName="dstNode" presStyleLbl="node1" presStyleIdx="0" presStyleCnt="6"/>
      <dgm:spPr/>
    </dgm:pt>
    <dgm:pt modelId="{8D334B13-EA23-4B4A-9D65-8FCEC0F4682E}" type="pres">
      <dgm:prSet presAssocID="{F003416A-F98F-4515-BC54-9FAA9DA6397A}" presName="text_1" presStyleLbl="node1" presStyleIdx="0" presStyleCnt="6">
        <dgm:presLayoutVars>
          <dgm:bulletEnabled val="1"/>
        </dgm:presLayoutVars>
      </dgm:prSet>
      <dgm:spPr/>
      <dgm:t>
        <a:bodyPr/>
        <a:lstStyle/>
        <a:p>
          <a:endParaRPr lang="en-US"/>
        </a:p>
      </dgm:t>
    </dgm:pt>
    <dgm:pt modelId="{B0B36638-EC00-46AD-9D7A-38E17A19BFF1}" type="pres">
      <dgm:prSet presAssocID="{F003416A-F98F-4515-BC54-9FAA9DA6397A}" presName="accent_1" presStyleCnt="0"/>
      <dgm:spPr/>
    </dgm:pt>
    <dgm:pt modelId="{7DB03A75-7046-4353-B576-B4BE4B1E03ED}" type="pres">
      <dgm:prSet presAssocID="{F003416A-F98F-4515-BC54-9FAA9DA6397A}" presName="accentRepeatNode" presStyleLbl="solidFgAcc1" presStyleIdx="0" presStyleCnt="6"/>
      <dgm:spPr/>
    </dgm:pt>
    <dgm:pt modelId="{C80FABC7-E42E-4AD1-8567-6A550C4E501E}" type="pres">
      <dgm:prSet presAssocID="{839E9419-3A19-4B2C-BDAD-FF1AA3A8AB41}" presName="text_2" presStyleLbl="node1" presStyleIdx="1" presStyleCnt="6">
        <dgm:presLayoutVars>
          <dgm:bulletEnabled val="1"/>
        </dgm:presLayoutVars>
      </dgm:prSet>
      <dgm:spPr/>
      <dgm:t>
        <a:bodyPr/>
        <a:lstStyle/>
        <a:p>
          <a:endParaRPr lang="en-US"/>
        </a:p>
      </dgm:t>
    </dgm:pt>
    <dgm:pt modelId="{783329D4-C417-4E62-92F7-A5469B81EE03}" type="pres">
      <dgm:prSet presAssocID="{839E9419-3A19-4B2C-BDAD-FF1AA3A8AB41}" presName="accent_2" presStyleCnt="0"/>
      <dgm:spPr/>
    </dgm:pt>
    <dgm:pt modelId="{C1FA1E8D-1EE0-4007-B9A1-609A58257366}" type="pres">
      <dgm:prSet presAssocID="{839E9419-3A19-4B2C-BDAD-FF1AA3A8AB41}" presName="accentRepeatNode" presStyleLbl="solidFgAcc1" presStyleIdx="1" presStyleCnt="6"/>
      <dgm:spPr/>
    </dgm:pt>
    <dgm:pt modelId="{C83BA268-B4C0-450C-A626-67E167FF9D99}" type="pres">
      <dgm:prSet presAssocID="{36E2745E-B0CB-41BA-94DD-AC15A540BE88}" presName="text_3" presStyleLbl="node1" presStyleIdx="2" presStyleCnt="6">
        <dgm:presLayoutVars>
          <dgm:bulletEnabled val="1"/>
        </dgm:presLayoutVars>
      </dgm:prSet>
      <dgm:spPr/>
      <dgm:t>
        <a:bodyPr/>
        <a:lstStyle/>
        <a:p>
          <a:endParaRPr lang="en-US"/>
        </a:p>
      </dgm:t>
    </dgm:pt>
    <dgm:pt modelId="{5DFFFF6C-9C5D-483E-A2A4-FAA5623D87CB}" type="pres">
      <dgm:prSet presAssocID="{36E2745E-B0CB-41BA-94DD-AC15A540BE88}" presName="accent_3" presStyleCnt="0"/>
      <dgm:spPr/>
    </dgm:pt>
    <dgm:pt modelId="{251A0341-8A30-470F-BE95-1000813B6198}" type="pres">
      <dgm:prSet presAssocID="{36E2745E-B0CB-41BA-94DD-AC15A540BE88}" presName="accentRepeatNode" presStyleLbl="solidFgAcc1" presStyleIdx="2" presStyleCnt="6"/>
      <dgm:spPr/>
    </dgm:pt>
    <dgm:pt modelId="{AFBD5C72-4FC0-4B8A-B0FC-E1623B087AB3}" type="pres">
      <dgm:prSet presAssocID="{A8FC1F9C-431D-43E8-999C-316C2152F02A}" presName="text_4" presStyleLbl="node1" presStyleIdx="3" presStyleCnt="6">
        <dgm:presLayoutVars>
          <dgm:bulletEnabled val="1"/>
        </dgm:presLayoutVars>
      </dgm:prSet>
      <dgm:spPr/>
      <dgm:t>
        <a:bodyPr/>
        <a:lstStyle/>
        <a:p>
          <a:endParaRPr lang="en-US"/>
        </a:p>
      </dgm:t>
    </dgm:pt>
    <dgm:pt modelId="{78A79558-D935-4354-8C91-AAE6416E2B79}" type="pres">
      <dgm:prSet presAssocID="{A8FC1F9C-431D-43E8-999C-316C2152F02A}" presName="accent_4" presStyleCnt="0"/>
      <dgm:spPr/>
    </dgm:pt>
    <dgm:pt modelId="{05810B3C-717A-465E-A5E2-AB19105D6128}" type="pres">
      <dgm:prSet presAssocID="{A8FC1F9C-431D-43E8-999C-316C2152F02A}" presName="accentRepeatNode" presStyleLbl="solidFgAcc1" presStyleIdx="3" presStyleCnt="6"/>
      <dgm:spPr/>
    </dgm:pt>
    <dgm:pt modelId="{DE3FD37B-114C-4EAF-9DE1-3CB5CC351F8C}" type="pres">
      <dgm:prSet presAssocID="{EBF64111-9AB0-431A-AEF6-5759B7B01FD5}" presName="text_5" presStyleLbl="node1" presStyleIdx="4" presStyleCnt="6">
        <dgm:presLayoutVars>
          <dgm:bulletEnabled val="1"/>
        </dgm:presLayoutVars>
      </dgm:prSet>
      <dgm:spPr/>
      <dgm:t>
        <a:bodyPr/>
        <a:lstStyle/>
        <a:p>
          <a:endParaRPr lang="en-US"/>
        </a:p>
      </dgm:t>
    </dgm:pt>
    <dgm:pt modelId="{0AFE5085-74B8-470D-B117-43F5D1C8215C}" type="pres">
      <dgm:prSet presAssocID="{EBF64111-9AB0-431A-AEF6-5759B7B01FD5}" presName="accent_5" presStyleCnt="0"/>
      <dgm:spPr/>
    </dgm:pt>
    <dgm:pt modelId="{5EAAA6A1-2309-4C8C-96A6-1BCBC08CA223}" type="pres">
      <dgm:prSet presAssocID="{EBF64111-9AB0-431A-AEF6-5759B7B01FD5}" presName="accentRepeatNode" presStyleLbl="solidFgAcc1" presStyleIdx="4" presStyleCnt="6"/>
      <dgm:spPr/>
    </dgm:pt>
    <dgm:pt modelId="{9F66CEC3-9A18-4B9C-9659-2B72E6EE1501}" type="pres">
      <dgm:prSet presAssocID="{E5D13F21-E6B5-496C-BE9E-3AA7B4944B29}" presName="text_6" presStyleLbl="node1" presStyleIdx="5" presStyleCnt="6">
        <dgm:presLayoutVars>
          <dgm:bulletEnabled val="1"/>
        </dgm:presLayoutVars>
      </dgm:prSet>
      <dgm:spPr/>
      <dgm:t>
        <a:bodyPr/>
        <a:lstStyle/>
        <a:p>
          <a:endParaRPr lang="en-US"/>
        </a:p>
      </dgm:t>
    </dgm:pt>
    <dgm:pt modelId="{BCE4D9E7-5925-417A-868E-BB42CA9A1A95}" type="pres">
      <dgm:prSet presAssocID="{E5D13F21-E6B5-496C-BE9E-3AA7B4944B29}" presName="accent_6" presStyleCnt="0"/>
      <dgm:spPr/>
    </dgm:pt>
    <dgm:pt modelId="{37C2436A-D3D8-4599-A4BF-D2DE1AAD3DE8}" type="pres">
      <dgm:prSet presAssocID="{E5D13F21-E6B5-496C-BE9E-3AA7B4944B29}" presName="accentRepeatNode" presStyleLbl="solidFgAcc1" presStyleIdx="5" presStyleCnt="6"/>
      <dgm:spPr/>
    </dgm:pt>
  </dgm:ptLst>
  <dgm:cxnLst>
    <dgm:cxn modelId="{361B171A-84C0-4076-8408-9643DBAD71FA}" srcId="{E3A95D6F-6993-4F46-843A-6885FA5CF1D5}" destId="{839E9419-3A19-4B2C-BDAD-FF1AA3A8AB41}" srcOrd="1" destOrd="0" parTransId="{4BB77859-7A25-4CD6-A052-703A007D814B}" sibTransId="{8C821B61-1948-4BFC-A1B1-72E4AC5991C8}"/>
    <dgm:cxn modelId="{FF411A20-2F23-4A67-9068-5DF7DCF25B10}" type="presOf" srcId="{839E9419-3A19-4B2C-BDAD-FF1AA3A8AB41}" destId="{C80FABC7-E42E-4AD1-8567-6A550C4E501E}" srcOrd="0" destOrd="0" presId="urn:microsoft.com/office/officeart/2008/layout/VerticalCurvedList"/>
    <dgm:cxn modelId="{6F28AADD-ECC1-4ABB-A8A6-766116EF1FF5}" type="presOf" srcId="{DE6B5CA6-64CB-470F-B2C1-8D40709EB441}" destId="{B4BB25E4-5874-4ADF-BDC0-DE52E4D51C4C}" srcOrd="0" destOrd="0" presId="urn:microsoft.com/office/officeart/2008/layout/VerticalCurvedList"/>
    <dgm:cxn modelId="{CE612498-F117-4DF1-8CDA-AEE66DB69499}" srcId="{E3A95D6F-6993-4F46-843A-6885FA5CF1D5}" destId="{E5D13F21-E6B5-496C-BE9E-3AA7B4944B29}" srcOrd="5" destOrd="0" parTransId="{A39B4A5D-E65E-4DC6-B757-B10DD624D6BF}" sibTransId="{B999DD6E-904C-42E3-BE82-7BBDC4A64D0F}"/>
    <dgm:cxn modelId="{79A875AA-0CBD-4D37-88F9-9ABB300BF95E}" type="presOf" srcId="{E3A95D6F-6993-4F46-843A-6885FA5CF1D5}" destId="{066B67F3-F3C7-4449-9BBB-FC1A0F93DBA7}" srcOrd="0" destOrd="0" presId="urn:microsoft.com/office/officeart/2008/layout/VerticalCurvedList"/>
    <dgm:cxn modelId="{2B562087-2297-4AF9-A21F-FDEC36E00E05}" srcId="{E3A95D6F-6993-4F46-843A-6885FA5CF1D5}" destId="{F003416A-F98F-4515-BC54-9FAA9DA6397A}" srcOrd="0" destOrd="0" parTransId="{17CCF180-F5EA-4BBB-98C8-4A45BB7145E1}" sibTransId="{DE6B5CA6-64CB-470F-B2C1-8D40709EB441}"/>
    <dgm:cxn modelId="{7F14245C-C536-4C2C-B792-6E0D4EE4D7E1}" type="presOf" srcId="{36E2745E-B0CB-41BA-94DD-AC15A540BE88}" destId="{C83BA268-B4C0-450C-A626-67E167FF9D99}" srcOrd="0" destOrd="0" presId="urn:microsoft.com/office/officeart/2008/layout/VerticalCurvedList"/>
    <dgm:cxn modelId="{4478B49B-74B7-4A38-BBD8-EB9101B3CA81}" srcId="{E3A95D6F-6993-4F46-843A-6885FA5CF1D5}" destId="{EBF64111-9AB0-431A-AEF6-5759B7B01FD5}" srcOrd="4" destOrd="0" parTransId="{26BC71E0-96EA-4718-BBC5-AC311A7A4738}" sibTransId="{772BAF46-72D7-484D-B4EC-63064DA69681}"/>
    <dgm:cxn modelId="{C5EFD8B5-A981-4447-9DD6-970D98FB4E50}" type="presOf" srcId="{EBF64111-9AB0-431A-AEF6-5759B7B01FD5}" destId="{DE3FD37B-114C-4EAF-9DE1-3CB5CC351F8C}" srcOrd="0" destOrd="0" presId="urn:microsoft.com/office/officeart/2008/layout/VerticalCurvedList"/>
    <dgm:cxn modelId="{AD3383E5-4898-447D-B8E9-EADE5CC9C954}" srcId="{E3A95D6F-6993-4F46-843A-6885FA5CF1D5}" destId="{A8FC1F9C-431D-43E8-999C-316C2152F02A}" srcOrd="3" destOrd="0" parTransId="{C326AD2F-16B9-4E83-B283-58ADD7A0EB77}" sibTransId="{44CB85E3-7995-47D9-8F4E-F4D7E723375D}"/>
    <dgm:cxn modelId="{1592BCD3-EC9B-4977-B781-111A5807FF8D}" type="presOf" srcId="{E5D13F21-E6B5-496C-BE9E-3AA7B4944B29}" destId="{9F66CEC3-9A18-4B9C-9659-2B72E6EE1501}" srcOrd="0" destOrd="0" presId="urn:microsoft.com/office/officeart/2008/layout/VerticalCurvedList"/>
    <dgm:cxn modelId="{C62B7B14-F589-4453-9509-2830D470A12E}" type="presOf" srcId="{A8FC1F9C-431D-43E8-999C-316C2152F02A}" destId="{AFBD5C72-4FC0-4B8A-B0FC-E1623B087AB3}" srcOrd="0" destOrd="0" presId="urn:microsoft.com/office/officeart/2008/layout/VerticalCurvedList"/>
    <dgm:cxn modelId="{FDB9770F-FBFC-453D-819F-7FCEB291F241}" srcId="{E3A95D6F-6993-4F46-843A-6885FA5CF1D5}" destId="{36E2745E-B0CB-41BA-94DD-AC15A540BE88}" srcOrd="2" destOrd="0" parTransId="{420673D5-4F37-4132-9514-1D80A71BC1D5}" sibTransId="{F2113534-DBF0-4278-ABFB-CC41F50E8A0C}"/>
    <dgm:cxn modelId="{4BEF47D7-F525-40A2-8165-A3B9A01BAF7C}" type="presOf" srcId="{F003416A-F98F-4515-BC54-9FAA9DA6397A}" destId="{8D334B13-EA23-4B4A-9D65-8FCEC0F4682E}" srcOrd="0" destOrd="0" presId="urn:microsoft.com/office/officeart/2008/layout/VerticalCurvedList"/>
    <dgm:cxn modelId="{EE0447D0-9C22-4B9F-BCAD-89F540902854}" type="presParOf" srcId="{066B67F3-F3C7-4449-9BBB-FC1A0F93DBA7}" destId="{06FC7168-FA8A-4B6E-B6F6-C064B9FA4D48}" srcOrd="0" destOrd="0" presId="urn:microsoft.com/office/officeart/2008/layout/VerticalCurvedList"/>
    <dgm:cxn modelId="{E3A616B1-F62D-49CF-A29B-320003198275}" type="presParOf" srcId="{06FC7168-FA8A-4B6E-B6F6-C064B9FA4D48}" destId="{2AA37C87-E3D9-4563-B0EA-759B08DCF5CC}" srcOrd="0" destOrd="0" presId="urn:microsoft.com/office/officeart/2008/layout/VerticalCurvedList"/>
    <dgm:cxn modelId="{4A8398E3-434B-442F-AC35-4B7EFC3A747A}" type="presParOf" srcId="{2AA37C87-E3D9-4563-B0EA-759B08DCF5CC}" destId="{C7250DBE-C10F-4ED7-9C6F-09503D32AF0C}" srcOrd="0" destOrd="0" presId="urn:microsoft.com/office/officeart/2008/layout/VerticalCurvedList"/>
    <dgm:cxn modelId="{2D2CD4BD-A847-4275-A03D-04140878BAE7}" type="presParOf" srcId="{2AA37C87-E3D9-4563-B0EA-759B08DCF5CC}" destId="{B4BB25E4-5874-4ADF-BDC0-DE52E4D51C4C}" srcOrd="1" destOrd="0" presId="urn:microsoft.com/office/officeart/2008/layout/VerticalCurvedList"/>
    <dgm:cxn modelId="{FAD3215A-F192-4270-8874-91854B139462}" type="presParOf" srcId="{2AA37C87-E3D9-4563-B0EA-759B08DCF5CC}" destId="{13AE8ACE-ED59-4958-A864-714FC12DC7E9}" srcOrd="2" destOrd="0" presId="urn:microsoft.com/office/officeart/2008/layout/VerticalCurvedList"/>
    <dgm:cxn modelId="{7196ADC5-97DA-49F6-80D6-C66F23B783EF}" type="presParOf" srcId="{2AA37C87-E3D9-4563-B0EA-759B08DCF5CC}" destId="{1AF0127D-F095-4637-A8B3-D7F8303B98ED}" srcOrd="3" destOrd="0" presId="urn:microsoft.com/office/officeart/2008/layout/VerticalCurvedList"/>
    <dgm:cxn modelId="{53EF6F77-7C51-4999-A1FA-3DB2945AA446}" type="presParOf" srcId="{06FC7168-FA8A-4B6E-B6F6-C064B9FA4D48}" destId="{8D334B13-EA23-4B4A-9D65-8FCEC0F4682E}" srcOrd="1" destOrd="0" presId="urn:microsoft.com/office/officeart/2008/layout/VerticalCurvedList"/>
    <dgm:cxn modelId="{2ECC55DE-4D70-487E-83AC-9F669E60D772}" type="presParOf" srcId="{06FC7168-FA8A-4B6E-B6F6-C064B9FA4D48}" destId="{B0B36638-EC00-46AD-9D7A-38E17A19BFF1}" srcOrd="2" destOrd="0" presId="urn:microsoft.com/office/officeart/2008/layout/VerticalCurvedList"/>
    <dgm:cxn modelId="{F7D24327-9814-4434-99E3-F31ED0A07006}" type="presParOf" srcId="{B0B36638-EC00-46AD-9D7A-38E17A19BFF1}" destId="{7DB03A75-7046-4353-B576-B4BE4B1E03ED}" srcOrd="0" destOrd="0" presId="urn:microsoft.com/office/officeart/2008/layout/VerticalCurvedList"/>
    <dgm:cxn modelId="{4672B079-D12B-4FDE-B870-E6F71F29BA98}" type="presParOf" srcId="{06FC7168-FA8A-4B6E-B6F6-C064B9FA4D48}" destId="{C80FABC7-E42E-4AD1-8567-6A550C4E501E}" srcOrd="3" destOrd="0" presId="urn:microsoft.com/office/officeart/2008/layout/VerticalCurvedList"/>
    <dgm:cxn modelId="{690D1441-1361-4B23-933E-F68755A51830}" type="presParOf" srcId="{06FC7168-FA8A-4B6E-B6F6-C064B9FA4D48}" destId="{783329D4-C417-4E62-92F7-A5469B81EE03}" srcOrd="4" destOrd="0" presId="urn:microsoft.com/office/officeart/2008/layout/VerticalCurvedList"/>
    <dgm:cxn modelId="{2250772F-1DFC-4355-9989-6D839CF2BA36}" type="presParOf" srcId="{783329D4-C417-4E62-92F7-A5469B81EE03}" destId="{C1FA1E8D-1EE0-4007-B9A1-609A58257366}" srcOrd="0" destOrd="0" presId="urn:microsoft.com/office/officeart/2008/layout/VerticalCurvedList"/>
    <dgm:cxn modelId="{2D228C1B-2489-4A0B-A734-DDD346A7AF39}" type="presParOf" srcId="{06FC7168-FA8A-4B6E-B6F6-C064B9FA4D48}" destId="{C83BA268-B4C0-450C-A626-67E167FF9D99}" srcOrd="5" destOrd="0" presId="urn:microsoft.com/office/officeart/2008/layout/VerticalCurvedList"/>
    <dgm:cxn modelId="{0030B8EB-84BA-4FB9-92C5-6166EADF1E52}" type="presParOf" srcId="{06FC7168-FA8A-4B6E-B6F6-C064B9FA4D48}" destId="{5DFFFF6C-9C5D-483E-A2A4-FAA5623D87CB}" srcOrd="6" destOrd="0" presId="urn:microsoft.com/office/officeart/2008/layout/VerticalCurvedList"/>
    <dgm:cxn modelId="{A201519C-DDBD-4F9E-8627-CB15499FC15E}" type="presParOf" srcId="{5DFFFF6C-9C5D-483E-A2A4-FAA5623D87CB}" destId="{251A0341-8A30-470F-BE95-1000813B6198}" srcOrd="0" destOrd="0" presId="urn:microsoft.com/office/officeart/2008/layout/VerticalCurvedList"/>
    <dgm:cxn modelId="{320FF800-B2F7-4140-8D99-FD31BADA984B}" type="presParOf" srcId="{06FC7168-FA8A-4B6E-B6F6-C064B9FA4D48}" destId="{AFBD5C72-4FC0-4B8A-B0FC-E1623B087AB3}" srcOrd="7" destOrd="0" presId="urn:microsoft.com/office/officeart/2008/layout/VerticalCurvedList"/>
    <dgm:cxn modelId="{21B839CF-A19E-47DB-A377-D22DBEEB555A}" type="presParOf" srcId="{06FC7168-FA8A-4B6E-B6F6-C064B9FA4D48}" destId="{78A79558-D935-4354-8C91-AAE6416E2B79}" srcOrd="8" destOrd="0" presId="urn:microsoft.com/office/officeart/2008/layout/VerticalCurvedList"/>
    <dgm:cxn modelId="{B08F6B21-9E81-46C4-A3DC-A41F2674DBAA}" type="presParOf" srcId="{78A79558-D935-4354-8C91-AAE6416E2B79}" destId="{05810B3C-717A-465E-A5E2-AB19105D6128}" srcOrd="0" destOrd="0" presId="urn:microsoft.com/office/officeart/2008/layout/VerticalCurvedList"/>
    <dgm:cxn modelId="{A3DDEB4C-8767-42F4-ADC0-10198E98BA3A}" type="presParOf" srcId="{06FC7168-FA8A-4B6E-B6F6-C064B9FA4D48}" destId="{DE3FD37B-114C-4EAF-9DE1-3CB5CC351F8C}" srcOrd="9" destOrd="0" presId="urn:microsoft.com/office/officeart/2008/layout/VerticalCurvedList"/>
    <dgm:cxn modelId="{7B60B3F2-75CA-427A-ACB5-087A7268E203}" type="presParOf" srcId="{06FC7168-FA8A-4B6E-B6F6-C064B9FA4D48}" destId="{0AFE5085-74B8-470D-B117-43F5D1C8215C}" srcOrd="10" destOrd="0" presId="urn:microsoft.com/office/officeart/2008/layout/VerticalCurvedList"/>
    <dgm:cxn modelId="{729555CB-21FD-4B3A-AA4B-683047CA6DCF}" type="presParOf" srcId="{0AFE5085-74B8-470D-B117-43F5D1C8215C}" destId="{5EAAA6A1-2309-4C8C-96A6-1BCBC08CA223}" srcOrd="0" destOrd="0" presId="urn:microsoft.com/office/officeart/2008/layout/VerticalCurvedList"/>
    <dgm:cxn modelId="{8025E3E7-B4B8-4B91-A6DF-8990BBA35215}" type="presParOf" srcId="{06FC7168-FA8A-4B6E-B6F6-C064B9FA4D48}" destId="{9F66CEC3-9A18-4B9C-9659-2B72E6EE1501}" srcOrd="11" destOrd="0" presId="urn:microsoft.com/office/officeart/2008/layout/VerticalCurvedList"/>
    <dgm:cxn modelId="{DA682C66-F08A-4A75-A0E4-A76C07B1DB9D}" type="presParOf" srcId="{06FC7168-FA8A-4B6E-B6F6-C064B9FA4D48}" destId="{BCE4D9E7-5925-417A-868E-BB42CA9A1A95}" srcOrd="12" destOrd="0" presId="urn:microsoft.com/office/officeart/2008/layout/VerticalCurvedList"/>
    <dgm:cxn modelId="{774E3FCA-807A-4E93-9EA5-FF9CC77E7B5F}" type="presParOf" srcId="{BCE4D9E7-5925-417A-868E-BB42CA9A1A95}" destId="{37C2436A-D3D8-4599-A4BF-D2DE1AAD3DE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rgbClr val="FF0000"/>
              </a:solidFill>
              <a:latin typeface="Times New Roman" panose="02020603050405020304" pitchFamily="18" charset="0"/>
              <a:cs typeface="Times New Roman" panose="02020603050405020304" pitchFamily="18" charset="0"/>
            </a:rPr>
            <a:t>Giới thiệu nội dung</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434398" y="285347"/>
        <a:ext cx="4992445"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1140954"/>
        <a:ext cx="4523189"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1996562"/>
        <a:ext cx="4308609"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2851627"/>
        <a:ext cx="4308609"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3707235"/>
        <a:ext cx="4523189"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4562842"/>
        <a:ext cx="4992445"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16E7C-B14A-4470-AEFE-F4BBC5028C2D}">
      <dsp:nvSpPr>
        <dsp:cNvPr id="0" name=""/>
        <dsp:cNvSpPr/>
      </dsp:nvSpPr>
      <dsp:spPr>
        <a:xfrm>
          <a:off x="0" y="3381477"/>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F405C6-EAFF-491A-A09F-A15D2EA33C2A}">
      <dsp:nvSpPr>
        <dsp:cNvPr id="0" name=""/>
        <dsp:cNvSpPr/>
      </dsp:nvSpPr>
      <dsp:spPr>
        <a:xfrm>
          <a:off x="0" y="2526104"/>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2A46D-F24F-486D-B504-97FC8122C95D}">
      <dsp:nvSpPr>
        <dsp:cNvPr id="0" name=""/>
        <dsp:cNvSpPr/>
      </dsp:nvSpPr>
      <dsp:spPr>
        <a:xfrm>
          <a:off x="0" y="1670732"/>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B70A0-855B-4FDF-8437-491B4EAC6657}">
      <dsp:nvSpPr>
        <dsp:cNvPr id="0" name=""/>
        <dsp:cNvSpPr/>
      </dsp:nvSpPr>
      <dsp:spPr>
        <a:xfrm>
          <a:off x="0" y="815360"/>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EC2DE-804C-4F51-83E5-11B9DA95F28A}">
      <dsp:nvSpPr>
        <dsp:cNvPr id="0" name=""/>
        <dsp:cNvSpPr/>
      </dsp:nvSpPr>
      <dsp:spPr>
        <a:xfrm>
          <a:off x="1302639" y="719"/>
          <a:ext cx="3707512" cy="814640"/>
        </a:xfrm>
        <a:prstGeom prst="rect">
          <a:avLst/>
        </a:prstGeom>
        <a:noFill/>
        <a:ln>
          <a:noFill/>
        </a:ln>
        <a:effectLst/>
      </dsp:spPr>
      <dsp:style>
        <a:lnRef idx="0">
          <a:scrgbClr r="0" g="0" b="0"/>
        </a:lnRef>
        <a:fillRef idx="0">
          <a:scrgbClr r="0" g="0" b="0"/>
        </a:fillRef>
        <a:effectRef idx="0">
          <a:scrgbClr r="0" g="0" b="0"/>
        </a:effectRef>
        <a:fontRef idx="minor"/>
      </dsp:style>
    </dsp:sp>
    <dsp:sp modelId="{4B3FDF27-BCE4-45C4-BD52-E5D14B487C6D}">
      <dsp:nvSpPr>
        <dsp:cNvPr id="0" name=""/>
        <dsp:cNvSpPr/>
      </dsp:nvSpPr>
      <dsp:spPr>
        <a:xfrm>
          <a:off x="0" y="719"/>
          <a:ext cx="1302639" cy="814640"/>
        </a:xfrm>
        <a:prstGeom prst="round2SameRect">
          <a:avLst>
            <a:gd name="adj1" fmla="val 16670"/>
            <a:gd name="adj2" fmla="val 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5.1</a:t>
          </a:r>
          <a:endParaRPr lang="en-US" sz="2400" kern="1200" dirty="0">
            <a:latin typeface="Times New Roman" panose="02020603050405020304" pitchFamily="18" charset="0"/>
            <a:cs typeface="Times New Roman" panose="02020603050405020304" pitchFamily="18" charset="0"/>
          </a:endParaRPr>
        </a:p>
      </dsp:txBody>
      <dsp:txXfrm>
        <a:off x="39775" y="40494"/>
        <a:ext cx="1223089" cy="774865"/>
      </dsp:txXfrm>
    </dsp:sp>
    <dsp:sp modelId="{9D0E07B2-6DFF-4373-A89C-F650A298488D}">
      <dsp:nvSpPr>
        <dsp:cNvPr id="0" name=""/>
        <dsp:cNvSpPr/>
      </dsp:nvSpPr>
      <dsp:spPr>
        <a:xfrm>
          <a:off x="1302639" y="856092"/>
          <a:ext cx="3707512" cy="814640"/>
        </a:xfrm>
        <a:prstGeom prst="rect">
          <a:avLst/>
        </a:prstGeom>
        <a:noFill/>
        <a:ln>
          <a:noFill/>
        </a:ln>
        <a:effectLst/>
      </dsp:spPr>
      <dsp:style>
        <a:lnRef idx="0">
          <a:scrgbClr r="0" g="0" b="0"/>
        </a:lnRef>
        <a:fillRef idx="0">
          <a:scrgbClr r="0" g="0" b="0"/>
        </a:fillRef>
        <a:effectRef idx="0">
          <a:scrgbClr r="0" g="0" b="0"/>
        </a:effectRef>
        <a:fontRef idx="minor"/>
      </dsp:style>
    </dsp:sp>
    <dsp:sp modelId="{6F8F093F-CA87-4EC0-A204-DBA2547EEA49}">
      <dsp:nvSpPr>
        <dsp:cNvPr id="0" name=""/>
        <dsp:cNvSpPr/>
      </dsp:nvSpPr>
      <dsp:spPr>
        <a:xfrm>
          <a:off x="0" y="856092"/>
          <a:ext cx="1302639" cy="814640"/>
        </a:xfrm>
        <a:prstGeom prst="round2SameRect">
          <a:avLst>
            <a:gd name="adj1" fmla="val 16670"/>
            <a:gd name="adj2" fmla="val 0"/>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w="9525" cap="flat" cmpd="sng" algn="ctr">
          <a:solidFill>
            <a:schemeClr val="accent5">
              <a:hueOff val="-3311292"/>
              <a:satOff val="13270"/>
              <a:lumOff val="287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5.2</a:t>
          </a:r>
          <a:endParaRPr lang="en-US" sz="2400" kern="1200" dirty="0">
            <a:latin typeface="Times New Roman" panose="02020603050405020304" pitchFamily="18" charset="0"/>
            <a:cs typeface="Times New Roman" panose="02020603050405020304" pitchFamily="18" charset="0"/>
          </a:endParaRPr>
        </a:p>
      </dsp:txBody>
      <dsp:txXfrm>
        <a:off x="39775" y="895867"/>
        <a:ext cx="1223089" cy="774865"/>
      </dsp:txXfrm>
    </dsp:sp>
    <dsp:sp modelId="{6A3064F8-F017-420D-B369-4C916FEAAAC0}">
      <dsp:nvSpPr>
        <dsp:cNvPr id="0" name=""/>
        <dsp:cNvSpPr/>
      </dsp:nvSpPr>
      <dsp:spPr>
        <a:xfrm>
          <a:off x="1302639" y="1711464"/>
          <a:ext cx="3707512" cy="814640"/>
        </a:xfrm>
        <a:prstGeom prst="rect">
          <a:avLst/>
        </a:prstGeom>
        <a:noFill/>
        <a:ln>
          <a:noFill/>
        </a:ln>
        <a:effectLst/>
      </dsp:spPr>
      <dsp:style>
        <a:lnRef idx="0">
          <a:scrgbClr r="0" g="0" b="0"/>
        </a:lnRef>
        <a:fillRef idx="0">
          <a:scrgbClr r="0" g="0" b="0"/>
        </a:fillRef>
        <a:effectRef idx="0">
          <a:scrgbClr r="0" g="0" b="0"/>
        </a:effectRef>
        <a:fontRef idx="minor"/>
      </dsp:style>
    </dsp:sp>
    <dsp:sp modelId="{31887450-034B-4110-8DC9-053F358833ED}">
      <dsp:nvSpPr>
        <dsp:cNvPr id="0" name=""/>
        <dsp:cNvSpPr/>
      </dsp:nvSpPr>
      <dsp:spPr>
        <a:xfrm>
          <a:off x="0" y="1711464"/>
          <a:ext cx="1302639" cy="814640"/>
        </a:xfrm>
        <a:prstGeom prst="round2SameRect">
          <a:avLst>
            <a:gd name="adj1" fmla="val 16670"/>
            <a:gd name="adj2" fmla="val 0"/>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w="9525" cap="flat" cmpd="sng" algn="ctr">
          <a:solidFill>
            <a:schemeClr val="accent5">
              <a:hueOff val="-6622584"/>
              <a:satOff val="26541"/>
              <a:lumOff val="5752"/>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5.3</a:t>
          </a:r>
          <a:endParaRPr lang="en-US" sz="2400" kern="1200" dirty="0">
            <a:latin typeface="Times New Roman" panose="02020603050405020304" pitchFamily="18" charset="0"/>
            <a:cs typeface="Times New Roman" panose="02020603050405020304" pitchFamily="18" charset="0"/>
          </a:endParaRPr>
        </a:p>
      </dsp:txBody>
      <dsp:txXfrm>
        <a:off x="39775" y="1751239"/>
        <a:ext cx="1223089" cy="774865"/>
      </dsp:txXfrm>
    </dsp:sp>
    <dsp:sp modelId="{F887B102-ECF9-48CE-88D1-ADE91C794525}">
      <dsp:nvSpPr>
        <dsp:cNvPr id="0" name=""/>
        <dsp:cNvSpPr/>
      </dsp:nvSpPr>
      <dsp:spPr>
        <a:xfrm>
          <a:off x="1302639" y="2566836"/>
          <a:ext cx="3707512" cy="814640"/>
        </a:xfrm>
        <a:prstGeom prst="rect">
          <a:avLst/>
        </a:prstGeom>
        <a:noFill/>
        <a:ln>
          <a:noFill/>
        </a:ln>
        <a:effectLst/>
      </dsp:spPr>
      <dsp:style>
        <a:lnRef idx="0">
          <a:scrgbClr r="0" g="0" b="0"/>
        </a:lnRef>
        <a:fillRef idx="0">
          <a:scrgbClr r="0" g="0" b="0"/>
        </a:fillRef>
        <a:effectRef idx="0">
          <a:scrgbClr r="0" g="0" b="0"/>
        </a:effectRef>
        <a:fontRef idx="minor"/>
      </dsp:style>
    </dsp:sp>
    <dsp:sp modelId="{174B4EB3-3F3B-41CA-AD77-406F906181EA}">
      <dsp:nvSpPr>
        <dsp:cNvPr id="0" name=""/>
        <dsp:cNvSpPr/>
      </dsp:nvSpPr>
      <dsp:spPr>
        <a:xfrm>
          <a:off x="0" y="2566836"/>
          <a:ext cx="1302639" cy="814640"/>
        </a:xfrm>
        <a:prstGeom prst="round2SameRect">
          <a:avLst>
            <a:gd name="adj1" fmla="val 16670"/>
            <a:gd name="adj2" fmla="val 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5.4</a:t>
          </a:r>
        </a:p>
      </dsp:txBody>
      <dsp:txXfrm>
        <a:off x="39775" y="2606611"/>
        <a:ext cx="1223089" cy="774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285347"/>
        <a:ext cx="4992445"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1140954"/>
        <a:ext cx="4523189"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1996562"/>
        <a:ext cx="4308609"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2851627"/>
        <a:ext cx="4308609"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quả</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và</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đánh</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giá</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3707235"/>
        <a:ext cx="4523189"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rgbClr val="FF0000"/>
              </a:solidFill>
              <a:latin typeface="Times New Roman" panose="02020603050405020304" pitchFamily="18" charset="0"/>
              <a:cs typeface="Times New Roman" panose="02020603050405020304" pitchFamily="18" charset="0"/>
            </a:rPr>
            <a:t>Kết luận</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434398" y="4562842"/>
        <a:ext cx="4992445"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2A46D-F24F-486D-B504-97FC8122C95D}">
      <dsp:nvSpPr>
        <dsp:cNvPr id="0" name=""/>
        <dsp:cNvSpPr/>
      </dsp:nvSpPr>
      <dsp:spPr>
        <a:xfrm>
          <a:off x="0" y="2527073"/>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B70A0-855B-4FDF-8437-491B4EAC6657}">
      <dsp:nvSpPr>
        <dsp:cNvPr id="0" name=""/>
        <dsp:cNvSpPr/>
      </dsp:nvSpPr>
      <dsp:spPr>
        <a:xfrm>
          <a:off x="0" y="1476273"/>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EC2DE-804C-4F51-83E5-11B9DA95F28A}">
      <dsp:nvSpPr>
        <dsp:cNvPr id="0" name=""/>
        <dsp:cNvSpPr/>
      </dsp:nvSpPr>
      <dsp:spPr>
        <a:xfrm>
          <a:off x="1302639" y="475512"/>
          <a:ext cx="3707512" cy="1000761"/>
        </a:xfrm>
        <a:prstGeom prst="rect">
          <a:avLst/>
        </a:prstGeom>
        <a:noFill/>
        <a:ln>
          <a:noFill/>
        </a:ln>
        <a:effectLst/>
      </dsp:spPr>
      <dsp:style>
        <a:lnRef idx="0">
          <a:scrgbClr r="0" g="0" b="0"/>
        </a:lnRef>
        <a:fillRef idx="0">
          <a:scrgbClr r="0" g="0" b="0"/>
        </a:fillRef>
        <a:effectRef idx="0">
          <a:scrgbClr r="0" g="0" b="0"/>
        </a:effectRef>
        <a:fontRef idx="minor"/>
      </dsp:style>
    </dsp:sp>
    <dsp:sp modelId="{4B3FDF27-BCE4-45C4-BD52-E5D14B487C6D}">
      <dsp:nvSpPr>
        <dsp:cNvPr id="0" name=""/>
        <dsp:cNvSpPr/>
      </dsp:nvSpPr>
      <dsp:spPr>
        <a:xfrm>
          <a:off x="0" y="475512"/>
          <a:ext cx="1302639" cy="1000761"/>
        </a:xfrm>
        <a:prstGeom prst="round2SameRect">
          <a:avLst>
            <a:gd name="adj1" fmla="val 16670"/>
            <a:gd name="adj2" fmla="val 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1.1</a:t>
          </a:r>
          <a:endParaRPr lang="en-US" sz="2400" kern="1200" dirty="0">
            <a:latin typeface="Times New Roman" panose="02020603050405020304" pitchFamily="18" charset="0"/>
            <a:cs typeface="Times New Roman" panose="02020603050405020304" pitchFamily="18" charset="0"/>
          </a:endParaRPr>
        </a:p>
      </dsp:txBody>
      <dsp:txXfrm>
        <a:off x="48862" y="524374"/>
        <a:ext cx="1204915" cy="951899"/>
      </dsp:txXfrm>
    </dsp:sp>
    <dsp:sp modelId="{9D0E07B2-6DFF-4373-A89C-F650A298488D}">
      <dsp:nvSpPr>
        <dsp:cNvPr id="0" name=""/>
        <dsp:cNvSpPr/>
      </dsp:nvSpPr>
      <dsp:spPr>
        <a:xfrm>
          <a:off x="1302639" y="1526312"/>
          <a:ext cx="3707512" cy="1000761"/>
        </a:xfrm>
        <a:prstGeom prst="rect">
          <a:avLst/>
        </a:prstGeom>
        <a:noFill/>
        <a:ln>
          <a:noFill/>
        </a:ln>
        <a:effectLst/>
      </dsp:spPr>
      <dsp:style>
        <a:lnRef idx="0">
          <a:scrgbClr r="0" g="0" b="0"/>
        </a:lnRef>
        <a:fillRef idx="0">
          <a:scrgbClr r="0" g="0" b="0"/>
        </a:fillRef>
        <a:effectRef idx="0">
          <a:scrgbClr r="0" g="0" b="0"/>
        </a:effectRef>
        <a:fontRef idx="minor"/>
      </dsp:style>
    </dsp:sp>
    <dsp:sp modelId="{6F8F093F-CA87-4EC0-A204-DBA2547EEA49}">
      <dsp:nvSpPr>
        <dsp:cNvPr id="0" name=""/>
        <dsp:cNvSpPr/>
      </dsp:nvSpPr>
      <dsp:spPr>
        <a:xfrm>
          <a:off x="0" y="1526312"/>
          <a:ext cx="1302639" cy="1000761"/>
        </a:xfrm>
        <a:prstGeom prst="round2SameRect">
          <a:avLst>
            <a:gd name="adj1" fmla="val 16670"/>
            <a:gd name="adj2" fmla="val 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1.2</a:t>
          </a:r>
          <a:endParaRPr lang="en-US" sz="2400" kern="1200" dirty="0">
            <a:latin typeface="Times New Roman" panose="02020603050405020304" pitchFamily="18" charset="0"/>
            <a:cs typeface="Times New Roman" panose="02020603050405020304" pitchFamily="18" charset="0"/>
          </a:endParaRPr>
        </a:p>
      </dsp:txBody>
      <dsp:txXfrm>
        <a:off x="48862" y="1575174"/>
        <a:ext cx="1204915" cy="951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81ECF-74F8-4A08-A6E1-8A6520D82344}">
      <dsp:nvSpPr>
        <dsp:cNvPr id="0" name=""/>
        <dsp:cNvSpPr/>
      </dsp:nvSpPr>
      <dsp:spPr>
        <a:xfrm>
          <a:off x="0" y="3216112"/>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FD601C-40C1-4DB7-84BF-A05CEAA64F32}">
      <dsp:nvSpPr>
        <dsp:cNvPr id="0" name=""/>
        <dsp:cNvSpPr/>
      </dsp:nvSpPr>
      <dsp:spPr>
        <a:xfrm>
          <a:off x="0" y="2402570"/>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2A46D-F24F-486D-B504-97FC8122C95D}">
      <dsp:nvSpPr>
        <dsp:cNvPr id="0" name=""/>
        <dsp:cNvSpPr/>
      </dsp:nvSpPr>
      <dsp:spPr>
        <a:xfrm>
          <a:off x="0" y="1589028"/>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B70A0-855B-4FDF-8437-491B4EAC6657}">
      <dsp:nvSpPr>
        <dsp:cNvPr id="0" name=""/>
        <dsp:cNvSpPr/>
      </dsp:nvSpPr>
      <dsp:spPr>
        <a:xfrm>
          <a:off x="0" y="775486"/>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EC2DE-804C-4F51-83E5-11B9DA95F28A}">
      <dsp:nvSpPr>
        <dsp:cNvPr id="0" name=""/>
        <dsp:cNvSpPr/>
      </dsp:nvSpPr>
      <dsp:spPr>
        <a:xfrm>
          <a:off x="1302639" y="684"/>
          <a:ext cx="3707512" cy="774801"/>
        </a:xfrm>
        <a:prstGeom prst="rect">
          <a:avLst/>
        </a:prstGeom>
        <a:noFill/>
        <a:ln>
          <a:noFill/>
        </a:ln>
        <a:effectLst/>
      </dsp:spPr>
      <dsp:style>
        <a:lnRef idx="0">
          <a:scrgbClr r="0" g="0" b="0"/>
        </a:lnRef>
        <a:fillRef idx="0">
          <a:scrgbClr r="0" g="0" b="0"/>
        </a:fillRef>
        <a:effectRef idx="0">
          <a:scrgbClr r="0" g="0" b="0"/>
        </a:effectRef>
        <a:fontRef idx="minor"/>
      </dsp:style>
    </dsp:sp>
    <dsp:sp modelId="{4B3FDF27-BCE4-45C4-BD52-E5D14B487C6D}">
      <dsp:nvSpPr>
        <dsp:cNvPr id="0" name=""/>
        <dsp:cNvSpPr/>
      </dsp:nvSpPr>
      <dsp:spPr>
        <a:xfrm>
          <a:off x="0" y="684"/>
          <a:ext cx="1302639" cy="774801"/>
        </a:xfrm>
        <a:prstGeom prst="round2SameRect">
          <a:avLst>
            <a:gd name="adj1" fmla="val 16670"/>
            <a:gd name="adj2" fmla="val 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2.1</a:t>
          </a:r>
          <a:endParaRPr lang="en-US" sz="2400" kern="1200" dirty="0">
            <a:latin typeface="Times New Roman" panose="02020603050405020304" pitchFamily="18" charset="0"/>
            <a:cs typeface="Times New Roman" panose="02020603050405020304" pitchFamily="18" charset="0"/>
          </a:endParaRPr>
        </a:p>
      </dsp:txBody>
      <dsp:txXfrm>
        <a:off x="37829" y="38513"/>
        <a:ext cx="1226981" cy="736972"/>
      </dsp:txXfrm>
    </dsp:sp>
    <dsp:sp modelId="{9D0E07B2-6DFF-4373-A89C-F650A298488D}">
      <dsp:nvSpPr>
        <dsp:cNvPr id="0" name=""/>
        <dsp:cNvSpPr/>
      </dsp:nvSpPr>
      <dsp:spPr>
        <a:xfrm>
          <a:off x="1302639" y="814226"/>
          <a:ext cx="3707512" cy="774801"/>
        </a:xfrm>
        <a:prstGeom prst="rect">
          <a:avLst/>
        </a:prstGeom>
        <a:noFill/>
        <a:ln>
          <a:noFill/>
        </a:ln>
        <a:effectLst/>
      </dsp:spPr>
      <dsp:style>
        <a:lnRef idx="0">
          <a:scrgbClr r="0" g="0" b="0"/>
        </a:lnRef>
        <a:fillRef idx="0">
          <a:scrgbClr r="0" g="0" b="0"/>
        </a:fillRef>
        <a:effectRef idx="0">
          <a:scrgbClr r="0" g="0" b="0"/>
        </a:effectRef>
        <a:fontRef idx="minor"/>
      </dsp:style>
    </dsp:sp>
    <dsp:sp modelId="{6F8F093F-CA87-4EC0-A204-DBA2547EEA49}">
      <dsp:nvSpPr>
        <dsp:cNvPr id="0" name=""/>
        <dsp:cNvSpPr/>
      </dsp:nvSpPr>
      <dsp:spPr>
        <a:xfrm>
          <a:off x="0" y="814226"/>
          <a:ext cx="1302639" cy="774801"/>
        </a:xfrm>
        <a:prstGeom prst="round2SameRect">
          <a:avLst>
            <a:gd name="adj1" fmla="val 16670"/>
            <a:gd name="adj2" fmla="val 0"/>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w="9525" cap="flat" cmpd="sng" algn="ctr">
          <a:solidFill>
            <a:schemeClr val="accent5">
              <a:hueOff val="-3311292"/>
              <a:satOff val="13270"/>
              <a:lumOff val="287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2.2</a:t>
          </a:r>
          <a:endParaRPr lang="en-US" sz="2400" kern="1200" dirty="0">
            <a:latin typeface="Times New Roman" panose="02020603050405020304" pitchFamily="18" charset="0"/>
            <a:cs typeface="Times New Roman" panose="02020603050405020304" pitchFamily="18" charset="0"/>
          </a:endParaRPr>
        </a:p>
      </dsp:txBody>
      <dsp:txXfrm>
        <a:off x="37829" y="852055"/>
        <a:ext cx="1226981" cy="736972"/>
      </dsp:txXfrm>
    </dsp:sp>
    <dsp:sp modelId="{BB700EC4-2A25-4269-BE05-9CB68C25755D}">
      <dsp:nvSpPr>
        <dsp:cNvPr id="0" name=""/>
        <dsp:cNvSpPr/>
      </dsp:nvSpPr>
      <dsp:spPr>
        <a:xfrm>
          <a:off x="1302639" y="1627768"/>
          <a:ext cx="3707512" cy="774801"/>
        </a:xfrm>
        <a:prstGeom prst="rect">
          <a:avLst/>
        </a:prstGeom>
        <a:noFill/>
        <a:ln>
          <a:noFill/>
        </a:ln>
        <a:effectLst/>
      </dsp:spPr>
      <dsp:style>
        <a:lnRef idx="0">
          <a:scrgbClr r="0" g="0" b="0"/>
        </a:lnRef>
        <a:fillRef idx="0">
          <a:scrgbClr r="0" g="0" b="0"/>
        </a:fillRef>
        <a:effectRef idx="0">
          <a:scrgbClr r="0" g="0" b="0"/>
        </a:effectRef>
        <a:fontRef idx="minor"/>
      </dsp:style>
    </dsp:sp>
    <dsp:sp modelId="{6593A839-1306-4B0E-B6CB-8BFE2AC017C9}">
      <dsp:nvSpPr>
        <dsp:cNvPr id="0" name=""/>
        <dsp:cNvSpPr/>
      </dsp:nvSpPr>
      <dsp:spPr>
        <a:xfrm>
          <a:off x="0" y="1627768"/>
          <a:ext cx="1302639" cy="774801"/>
        </a:xfrm>
        <a:prstGeom prst="round2SameRect">
          <a:avLst>
            <a:gd name="adj1" fmla="val 16670"/>
            <a:gd name="adj2" fmla="val 0"/>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w="9525" cap="flat" cmpd="sng" algn="ctr">
          <a:solidFill>
            <a:schemeClr val="accent5">
              <a:hueOff val="-6622584"/>
              <a:satOff val="26541"/>
              <a:lumOff val="5752"/>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2.3</a:t>
          </a:r>
        </a:p>
      </dsp:txBody>
      <dsp:txXfrm>
        <a:off x="37829" y="1665597"/>
        <a:ext cx="1226981" cy="736972"/>
      </dsp:txXfrm>
    </dsp:sp>
    <dsp:sp modelId="{F341F4B7-0FE4-4488-9C82-03763BBC6BEB}">
      <dsp:nvSpPr>
        <dsp:cNvPr id="0" name=""/>
        <dsp:cNvSpPr/>
      </dsp:nvSpPr>
      <dsp:spPr>
        <a:xfrm>
          <a:off x="1302639" y="2441310"/>
          <a:ext cx="3707512" cy="774801"/>
        </a:xfrm>
        <a:prstGeom prst="rect">
          <a:avLst/>
        </a:prstGeom>
        <a:noFill/>
        <a:ln>
          <a:noFill/>
        </a:ln>
        <a:effectLst/>
      </dsp:spPr>
      <dsp:style>
        <a:lnRef idx="0">
          <a:scrgbClr r="0" g="0" b="0"/>
        </a:lnRef>
        <a:fillRef idx="0">
          <a:scrgbClr r="0" g="0" b="0"/>
        </a:fillRef>
        <a:effectRef idx="0">
          <a:scrgbClr r="0" g="0" b="0"/>
        </a:effectRef>
        <a:fontRef idx="minor"/>
      </dsp:style>
    </dsp:sp>
    <dsp:sp modelId="{3947C0BC-4C1D-488B-B9A9-C43EC71704D4}">
      <dsp:nvSpPr>
        <dsp:cNvPr id="0" name=""/>
        <dsp:cNvSpPr/>
      </dsp:nvSpPr>
      <dsp:spPr>
        <a:xfrm>
          <a:off x="0" y="2441310"/>
          <a:ext cx="1302639" cy="774801"/>
        </a:xfrm>
        <a:prstGeom prst="round2SameRect">
          <a:avLst>
            <a:gd name="adj1" fmla="val 16670"/>
            <a:gd name="adj2" fmla="val 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a:latin typeface="Times New Roman" panose="02020603050405020304" pitchFamily="18" charset="0"/>
              <a:cs typeface="Times New Roman" panose="02020603050405020304" pitchFamily="18" charset="0"/>
            </a:rPr>
            <a:t>Phần 2.4</a:t>
          </a:r>
          <a:endParaRPr lang="en-US" sz="2500" kern="1200"/>
        </a:p>
      </dsp:txBody>
      <dsp:txXfrm>
        <a:off x="37829" y="2479139"/>
        <a:ext cx="1226981" cy="7369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285347"/>
        <a:ext cx="4992445"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rgbClr val="FF0000"/>
              </a:solidFill>
              <a:latin typeface="Times New Roman" panose="02020603050405020304" pitchFamily="18" charset="0"/>
              <a:cs typeface="Times New Roman" panose="02020603050405020304" pitchFamily="18" charset="0"/>
            </a:rPr>
            <a:t>Thiết kế bộ điều chế</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903654" y="1140954"/>
        <a:ext cx="4523189"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1996562"/>
        <a:ext cx="4308609"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2851627"/>
        <a:ext cx="4308609"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3707235"/>
        <a:ext cx="4523189"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4562842"/>
        <a:ext cx="4992445"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985F4-F78B-4234-B3B8-5B2D9ABDF568}">
      <dsp:nvSpPr>
        <dsp:cNvPr id="0" name=""/>
        <dsp:cNvSpPr/>
      </dsp:nvSpPr>
      <dsp:spPr>
        <a:xfrm>
          <a:off x="0" y="2605499"/>
          <a:ext cx="5169318"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2A46D-F24F-486D-B504-97FC8122C95D}">
      <dsp:nvSpPr>
        <dsp:cNvPr id="0" name=""/>
        <dsp:cNvSpPr/>
      </dsp:nvSpPr>
      <dsp:spPr>
        <a:xfrm>
          <a:off x="0" y="1723021"/>
          <a:ext cx="5169318"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B70A0-855B-4FDF-8437-491B4EAC6657}">
      <dsp:nvSpPr>
        <dsp:cNvPr id="0" name=""/>
        <dsp:cNvSpPr/>
      </dsp:nvSpPr>
      <dsp:spPr>
        <a:xfrm>
          <a:off x="0" y="840543"/>
          <a:ext cx="5169318"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EC2DE-804C-4F51-83E5-11B9DA95F28A}">
      <dsp:nvSpPr>
        <dsp:cNvPr id="0" name=""/>
        <dsp:cNvSpPr/>
      </dsp:nvSpPr>
      <dsp:spPr>
        <a:xfrm>
          <a:off x="1344022" y="87"/>
          <a:ext cx="3825295" cy="840455"/>
        </a:xfrm>
        <a:prstGeom prst="rect">
          <a:avLst/>
        </a:prstGeom>
        <a:noFill/>
        <a:ln>
          <a:noFill/>
        </a:ln>
        <a:effectLst/>
      </dsp:spPr>
      <dsp:style>
        <a:lnRef idx="0">
          <a:scrgbClr r="0" g="0" b="0"/>
        </a:lnRef>
        <a:fillRef idx="0">
          <a:scrgbClr r="0" g="0" b="0"/>
        </a:fillRef>
        <a:effectRef idx="0">
          <a:scrgbClr r="0" g="0" b="0"/>
        </a:effectRef>
        <a:fontRef idx="minor"/>
      </dsp:style>
    </dsp:sp>
    <dsp:sp modelId="{4B3FDF27-BCE4-45C4-BD52-E5D14B487C6D}">
      <dsp:nvSpPr>
        <dsp:cNvPr id="0" name=""/>
        <dsp:cNvSpPr/>
      </dsp:nvSpPr>
      <dsp:spPr>
        <a:xfrm>
          <a:off x="0" y="87"/>
          <a:ext cx="1344022" cy="840455"/>
        </a:xfrm>
        <a:prstGeom prst="round2SameRect">
          <a:avLst>
            <a:gd name="adj1" fmla="val 16670"/>
            <a:gd name="adj2" fmla="val 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a:latin typeface="Times New Roman" panose="02020603050405020304" pitchFamily="18" charset="0"/>
              <a:cs typeface="Times New Roman" panose="02020603050405020304" pitchFamily="18" charset="0"/>
            </a:rPr>
            <a:t>Phần</a:t>
          </a:r>
          <a:r>
            <a:rPr lang="en-US" sz="2400" kern="1200" dirty="0">
              <a:latin typeface="Times New Roman" panose="02020603050405020304" pitchFamily="18" charset="0"/>
              <a:cs typeface="Times New Roman" panose="02020603050405020304" pitchFamily="18" charset="0"/>
            </a:rPr>
            <a:t> 3.1</a:t>
          </a:r>
        </a:p>
      </dsp:txBody>
      <dsp:txXfrm>
        <a:off x="41035" y="41122"/>
        <a:ext cx="1261952" cy="799420"/>
      </dsp:txXfrm>
    </dsp:sp>
    <dsp:sp modelId="{9D0E07B2-6DFF-4373-A89C-F650A298488D}">
      <dsp:nvSpPr>
        <dsp:cNvPr id="0" name=""/>
        <dsp:cNvSpPr/>
      </dsp:nvSpPr>
      <dsp:spPr>
        <a:xfrm>
          <a:off x="1344022" y="882565"/>
          <a:ext cx="3825295" cy="840455"/>
        </a:xfrm>
        <a:prstGeom prst="rect">
          <a:avLst/>
        </a:prstGeom>
        <a:noFill/>
        <a:ln>
          <a:noFill/>
        </a:ln>
        <a:effectLst/>
      </dsp:spPr>
      <dsp:style>
        <a:lnRef idx="0">
          <a:scrgbClr r="0" g="0" b="0"/>
        </a:lnRef>
        <a:fillRef idx="0">
          <a:scrgbClr r="0" g="0" b="0"/>
        </a:fillRef>
        <a:effectRef idx="0">
          <a:scrgbClr r="0" g="0" b="0"/>
        </a:effectRef>
        <a:fontRef idx="minor"/>
      </dsp:style>
    </dsp:sp>
    <dsp:sp modelId="{6F8F093F-CA87-4EC0-A204-DBA2547EEA49}">
      <dsp:nvSpPr>
        <dsp:cNvPr id="0" name=""/>
        <dsp:cNvSpPr/>
      </dsp:nvSpPr>
      <dsp:spPr>
        <a:xfrm>
          <a:off x="0" y="882565"/>
          <a:ext cx="1344022" cy="840455"/>
        </a:xfrm>
        <a:prstGeom prst="round2SameRect">
          <a:avLst>
            <a:gd name="adj1" fmla="val 16670"/>
            <a:gd name="adj2" fmla="val 0"/>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w="9525"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a:latin typeface="Times New Roman" panose="02020603050405020304" pitchFamily="18" charset="0"/>
              <a:cs typeface="Times New Roman" panose="02020603050405020304" pitchFamily="18" charset="0"/>
            </a:rPr>
            <a:t>Phần</a:t>
          </a:r>
          <a:r>
            <a:rPr lang="en-US" sz="2400" kern="1200" dirty="0">
              <a:latin typeface="Times New Roman" panose="02020603050405020304" pitchFamily="18" charset="0"/>
              <a:cs typeface="Times New Roman" panose="02020603050405020304" pitchFamily="18" charset="0"/>
            </a:rPr>
            <a:t> 3.2</a:t>
          </a:r>
        </a:p>
      </dsp:txBody>
      <dsp:txXfrm>
        <a:off x="41035" y="923600"/>
        <a:ext cx="1261952" cy="799420"/>
      </dsp:txXfrm>
    </dsp:sp>
    <dsp:sp modelId="{F27FED87-AF94-45D3-9F8D-663426839B93}">
      <dsp:nvSpPr>
        <dsp:cNvPr id="0" name=""/>
        <dsp:cNvSpPr/>
      </dsp:nvSpPr>
      <dsp:spPr>
        <a:xfrm>
          <a:off x="1344022" y="1765043"/>
          <a:ext cx="3825295" cy="840455"/>
        </a:xfrm>
        <a:prstGeom prst="rect">
          <a:avLst/>
        </a:prstGeom>
        <a:noFill/>
        <a:ln>
          <a:noFill/>
        </a:ln>
        <a:effectLst/>
      </dsp:spPr>
      <dsp:style>
        <a:lnRef idx="0">
          <a:scrgbClr r="0" g="0" b="0"/>
        </a:lnRef>
        <a:fillRef idx="0">
          <a:scrgbClr r="0" g="0" b="0"/>
        </a:fillRef>
        <a:effectRef idx="0">
          <a:scrgbClr r="0" g="0" b="0"/>
        </a:effectRef>
        <a:fontRef idx="minor"/>
      </dsp:style>
    </dsp:sp>
    <dsp:sp modelId="{C7D4BDEE-2E70-45B3-9842-6430E63738E9}">
      <dsp:nvSpPr>
        <dsp:cNvPr id="0" name=""/>
        <dsp:cNvSpPr/>
      </dsp:nvSpPr>
      <dsp:spPr>
        <a:xfrm>
          <a:off x="0" y="1765043"/>
          <a:ext cx="1344022" cy="840455"/>
        </a:xfrm>
        <a:prstGeom prst="round2SameRect">
          <a:avLst>
            <a:gd name="adj1" fmla="val 16670"/>
            <a:gd name="adj2" fmla="val 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err="1">
              <a:latin typeface="Times New Roman" panose="02020603050405020304" pitchFamily="18" charset="0"/>
              <a:cs typeface="Times New Roman" panose="02020603050405020304" pitchFamily="18" charset="0"/>
            </a:rPr>
            <a:t>Phần</a:t>
          </a:r>
          <a:r>
            <a:rPr lang="en-US" sz="2400" kern="1200" dirty="0">
              <a:latin typeface="Times New Roman" panose="02020603050405020304" pitchFamily="18" charset="0"/>
              <a:cs typeface="Times New Roman" panose="02020603050405020304" pitchFamily="18" charset="0"/>
            </a:rPr>
            <a:t> 3.3</a:t>
          </a:r>
        </a:p>
      </dsp:txBody>
      <dsp:txXfrm>
        <a:off x="41035" y="1806078"/>
        <a:ext cx="1261952" cy="7994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285347"/>
        <a:ext cx="4992445"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1140954"/>
        <a:ext cx="4523189"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rgbClr val="FF0000"/>
              </a:solidFill>
              <a:latin typeface="Times New Roman" panose="02020603050405020304" pitchFamily="18" charset="0"/>
              <a:cs typeface="Times New Roman" panose="02020603050405020304" pitchFamily="18" charset="0"/>
            </a:rPr>
            <a:t>Thiết kế bộ giải điều chế</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1118233" y="1996562"/>
        <a:ext cx="4308609"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2851627"/>
        <a:ext cx="4308609"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Kết</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quả</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và</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đánh</a:t>
          </a:r>
          <a:r>
            <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2800" kern="1200" dirty="0" err="1">
              <a:solidFill>
                <a:schemeClr val="tx1">
                  <a:lumMod val="50000"/>
                  <a:lumOff val="50000"/>
                </a:schemeClr>
              </a:solidFill>
              <a:latin typeface="Times New Roman" panose="02020603050405020304" pitchFamily="18" charset="0"/>
              <a:cs typeface="Times New Roman" panose="02020603050405020304" pitchFamily="18" charset="0"/>
            </a:rPr>
            <a:t>giá</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3707235"/>
        <a:ext cx="4523189"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4562842"/>
        <a:ext cx="4992445"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16E7C-B14A-4470-AEFE-F4BBC5028C2D}">
      <dsp:nvSpPr>
        <dsp:cNvPr id="0" name=""/>
        <dsp:cNvSpPr/>
      </dsp:nvSpPr>
      <dsp:spPr>
        <a:xfrm>
          <a:off x="0" y="3248691"/>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F405C6-EAFF-491A-A09F-A15D2EA33C2A}">
      <dsp:nvSpPr>
        <dsp:cNvPr id="0" name=""/>
        <dsp:cNvSpPr/>
      </dsp:nvSpPr>
      <dsp:spPr>
        <a:xfrm>
          <a:off x="0" y="2426908"/>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62A46D-F24F-486D-B504-97FC8122C95D}">
      <dsp:nvSpPr>
        <dsp:cNvPr id="0" name=""/>
        <dsp:cNvSpPr/>
      </dsp:nvSpPr>
      <dsp:spPr>
        <a:xfrm>
          <a:off x="0" y="1605125"/>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B70A0-855B-4FDF-8437-491B4EAC6657}">
      <dsp:nvSpPr>
        <dsp:cNvPr id="0" name=""/>
        <dsp:cNvSpPr/>
      </dsp:nvSpPr>
      <dsp:spPr>
        <a:xfrm>
          <a:off x="0" y="783341"/>
          <a:ext cx="5010152" cy="0"/>
        </a:xfrm>
        <a:prstGeom prst="line">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EC2DE-804C-4F51-83E5-11B9DA95F28A}">
      <dsp:nvSpPr>
        <dsp:cNvPr id="0" name=""/>
        <dsp:cNvSpPr/>
      </dsp:nvSpPr>
      <dsp:spPr>
        <a:xfrm>
          <a:off x="1302639" y="691"/>
          <a:ext cx="3707512" cy="782650"/>
        </a:xfrm>
        <a:prstGeom prst="rect">
          <a:avLst/>
        </a:prstGeom>
        <a:noFill/>
        <a:ln>
          <a:noFill/>
        </a:ln>
        <a:effectLst/>
      </dsp:spPr>
      <dsp:style>
        <a:lnRef idx="0">
          <a:scrgbClr r="0" g="0" b="0"/>
        </a:lnRef>
        <a:fillRef idx="0">
          <a:scrgbClr r="0" g="0" b="0"/>
        </a:fillRef>
        <a:effectRef idx="0">
          <a:scrgbClr r="0" g="0" b="0"/>
        </a:effectRef>
        <a:fontRef idx="minor"/>
      </dsp:style>
    </dsp:sp>
    <dsp:sp modelId="{4B3FDF27-BCE4-45C4-BD52-E5D14B487C6D}">
      <dsp:nvSpPr>
        <dsp:cNvPr id="0" name=""/>
        <dsp:cNvSpPr/>
      </dsp:nvSpPr>
      <dsp:spPr>
        <a:xfrm>
          <a:off x="0" y="691"/>
          <a:ext cx="1302639" cy="782650"/>
        </a:xfrm>
        <a:prstGeom prst="round2SameRect">
          <a:avLst>
            <a:gd name="adj1" fmla="val 16670"/>
            <a:gd name="adj2" fmla="val 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4.1</a:t>
          </a:r>
          <a:endParaRPr lang="en-US" sz="2400" kern="1200" dirty="0">
            <a:latin typeface="Times New Roman" panose="02020603050405020304" pitchFamily="18" charset="0"/>
            <a:cs typeface="Times New Roman" panose="02020603050405020304" pitchFamily="18" charset="0"/>
          </a:endParaRPr>
        </a:p>
      </dsp:txBody>
      <dsp:txXfrm>
        <a:off x="38213" y="38904"/>
        <a:ext cx="1226213" cy="744437"/>
      </dsp:txXfrm>
    </dsp:sp>
    <dsp:sp modelId="{9D0E07B2-6DFF-4373-A89C-F650A298488D}">
      <dsp:nvSpPr>
        <dsp:cNvPr id="0" name=""/>
        <dsp:cNvSpPr/>
      </dsp:nvSpPr>
      <dsp:spPr>
        <a:xfrm>
          <a:off x="1302639" y="822474"/>
          <a:ext cx="3707512" cy="782650"/>
        </a:xfrm>
        <a:prstGeom prst="rect">
          <a:avLst/>
        </a:prstGeom>
        <a:noFill/>
        <a:ln>
          <a:noFill/>
        </a:ln>
        <a:effectLst/>
      </dsp:spPr>
      <dsp:style>
        <a:lnRef idx="0">
          <a:scrgbClr r="0" g="0" b="0"/>
        </a:lnRef>
        <a:fillRef idx="0">
          <a:scrgbClr r="0" g="0" b="0"/>
        </a:fillRef>
        <a:effectRef idx="0">
          <a:scrgbClr r="0" g="0" b="0"/>
        </a:effectRef>
        <a:fontRef idx="minor"/>
      </dsp:style>
    </dsp:sp>
    <dsp:sp modelId="{6F8F093F-CA87-4EC0-A204-DBA2547EEA49}">
      <dsp:nvSpPr>
        <dsp:cNvPr id="0" name=""/>
        <dsp:cNvSpPr/>
      </dsp:nvSpPr>
      <dsp:spPr>
        <a:xfrm>
          <a:off x="0" y="822474"/>
          <a:ext cx="1302639" cy="782650"/>
        </a:xfrm>
        <a:prstGeom prst="round2SameRect">
          <a:avLst>
            <a:gd name="adj1" fmla="val 16670"/>
            <a:gd name="adj2" fmla="val 0"/>
          </a:avLst>
        </a:prstGeom>
        <a:gradFill rotWithShape="0">
          <a:gsLst>
            <a:gs pos="0">
              <a:schemeClr val="accent5">
                <a:hueOff val="-3311292"/>
                <a:satOff val="13270"/>
                <a:lumOff val="2876"/>
                <a:alphaOff val="0"/>
                <a:tint val="50000"/>
                <a:satMod val="300000"/>
              </a:schemeClr>
            </a:gs>
            <a:gs pos="35000">
              <a:schemeClr val="accent5">
                <a:hueOff val="-3311292"/>
                <a:satOff val="13270"/>
                <a:lumOff val="2876"/>
                <a:alphaOff val="0"/>
                <a:tint val="37000"/>
                <a:satMod val="300000"/>
              </a:schemeClr>
            </a:gs>
            <a:gs pos="100000">
              <a:schemeClr val="accent5">
                <a:hueOff val="-3311292"/>
                <a:satOff val="13270"/>
                <a:lumOff val="2876"/>
                <a:alphaOff val="0"/>
                <a:tint val="15000"/>
                <a:satMod val="350000"/>
              </a:schemeClr>
            </a:gs>
          </a:gsLst>
          <a:lin ang="16200000" scaled="1"/>
        </a:gradFill>
        <a:ln w="9525" cap="flat" cmpd="sng" algn="ctr">
          <a:solidFill>
            <a:schemeClr val="accent5">
              <a:hueOff val="-3311292"/>
              <a:satOff val="13270"/>
              <a:lumOff val="2876"/>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4.2</a:t>
          </a:r>
          <a:endParaRPr lang="en-US" sz="2400" kern="1200" dirty="0">
            <a:latin typeface="Times New Roman" panose="02020603050405020304" pitchFamily="18" charset="0"/>
            <a:cs typeface="Times New Roman" panose="02020603050405020304" pitchFamily="18" charset="0"/>
          </a:endParaRPr>
        </a:p>
      </dsp:txBody>
      <dsp:txXfrm>
        <a:off x="38213" y="860687"/>
        <a:ext cx="1226213" cy="744437"/>
      </dsp:txXfrm>
    </dsp:sp>
    <dsp:sp modelId="{6A3064F8-F017-420D-B369-4C916FEAAAC0}">
      <dsp:nvSpPr>
        <dsp:cNvPr id="0" name=""/>
        <dsp:cNvSpPr/>
      </dsp:nvSpPr>
      <dsp:spPr>
        <a:xfrm>
          <a:off x="1302639" y="1644257"/>
          <a:ext cx="3707512" cy="782650"/>
        </a:xfrm>
        <a:prstGeom prst="rect">
          <a:avLst/>
        </a:prstGeom>
        <a:noFill/>
        <a:ln>
          <a:noFill/>
        </a:ln>
        <a:effectLst/>
      </dsp:spPr>
      <dsp:style>
        <a:lnRef idx="0">
          <a:scrgbClr r="0" g="0" b="0"/>
        </a:lnRef>
        <a:fillRef idx="0">
          <a:scrgbClr r="0" g="0" b="0"/>
        </a:fillRef>
        <a:effectRef idx="0">
          <a:scrgbClr r="0" g="0" b="0"/>
        </a:effectRef>
        <a:fontRef idx="minor"/>
      </dsp:style>
    </dsp:sp>
    <dsp:sp modelId="{31887450-034B-4110-8DC9-053F358833ED}">
      <dsp:nvSpPr>
        <dsp:cNvPr id="0" name=""/>
        <dsp:cNvSpPr/>
      </dsp:nvSpPr>
      <dsp:spPr>
        <a:xfrm>
          <a:off x="0" y="1644257"/>
          <a:ext cx="1302639" cy="782650"/>
        </a:xfrm>
        <a:prstGeom prst="round2SameRect">
          <a:avLst>
            <a:gd name="adj1" fmla="val 16670"/>
            <a:gd name="adj2" fmla="val 0"/>
          </a:avLst>
        </a:prstGeom>
        <a:gradFill rotWithShape="0">
          <a:gsLst>
            <a:gs pos="0">
              <a:schemeClr val="accent5">
                <a:hueOff val="-6622584"/>
                <a:satOff val="26541"/>
                <a:lumOff val="5752"/>
                <a:alphaOff val="0"/>
                <a:tint val="50000"/>
                <a:satMod val="300000"/>
              </a:schemeClr>
            </a:gs>
            <a:gs pos="35000">
              <a:schemeClr val="accent5">
                <a:hueOff val="-6622584"/>
                <a:satOff val="26541"/>
                <a:lumOff val="5752"/>
                <a:alphaOff val="0"/>
                <a:tint val="37000"/>
                <a:satMod val="300000"/>
              </a:schemeClr>
            </a:gs>
            <a:gs pos="100000">
              <a:schemeClr val="accent5">
                <a:hueOff val="-6622584"/>
                <a:satOff val="26541"/>
                <a:lumOff val="5752"/>
                <a:alphaOff val="0"/>
                <a:tint val="15000"/>
                <a:satMod val="350000"/>
              </a:schemeClr>
            </a:gs>
          </a:gsLst>
          <a:lin ang="16200000" scaled="1"/>
        </a:gradFill>
        <a:ln w="9525" cap="flat" cmpd="sng" algn="ctr">
          <a:solidFill>
            <a:schemeClr val="accent5">
              <a:hueOff val="-6622584"/>
              <a:satOff val="26541"/>
              <a:lumOff val="5752"/>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4.3</a:t>
          </a:r>
          <a:endParaRPr lang="en-US" sz="2400" kern="1200" dirty="0">
            <a:latin typeface="Times New Roman" panose="02020603050405020304" pitchFamily="18" charset="0"/>
            <a:cs typeface="Times New Roman" panose="02020603050405020304" pitchFamily="18" charset="0"/>
          </a:endParaRPr>
        </a:p>
      </dsp:txBody>
      <dsp:txXfrm>
        <a:off x="38213" y="1682470"/>
        <a:ext cx="1226213" cy="744437"/>
      </dsp:txXfrm>
    </dsp:sp>
    <dsp:sp modelId="{F887B102-ECF9-48CE-88D1-ADE91C794525}">
      <dsp:nvSpPr>
        <dsp:cNvPr id="0" name=""/>
        <dsp:cNvSpPr/>
      </dsp:nvSpPr>
      <dsp:spPr>
        <a:xfrm>
          <a:off x="1302639" y="2466041"/>
          <a:ext cx="3707512" cy="782650"/>
        </a:xfrm>
        <a:prstGeom prst="rect">
          <a:avLst/>
        </a:prstGeom>
        <a:noFill/>
        <a:ln>
          <a:noFill/>
        </a:ln>
        <a:effectLst/>
      </dsp:spPr>
      <dsp:style>
        <a:lnRef idx="0">
          <a:scrgbClr r="0" g="0" b="0"/>
        </a:lnRef>
        <a:fillRef idx="0">
          <a:scrgbClr r="0" g="0" b="0"/>
        </a:fillRef>
        <a:effectRef idx="0">
          <a:scrgbClr r="0" g="0" b="0"/>
        </a:effectRef>
        <a:fontRef idx="minor"/>
      </dsp:style>
    </dsp:sp>
    <dsp:sp modelId="{174B4EB3-3F3B-41CA-AD77-406F906181EA}">
      <dsp:nvSpPr>
        <dsp:cNvPr id="0" name=""/>
        <dsp:cNvSpPr/>
      </dsp:nvSpPr>
      <dsp:spPr>
        <a:xfrm>
          <a:off x="0" y="2466041"/>
          <a:ext cx="1302639" cy="782650"/>
        </a:xfrm>
        <a:prstGeom prst="round2SameRect">
          <a:avLst>
            <a:gd name="adj1" fmla="val 16670"/>
            <a:gd name="adj2" fmla="val 0"/>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Phần 4.4</a:t>
          </a:r>
        </a:p>
      </dsp:txBody>
      <dsp:txXfrm>
        <a:off x="38213" y="2504254"/>
        <a:ext cx="1226213" cy="7444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5438034"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285347"/>
        <a:ext cx="5438034"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968778"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1140954"/>
        <a:ext cx="4968778"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754198"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1996562"/>
        <a:ext cx="4754198"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754198"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rgbClr val="FF0000"/>
              </a:solidFill>
              <a:latin typeface="Times New Roman" panose="02020603050405020304" pitchFamily="18" charset="0"/>
              <a:cs typeface="Times New Roman" panose="02020603050405020304" pitchFamily="18" charset="0"/>
            </a:rPr>
            <a:t>Thiết kế bộ đồng bộ ký tự</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1118233" y="2851627"/>
        <a:ext cx="4754198"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968778"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quả và đánh giá</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3707235"/>
        <a:ext cx="4968778"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5438034"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4562842"/>
        <a:ext cx="5438034"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25E4-5874-4ADF-BDC0-DE52E4D51C4C}">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34B13-EA23-4B4A-9D65-8FCEC0F4682E}">
      <dsp:nvSpPr>
        <dsp:cNvPr id="0" name=""/>
        <dsp:cNvSpPr/>
      </dsp:nvSpPr>
      <dsp:spPr>
        <a:xfrm>
          <a:off x="434398" y="285347"/>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Giới thiệu nội dung</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285347"/>
        <a:ext cx="4992445" cy="570477"/>
      </dsp:txXfrm>
    </dsp:sp>
    <dsp:sp modelId="{7DB03A75-7046-4353-B576-B4BE4B1E03ED}">
      <dsp:nvSpPr>
        <dsp:cNvPr id="0" name=""/>
        <dsp:cNvSpPr/>
      </dsp:nvSpPr>
      <dsp:spPr>
        <a:xfrm>
          <a:off x="77849" y="214037"/>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0FABC7-E42E-4AD1-8567-6A550C4E501E}">
      <dsp:nvSpPr>
        <dsp:cNvPr id="0" name=""/>
        <dsp:cNvSpPr/>
      </dsp:nvSpPr>
      <dsp:spPr>
        <a:xfrm>
          <a:off x="903654" y="1140954"/>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903654" y="1140954"/>
        <a:ext cx="4523189" cy="570477"/>
      </dsp:txXfrm>
    </dsp:sp>
    <dsp:sp modelId="{C1FA1E8D-1EE0-4007-B9A1-609A58257366}">
      <dsp:nvSpPr>
        <dsp:cNvPr id="0" name=""/>
        <dsp:cNvSpPr/>
      </dsp:nvSpPr>
      <dsp:spPr>
        <a:xfrm>
          <a:off x="547106" y="1069644"/>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83BA268-B4C0-450C-A626-67E167FF9D99}">
      <dsp:nvSpPr>
        <dsp:cNvPr id="0" name=""/>
        <dsp:cNvSpPr/>
      </dsp:nvSpPr>
      <dsp:spPr>
        <a:xfrm>
          <a:off x="1118233" y="1996562"/>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giải điều chế</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1996562"/>
        <a:ext cx="4308609" cy="570477"/>
      </dsp:txXfrm>
    </dsp:sp>
    <dsp:sp modelId="{251A0341-8A30-470F-BE95-1000813B6198}">
      <dsp:nvSpPr>
        <dsp:cNvPr id="0" name=""/>
        <dsp:cNvSpPr/>
      </dsp:nvSpPr>
      <dsp:spPr>
        <a:xfrm>
          <a:off x="761685" y="1925252"/>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FBD5C72-4FC0-4B8A-B0FC-E1623B087AB3}">
      <dsp:nvSpPr>
        <dsp:cNvPr id="0" name=""/>
        <dsp:cNvSpPr/>
      </dsp:nvSpPr>
      <dsp:spPr>
        <a:xfrm>
          <a:off x="1118233" y="2851627"/>
          <a:ext cx="430860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Thiết kế bộ đồng bộ ký tự</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1118233" y="2851627"/>
        <a:ext cx="4308609" cy="570477"/>
      </dsp:txXfrm>
    </dsp:sp>
    <dsp:sp modelId="{05810B3C-717A-465E-A5E2-AB19105D6128}">
      <dsp:nvSpPr>
        <dsp:cNvPr id="0" name=""/>
        <dsp:cNvSpPr/>
      </dsp:nvSpPr>
      <dsp:spPr>
        <a:xfrm>
          <a:off x="761685" y="2780318"/>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E3FD37B-114C-4EAF-9DE1-3CB5CC351F8C}">
      <dsp:nvSpPr>
        <dsp:cNvPr id="0" name=""/>
        <dsp:cNvSpPr/>
      </dsp:nvSpPr>
      <dsp:spPr>
        <a:xfrm>
          <a:off x="903654" y="3707235"/>
          <a:ext cx="4523189"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a:solidFill>
                <a:srgbClr val="FF0000"/>
              </a:solidFill>
              <a:latin typeface="Times New Roman" panose="02020603050405020304" pitchFamily="18" charset="0"/>
              <a:cs typeface="Times New Roman" panose="02020603050405020304" pitchFamily="18" charset="0"/>
            </a:rPr>
            <a:t>Kết</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quả</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và</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đánh</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giá</a:t>
          </a: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903654" y="3707235"/>
        <a:ext cx="4523189" cy="570477"/>
      </dsp:txXfrm>
    </dsp:sp>
    <dsp:sp modelId="{5EAAA6A1-2309-4C8C-96A6-1BCBC08CA223}">
      <dsp:nvSpPr>
        <dsp:cNvPr id="0" name=""/>
        <dsp:cNvSpPr/>
      </dsp:nvSpPr>
      <dsp:spPr>
        <a:xfrm>
          <a:off x="547106" y="3635925"/>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F66CEC3-9A18-4B9C-9659-2B72E6EE1501}">
      <dsp:nvSpPr>
        <dsp:cNvPr id="0" name=""/>
        <dsp:cNvSpPr/>
      </dsp:nvSpPr>
      <dsp:spPr>
        <a:xfrm>
          <a:off x="434398" y="4562842"/>
          <a:ext cx="4992445" cy="570477"/>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2816" tIns="71120" rIns="71120" bIns="71120" numCol="1" spcCol="1270" anchor="ctr" anchorCtr="0">
          <a:noAutofit/>
        </a:bodyPr>
        <a:lstStyle/>
        <a:p>
          <a:pPr lvl="0" algn="l" defTabSz="1244600">
            <a:lnSpc>
              <a:spcPct val="90000"/>
            </a:lnSpc>
            <a:spcBef>
              <a:spcPct val="0"/>
            </a:spcBef>
            <a:spcAft>
              <a:spcPct val="35000"/>
            </a:spcAft>
          </a:pPr>
          <a:r>
            <a:rPr lang="en-US" sz="2800" kern="1200">
              <a:solidFill>
                <a:schemeClr val="tx1">
                  <a:lumMod val="50000"/>
                  <a:lumOff val="50000"/>
                </a:schemeClr>
              </a:solidFill>
              <a:latin typeface="Times New Roman" panose="02020603050405020304" pitchFamily="18" charset="0"/>
              <a:cs typeface="Times New Roman" panose="02020603050405020304" pitchFamily="18" charset="0"/>
            </a:rPr>
            <a:t>Kết luận</a:t>
          </a:r>
          <a:endParaRPr lang="en-US" sz="2800" kern="1200" dirty="0">
            <a:solidFill>
              <a:schemeClr val="tx1">
                <a:lumMod val="50000"/>
                <a:lumOff val="50000"/>
              </a:schemeClr>
            </a:solidFill>
            <a:latin typeface="Times New Roman" panose="02020603050405020304" pitchFamily="18" charset="0"/>
            <a:cs typeface="Times New Roman" panose="02020603050405020304" pitchFamily="18" charset="0"/>
          </a:endParaRPr>
        </a:p>
      </dsp:txBody>
      <dsp:txXfrm>
        <a:off x="434398" y="4562842"/>
        <a:ext cx="4992445" cy="570477"/>
      </dsp:txXfrm>
    </dsp:sp>
    <dsp:sp modelId="{37C2436A-D3D8-4599-A4BF-D2DE1AAD3DE8}">
      <dsp:nvSpPr>
        <dsp:cNvPr id="0" name=""/>
        <dsp:cNvSpPr/>
      </dsp:nvSpPr>
      <dsp:spPr>
        <a:xfrm>
          <a:off x="77849" y="4491533"/>
          <a:ext cx="713096" cy="713096"/>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078427" cy="511730"/>
          </a:xfrm>
          <a:prstGeom prst="rect">
            <a:avLst/>
          </a:prstGeom>
        </p:spPr>
        <p:txBody>
          <a:bodyPr vert="horz" lIns="99075" tIns="49538" rIns="99075" bIns="49538" rtlCol="0"/>
          <a:lstStyle>
            <a:lvl1pPr algn="l">
              <a:defRPr sz="1300"/>
            </a:lvl1pPr>
          </a:lstStyle>
          <a:p>
            <a:r>
              <a:rPr lang="en-US"/>
              <a:t>Slide bảo vệ Luận văn tốt nghiệp</a:t>
            </a:r>
          </a:p>
        </p:txBody>
      </p:sp>
      <p:sp>
        <p:nvSpPr>
          <p:cNvPr id="3" name="Date Placeholder 2"/>
          <p:cNvSpPr>
            <a:spLocks noGrp="1"/>
          </p:cNvSpPr>
          <p:nvPr>
            <p:ph type="dt" sz="quarter" idx="1"/>
          </p:nvPr>
        </p:nvSpPr>
        <p:spPr>
          <a:xfrm>
            <a:off x="4023995" y="2"/>
            <a:ext cx="3078427" cy="511730"/>
          </a:xfrm>
          <a:prstGeom prst="rect">
            <a:avLst/>
          </a:prstGeom>
        </p:spPr>
        <p:txBody>
          <a:bodyPr vert="horz" lIns="99075" tIns="49538" rIns="99075" bIns="49538" rtlCol="0"/>
          <a:lstStyle>
            <a:lvl1pPr algn="r">
              <a:defRPr sz="1300"/>
            </a:lvl1pPr>
          </a:lstStyle>
          <a:p>
            <a:r>
              <a:rPr lang="en-US"/>
              <a:t>13/06/2022</a:t>
            </a:r>
          </a:p>
        </p:txBody>
      </p:sp>
      <p:sp>
        <p:nvSpPr>
          <p:cNvPr id="4" name="Footer Placeholder 3"/>
          <p:cNvSpPr>
            <a:spLocks noGrp="1"/>
          </p:cNvSpPr>
          <p:nvPr>
            <p:ph type="ftr" sz="quarter" idx="2"/>
          </p:nvPr>
        </p:nvSpPr>
        <p:spPr>
          <a:xfrm>
            <a:off x="3" y="9721110"/>
            <a:ext cx="3078427" cy="511730"/>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5" y="9721110"/>
            <a:ext cx="3078427" cy="511730"/>
          </a:xfrm>
          <a:prstGeom prst="rect">
            <a:avLst/>
          </a:prstGeom>
        </p:spPr>
        <p:txBody>
          <a:bodyPr vert="horz" lIns="99075" tIns="49538" rIns="99075" bIns="49538" rtlCol="0" anchor="b"/>
          <a:lstStyle>
            <a:lvl1pPr algn="r">
              <a:defRPr sz="1300"/>
            </a:lvl1pPr>
          </a:lstStyle>
          <a:p>
            <a:fld id="{D57F611D-E025-4844-B209-63371E019590}" type="slidenum">
              <a:rPr lang="en-US" smtClean="0"/>
              <a:t>‹#›</a:t>
            </a:fld>
            <a:endParaRPr lang="en-US"/>
          </a:p>
        </p:txBody>
      </p:sp>
    </p:spTree>
    <p:extLst>
      <p:ext uri="{BB962C8B-B14F-4D97-AF65-F5344CB8AC3E}">
        <p14:creationId xmlns:p14="http://schemas.microsoft.com/office/powerpoint/2010/main" val="1224727512"/>
      </p:ext>
    </p:extLst>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 y="8"/>
            <a:ext cx="3078427" cy="513508"/>
          </a:xfrm>
          <a:prstGeom prst="rect">
            <a:avLst/>
          </a:prstGeom>
          <a:noFill/>
          <a:ln>
            <a:noFill/>
          </a:ln>
        </p:spPr>
        <p:txBody>
          <a:bodyPr spcFirstLastPara="1" wrap="square" lIns="99059" tIns="49516" rIns="99059" bIns="49516" anchor="t" anchorCtr="0"/>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en-US"/>
              <a:t>Slide bảo vệ Luận văn tốt nghiệp</a:t>
            </a:r>
            <a:endParaRPr/>
          </a:p>
        </p:txBody>
      </p:sp>
      <p:sp>
        <p:nvSpPr>
          <p:cNvPr id="4" name="Google Shape;4;n"/>
          <p:cNvSpPr txBox="1">
            <a:spLocks noGrp="1"/>
          </p:cNvSpPr>
          <p:nvPr>
            <p:ph type="dt" idx="10"/>
          </p:nvPr>
        </p:nvSpPr>
        <p:spPr>
          <a:xfrm>
            <a:off x="4023995" y="8"/>
            <a:ext cx="3078427" cy="513508"/>
          </a:xfrm>
          <a:prstGeom prst="rect">
            <a:avLst/>
          </a:prstGeom>
          <a:noFill/>
          <a:ln>
            <a:noFill/>
          </a:ln>
        </p:spPr>
        <p:txBody>
          <a:bodyPr spcFirstLastPara="1" wrap="square" lIns="99059" tIns="49516" rIns="99059" bIns="49516" anchor="t" anchorCtr="0"/>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en-US"/>
              <a:t>13/06/2022</a:t>
            </a:r>
            <a:endParaRPr/>
          </a:p>
        </p:txBody>
      </p:sp>
      <p:sp>
        <p:nvSpPr>
          <p:cNvPr id="5" name="Google Shape;5;n"/>
          <p:cNvSpPr>
            <a:spLocks noGrp="1" noRot="1" noChangeAspect="1"/>
          </p:cNvSpPr>
          <p:nvPr>
            <p:ph type="sldImg" idx="3"/>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11"/>
            <a:ext cx="5683250" cy="4029879"/>
          </a:xfrm>
          <a:prstGeom prst="rect">
            <a:avLst/>
          </a:prstGeom>
          <a:noFill/>
          <a:ln>
            <a:noFill/>
          </a:ln>
        </p:spPr>
        <p:txBody>
          <a:bodyPr spcFirstLastPara="1" wrap="square" lIns="99059" tIns="49516" rIns="99059" bIns="49516"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 y="9721109"/>
            <a:ext cx="3078427" cy="513507"/>
          </a:xfrm>
          <a:prstGeom prst="rect">
            <a:avLst/>
          </a:prstGeom>
          <a:noFill/>
          <a:ln>
            <a:noFill/>
          </a:ln>
        </p:spPr>
        <p:txBody>
          <a:bodyPr spcFirstLastPara="1" wrap="square" lIns="99059" tIns="49516" rIns="99059" bIns="49516" anchor="b" anchorCtr="0"/>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3995" y="9721109"/>
            <a:ext cx="3078427" cy="513507"/>
          </a:xfrm>
          <a:prstGeom prst="rect">
            <a:avLst/>
          </a:prstGeom>
          <a:noFill/>
          <a:ln>
            <a:noFill/>
          </a:ln>
        </p:spPr>
        <p:txBody>
          <a:bodyPr spcFirstLastPara="1" wrap="square" lIns="99059" tIns="49516" rIns="99059" bIns="49516" anchor="b" anchorCtr="0">
            <a:noAutofit/>
          </a:bodyPr>
          <a:lstStyle/>
          <a:p>
            <a:pPr algn="r"/>
            <a:fld id="{00000000-1234-1234-1234-123412341234}" type="slidenum">
              <a:rPr lang="en-US" sz="1300" smtClean="0">
                <a:solidFill>
                  <a:schemeClr val="dk1"/>
                </a:solidFill>
              </a:rPr>
              <a:pPr algn="r"/>
              <a:t>‹#›</a:t>
            </a:fld>
            <a:endParaRPr lang="en-US" sz="1300">
              <a:solidFill>
                <a:schemeClr val="dk1"/>
              </a:solidFill>
            </a:endParaRPr>
          </a:p>
        </p:txBody>
      </p:sp>
    </p:spTree>
    <p:extLst>
      <p:ext uri="{BB962C8B-B14F-4D97-AF65-F5344CB8AC3E}">
        <p14:creationId xmlns:p14="http://schemas.microsoft.com/office/powerpoint/2010/main" val="2110479590"/>
      </p:ext>
    </p:extLst>
  </p:cSld>
  <p:clrMap bg1="lt1" tx1="dk1" bg2="dk2" tx2="lt2" accent1="accent1" accent2="accent2" accent3="accent3" accent4="accent4" accent5="accent5" accent6="accent6" hlink="hlink" folHlink="folHlink"/>
  <p:hf sldNum="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71450" indent="-171450">
              <a:buFont typeface="Arial" panose="020B0604020202020204" pitchFamily="34" charset="0"/>
              <a:buChar char="•"/>
            </a:pPr>
            <a:r>
              <a:rPr lang="en-US" sz="1050" dirty="0" err="1"/>
              <a:t>Thưa</a:t>
            </a:r>
            <a:r>
              <a:rPr lang="en-US" sz="1050" baseline="0" dirty="0"/>
              <a:t> </a:t>
            </a:r>
            <a:r>
              <a:rPr lang="en-US" sz="1050" baseline="0" dirty="0" err="1"/>
              <a:t>hội</a:t>
            </a:r>
            <a:r>
              <a:rPr lang="en-US" sz="1050" baseline="0" dirty="0"/>
              <a:t> </a:t>
            </a:r>
            <a:r>
              <a:rPr lang="en-US" sz="1050" baseline="0" dirty="0" err="1"/>
              <a:t>đồng</a:t>
            </a:r>
            <a:r>
              <a:rPr lang="en-US" sz="1050" baseline="0" dirty="0"/>
              <a:t>, e</a:t>
            </a:r>
            <a:r>
              <a:rPr lang="vi-VN" sz="1050" dirty="0"/>
              <a:t>m </a:t>
            </a:r>
            <a:r>
              <a:rPr lang="vi-VN" sz="1050"/>
              <a:t>là</a:t>
            </a:r>
            <a:r>
              <a:rPr lang="vi-VN" sz="1050" baseline="0"/>
              <a:t> </a:t>
            </a:r>
            <a:r>
              <a:rPr lang="en-US" sz="1050" baseline="0"/>
              <a:t>Việt Anh</a:t>
            </a:r>
            <a:r>
              <a:rPr lang="vi-VN" sz="1050" baseline="0"/>
              <a:t>,</a:t>
            </a:r>
            <a:r>
              <a:rPr lang="en-US" sz="1050" baseline="0"/>
              <a:t> em</a:t>
            </a:r>
            <a:r>
              <a:rPr lang="vi-VN" sz="1050"/>
              <a:t> </a:t>
            </a:r>
            <a:r>
              <a:rPr lang="vi-VN" sz="1050" dirty="0"/>
              <a:t>xin phép được trình </a:t>
            </a:r>
            <a:r>
              <a:rPr lang="vi-VN" sz="1050"/>
              <a:t>bày </a:t>
            </a:r>
            <a:r>
              <a:rPr lang="en-US" sz="1050"/>
              <a:t>Luận văn tốt nghiệp</a:t>
            </a:r>
            <a:r>
              <a:rPr lang="vi-VN" sz="1050"/>
              <a:t> mà </a:t>
            </a:r>
            <a:r>
              <a:rPr lang="vi-VN" sz="1050" dirty="0"/>
              <a:t>nhóm </a:t>
            </a:r>
            <a:r>
              <a:rPr lang="vi-VN" sz="1050"/>
              <a:t>em đã </a:t>
            </a:r>
            <a:r>
              <a:rPr lang="vi-VN" sz="1050" dirty="0"/>
              <a:t>thực </a:t>
            </a:r>
            <a:r>
              <a:rPr lang="vi-VN" sz="1050"/>
              <a:t>hiện.</a:t>
            </a:r>
            <a:endParaRPr lang="vi-VN" sz="1050" dirty="0"/>
          </a:p>
          <a:p>
            <a:pPr marL="171450" indent="-171450">
              <a:buFont typeface="Arial" panose="020B0604020202020204" pitchFamily="34" charset="0"/>
              <a:buChar char="•"/>
            </a:pPr>
            <a:r>
              <a:rPr lang="en-US" sz="1050"/>
              <a:t>Đề tài của nhóm em</a:t>
            </a:r>
            <a:r>
              <a:rPr lang="vi-VN" sz="1050"/>
              <a:t> </a:t>
            </a:r>
            <a:r>
              <a:rPr lang="vi-VN" sz="1050" dirty="0"/>
              <a:t>là </a:t>
            </a:r>
            <a:r>
              <a:rPr lang="vi-VN" sz="1050"/>
              <a:t>Thiết kế</a:t>
            </a:r>
            <a:r>
              <a:rPr lang="en-US" sz="1050"/>
              <a:t> vi mạch</a:t>
            </a:r>
            <a:r>
              <a:rPr lang="vi-VN" sz="1050"/>
              <a:t> bộ </a:t>
            </a:r>
            <a:r>
              <a:rPr lang="vi-VN" sz="1050" dirty="0"/>
              <a:t>điều chế và giải điều chế số </a:t>
            </a:r>
            <a:r>
              <a:rPr lang="vi-VN" sz="1050"/>
              <a:t>LoRa </a:t>
            </a:r>
            <a:r>
              <a:rPr lang="en-US" sz="1050"/>
              <a:t>dung công nghệ 65nm</a:t>
            </a:r>
            <a:r>
              <a:rPr lang="vi-VN" sz="1050"/>
              <a:t>. </a:t>
            </a:r>
            <a:endParaRPr lang="en-US" sz="1050"/>
          </a:p>
          <a:p>
            <a:pPr marL="171450" indent="-171450">
              <a:buFont typeface="Arial" panose="020B0604020202020204" pitchFamily="34" charset="0"/>
              <a:buChar char="•"/>
            </a:pPr>
            <a:r>
              <a:rPr lang="en-US" sz="1050"/>
              <a:t>Nhóm của em gồm 2 thành viên là em và bạn An.</a:t>
            </a:r>
          </a:p>
          <a:p>
            <a:pPr marL="171450" indent="-171450">
              <a:buFont typeface="Arial" panose="020B0604020202020204" pitchFamily="34" charset="0"/>
              <a:buChar char="•"/>
            </a:pPr>
            <a:r>
              <a:rPr lang="en-US" sz="1050"/>
              <a:t>Đề tài được hướng dẫn bởi thầy Huỳnh Phú Minh Cường</a:t>
            </a:r>
            <a:endParaRPr lang="vi-VN" sz="1050" dirty="0"/>
          </a:p>
        </p:txBody>
      </p:sp>
      <p:sp>
        <p:nvSpPr>
          <p:cNvPr id="84" name="Google Shape;84;p1: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417DF2FD-8B27-CA4F-2B7D-BF3D2B677575}"/>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E5FC6B5-6BBA-F03F-EE35-0D93B37C2ECC}"/>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932F4465-B676-B937-9475-1DB8F03ACCD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13310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Dựa vào cấu trúc trên, thiết kế của bộ điều chế được thể hiện ở hình 10.</a:t>
            </a:r>
          </a:p>
          <a:p>
            <a:pPr marL="185766" indent="-185766">
              <a:buFont typeface="Arial" panose="020B0604020202020204" pitchFamily="34" charset="0"/>
              <a:buChar char="•"/>
            </a:pPr>
            <a:r>
              <a:rPr lang="en-US" sz="1300"/>
              <a:t>Hình 11 thể hiện dạng song của tín hiệu sau điều chế. .</a:t>
            </a:r>
          </a:p>
          <a:p>
            <a:pPr marL="642966" lvl="1" indent="-185766">
              <a:buFont typeface="Arial" panose="020B0604020202020204" pitchFamily="34" charset="0"/>
              <a:buChar char="•"/>
            </a:pPr>
            <a:r>
              <a:rPr lang="en-US" sz="1300"/>
              <a:t>Với mỗi thông tin cần điều chế, pha của tín hiệu sẽ thay đổi theo phép dịch pha vòng quanh.</a:t>
            </a:r>
          </a:p>
          <a:p>
            <a:pPr marL="185766" indent="-185766">
              <a:buFont typeface="Arial" panose="020B0604020202020204" pitchFamily="34" charset="0"/>
              <a:buChar char="•"/>
            </a:pPr>
            <a:r>
              <a:rPr lang="en-US" sz="1300"/>
              <a:t>Hình 12 thể hiện dáng sóng ở ngõ ra của lõi điều chế và ngõ ra của bộ tăng tốc độ lấy mẫu. </a:t>
            </a:r>
          </a:p>
          <a:p>
            <a:pPr marL="642966" lvl="1" indent="-185766">
              <a:buFont typeface="Arial" panose="020B0604020202020204" pitchFamily="34" charset="0"/>
              <a:buChar char="•"/>
            </a:pPr>
            <a:r>
              <a:rPr lang="en-US" sz="1300"/>
              <a:t>Có thể thấy trước khi đi qua bộ tang tốc độ mẫu, tín hiệu vẫn còn tồn tại các nét răng cưa. </a:t>
            </a:r>
          </a:p>
          <a:p>
            <a:pPr marL="642966" lvl="1" indent="-185766">
              <a:buFont typeface="Arial" panose="020B0604020202020204" pitchFamily="34" charset="0"/>
              <a:buChar char="•"/>
            </a:pPr>
            <a:r>
              <a:rPr lang="en-US" sz="1300"/>
              <a:t>Sau khi đi qua bộ tang tốc độ lấy mẫu, các nét rang cưa này được loại bỏ và tín hiệu được làm mượt đi đáng kể. </a:t>
            </a:r>
          </a:p>
          <a:p>
            <a:pPr marL="185766" indent="-185766">
              <a:buFont typeface="Arial" panose="020B0604020202020204" pitchFamily="34" charset="0"/>
              <a:buChar char="•"/>
            </a:pPr>
            <a:r>
              <a:rPr lang="en-US" sz="1300"/>
              <a:t>Hình 13 thể hiện phổ của tín hiệu vào và ra bộ tang tốc độ lấy mẫu được thể hiện ở hình 13. Có thể thấy rằng, thành phần tần số cao ở ngoài băng thông giảm đi đáng kể.</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364BBF1C-F485-0D5C-ED81-198F567A26AB}"/>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587706F-FC65-2494-1444-8333CB4F0E5E}"/>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2C7DFBB1-1D4A-2CE3-36FF-5AB8909A400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95915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800" dirty="0" err="1"/>
              <a:t>Tiếp</a:t>
            </a:r>
            <a:r>
              <a:rPr lang="en-US" sz="800" baseline="0" dirty="0"/>
              <a:t> </a:t>
            </a:r>
            <a:r>
              <a:rPr lang="en-US" sz="800" baseline="0" dirty="0" err="1"/>
              <a:t>theo</a:t>
            </a:r>
            <a:r>
              <a:rPr lang="en-US" sz="800" baseline="0" dirty="0"/>
              <a:t>, </a:t>
            </a:r>
            <a:r>
              <a:rPr lang="en-US" sz="800" baseline="0" dirty="0" err="1"/>
              <a:t>em</a:t>
            </a:r>
            <a:r>
              <a:rPr lang="en-US" sz="800" baseline="0" dirty="0"/>
              <a:t> </a:t>
            </a:r>
            <a:r>
              <a:rPr lang="en-US" sz="800" baseline="0" dirty="0" err="1"/>
              <a:t>xin</a:t>
            </a:r>
            <a:r>
              <a:rPr lang="en-US" sz="800" baseline="0" dirty="0"/>
              <a:t> </a:t>
            </a:r>
            <a:r>
              <a:rPr lang="en-US" sz="800" baseline="0" dirty="0" err="1"/>
              <a:t>trình</a:t>
            </a:r>
            <a:r>
              <a:rPr lang="en-US" sz="800" baseline="0" dirty="0"/>
              <a:t> </a:t>
            </a:r>
            <a:r>
              <a:rPr lang="en-US" sz="800" baseline="0" dirty="0" err="1"/>
              <a:t>bày</a:t>
            </a:r>
            <a:r>
              <a:rPr lang="en-US" sz="800" baseline="0" dirty="0"/>
              <a:t> </a:t>
            </a:r>
            <a:r>
              <a:rPr lang="en-US" sz="800" baseline="0" err="1"/>
              <a:t>về</a:t>
            </a:r>
            <a:r>
              <a:rPr lang="en-US" sz="800" baseline="0"/>
              <a:t> Nguyên lý </a:t>
            </a:r>
            <a:r>
              <a:rPr lang="en-US" sz="800" baseline="0" dirty="0" err="1"/>
              <a:t>và</a:t>
            </a:r>
            <a:r>
              <a:rPr lang="en-US" sz="800" baseline="0" dirty="0"/>
              <a:t> </a:t>
            </a:r>
            <a:r>
              <a:rPr lang="en-US" sz="800" baseline="0" dirty="0" err="1"/>
              <a:t>cấu</a:t>
            </a:r>
            <a:r>
              <a:rPr lang="en-US" sz="800" baseline="0" dirty="0"/>
              <a:t> </a:t>
            </a:r>
            <a:r>
              <a:rPr lang="en-US" sz="800" baseline="0" dirty="0" err="1"/>
              <a:t>trúc</a:t>
            </a:r>
            <a:r>
              <a:rPr lang="en-US" sz="800" baseline="0" dirty="0"/>
              <a:t> </a:t>
            </a:r>
            <a:r>
              <a:rPr lang="en-US" sz="800" baseline="0" dirty="0" err="1"/>
              <a:t>của</a:t>
            </a:r>
            <a:r>
              <a:rPr lang="en-US" sz="800" baseline="0" dirty="0"/>
              <a:t> </a:t>
            </a:r>
            <a:r>
              <a:rPr lang="en-US" sz="800" baseline="0" dirty="0" err="1"/>
              <a:t>bộ</a:t>
            </a:r>
            <a:r>
              <a:rPr lang="en-US" sz="800" baseline="0" dirty="0"/>
              <a:t> </a:t>
            </a:r>
            <a:r>
              <a:rPr lang="en-US" sz="800" baseline="0" dirty="0" err="1"/>
              <a:t>giải</a:t>
            </a:r>
            <a:r>
              <a:rPr lang="en-US" sz="800" baseline="0" dirty="0"/>
              <a:t> </a:t>
            </a:r>
            <a:r>
              <a:rPr lang="en-US" sz="800" baseline="0" dirty="0" err="1"/>
              <a:t>điều</a:t>
            </a:r>
            <a:r>
              <a:rPr lang="en-US" sz="800" baseline="0" dirty="0"/>
              <a:t> </a:t>
            </a:r>
            <a:r>
              <a:rPr lang="en-US" sz="800" baseline="0" dirty="0" err="1"/>
              <a:t>chế</a:t>
            </a:r>
            <a:r>
              <a:rPr lang="en-US" sz="800" baseline="0" dirty="0"/>
              <a:t>.</a:t>
            </a: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BC60B7B9-CAC5-AADF-B7F4-49265ACB4A05}"/>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0512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Nguyên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LoRa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bắt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nguồn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từ</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sự</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chênh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lệch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giữa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mang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thông</a:t>
                </a:r>
                <a:r>
                  <a:rPr lang="en-US" sz="1200" b="0" i="0" u="none" strike="noStrike" cap="none" baseline="0" dirty="0" smtClean="0">
                    <a:solidFill>
                      <a:schemeClr val="dk1"/>
                    </a:solidFill>
                    <a:effectLst/>
                    <a:latin typeface="Calibri"/>
                    <a:ea typeface="Calibri"/>
                    <a:cs typeface="Calibri"/>
                    <a:sym typeface="Calibri"/>
                  </a:rPr>
                  <a:t> tin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up-chirp </a:t>
                </a:r>
                <a:r>
                  <a:rPr lang="en-US" sz="1200" b="0" i="0" u="none" strike="noStrike" cap="none" baseline="0" dirty="0" err="1" smtClean="0">
                    <a:solidFill>
                      <a:schemeClr val="dk1"/>
                    </a:solidFill>
                    <a:effectLst/>
                    <a:latin typeface="Calibri"/>
                    <a:ea typeface="Calibri"/>
                    <a:cs typeface="Calibri"/>
                    <a:sym typeface="Calibri"/>
                  </a:rPr>
                  <a:t>như</a:t>
                </a:r>
                <a:r>
                  <a:rPr lang="en-US" sz="1200" b="0" i="0" u="none" strike="noStrike" cap="none" baseline="0" dirty="0" smtClean="0">
                    <a:solidFill>
                      <a:schemeClr val="dk1"/>
                    </a:solidFill>
                    <a:effectLst/>
                    <a:latin typeface="Calibri"/>
                    <a:ea typeface="Calibri"/>
                    <a:cs typeface="Calibri"/>
                    <a:sym typeface="Calibri"/>
                  </a:rPr>
                  <a:t> minh </a:t>
                </a:r>
                <a:r>
                  <a:rPr lang="en-US" sz="1200" b="0" i="0" u="none" strike="noStrike" cap="none" baseline="0" dirty="0" err="1" smtClean="0">
                    <a:solidFill>
                      <a:schemeClr val="dk1"/>
                    </a:solidFill>
                    <a:effectLst/>
                    <a:latin typeface="Calibri"/>
                    <a:ea typeface="Calibri"/>
                    <a:cs typeface="Calibri"/>
                    <a:sym typeface="Calibri"/>
                  </a:rPr>
                  <a:t>hoạ</a:t>
                </a:r>
                <a:r>
                  <a:rPr lang="en-US" sz="1200" b="0" i="0" u="none" strike="noStrike" cap="none" baseline="0" dirty="0" smtClean="0">
                    <a:solidFill>
                      <a:schemeClr val="dk1"/>
                    </a:solidFill>
                    <a:effectLst/>
                    <a:latin typeface="Calibri"/>
                    <a:ea typeface="Calibri"/>
                    <a:cs typeface="Calibri"/>
                    <a:sym typeface="Calibri"/>
                  </a:rPr>
                  <a:t> ở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17. </a:t>
                </a:r>
                <a:r>
                  <a:rPr lang="en-US" sz="1200" b="0" i="0" u="none" strike="noStrike" cap="none" baseline="0" dirty="0" err="1" smtClean="0">
                    <a:solidFill>
                      <a:schemeClr val="dk1"/>
                    </a:solidFill>
                    <a:effectLst/>
                    <a:latin typeface="Calibri"/>
                    <a:ea typeface="Calibri"/>
                    <a:cs typeface="Calibri"/>
                    <a:sym typeface="Calibri"/>
                  </a:rPr>
                  <a:t>Đường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màu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đỏ</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mang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thông</a:t>
                </a:r>
                <a:r>
                  <a:rPr lang="en-US" sz="1200" b="0" i="0" u="none" strike="noStrike" cap="none" baseline="0" dirty="0" smtClean="0">
                    <a:solidFill>
                      <a:schemeClr val="dk1"/>
                    </a:solidFill>
                    <a:effectLst/>
                    <a:latin typeface="Calibri"/>
                    <a:ea typeface="Calibri"/>
                    <a:cs typeface="Calibri"/>
                    <a:sym typeface="Calibri"/>
                  </a:rPr>
                  <a:t> tin m = 120. </a:t>
                </a:r>
                <a:r>
                  <a:rPr lang="en-US" sz="1200" b="0" i="0" u="none" strike="noStrike" cap="none" baseline="0" dirty="0" err="1" smtClean="0">
                    <a:solidFill>
                      <a:schemeClr val="dk1"/>
                    </a:solidFill>
                    <a:effectLst/>
                    <a:latin typeface="Calibri"/>
                    <a:ea typeface="Calibri"/>
                    <a:cs typeface="Calibri"/>
                    <a:sym typeface="Calibri"/>
                  </a:rPr>
                  <a:t>Đường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màu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xanh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up-chirp </a:t>
                </a:r>
                <a:r>
                  <a:rPr lang="en-US" sz="1200" b="0" i="0" u="none" strike="noStrike" cap="none" baseline="0" dirty="0" err="1" smtClean="0">
                    <a:solidFill>
                      <a:schemeClr val="dk1"/>
                    </a:solidFill>
                    <a:effectLst/>
                    <a:latin typeface="Calibri"/>
                    <a:ea typeface="Calibri"/>
                    <a:cs typeface="Calibri"/>
                    <a:sym typeface="Calibri"/>
                  </a:rPr>
                  <a:t>cơ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bản</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thể</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thấy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2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luôn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chênh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lệch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khoảng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định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Để</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định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khoảng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chỉ</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mang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thông</a:t>
                </a:r>
                <a:r>
                  <a:rPr lang="en-US" sz="1200" b="0" i="0" u="none" strike="noStrike" cap="none" baseline="0" dirty="0" smtClean="0">
                    <a:solidFill>
                      <a:schemeClr val="dk1"/>
                    </a:solidFill>
                    <a:effectLst/>
                    <a:latin typeface="Calibri"/>
                    <a:ea typeface="Calibri"/>
                    <a:cs typeface="Calibri"/>
                    <a:sym typeface="Calibri"/>
                  </a:rPr>
                  <a:t> tin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liên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hợp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up-chirp.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phép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chênh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lệch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giữa</a:t>
                </a:r>
                <a:r>
                  <a:rPr lang="en-US" sz="1200" b="0" i="0" u="none" strike="noStrike" cap="none" baseline="0" dirty="0" smtClean="0">
                    <a:solidFill>
                      <a:schemeClr val="dk1"/>
                    </a:solidFill>
                    <a:effectLst/>
                    <a:latin typeface="Calibri"/>
                    <a:ea typeface="Calibri"/>
                    <a:cs typeface="Calibri"/>
                    <a:sym typeface="Calibri"/>
                  </a:rPr>
                  <a:t> 2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hằng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theo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gian</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vấn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đề</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lưu</a:t>
                </a:r>
                <a:r>
                  <a:rPr lang="en-US" sz="1200" b="0" i="0" u="none" strike="noStrike" cap="none" baseline="0" dirty="0" smtClean="0">
                    <a:solidFill>
                      <a:schemeClr val="dk1"/>
                    </a:solidFill>
                    <a:effectLst/>
                    <a:latin typeface="Calibri"/>
                    <a:ea typeface="Calibri"/>
                    <a:cs typeface="Calibri"/>
                    <a:sym typeface="Calibri"/>
                  </a:rPr>
                  <a:t> ý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liên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hợp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up-chirp </a:t>
                </a:r>
                <a:r>
                  <a:rPr lang="en-US" sz="1200" b="0" i="0" u="none" strike="noStrike" cap="none" baseline="0" dirty="0" err="1" smtClean="0">
                    <a:solidFill>
                      <a:schemeClr val="dk1"/>
                    </a:solidFill>
                    <a:effectLst/>
                    <a:latin typeface="Calibri"/>
                    <a:ea typeface="Calibri"/>
                    <a:cs typeface="Calibri"/>
                    <a:sym typeface="Calibri"/>
                  </a:rPr>
                  <a:t>còn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gọi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down-chirp,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theo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gian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lại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up-chirp.</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18 minh </a:t>
                </a:r>
                <a:r>
                  <a:rPr lang="en-US" sz="1200" b="0" i="0" u="none" strike="noStrike" cap="none" baseline="0" dirty="0" err="1" smtClean="0">
                    <a:solidFill>
                      <a:schemeClr val="dk1"/>
                    </a:solidFill>
                    <a:effectLst/>
                    <a:latin typeface="Calibri"/>
                    <a:ea typeface="Calibri"/>
                    <a:cs typeface="Calibri"/>
                    <a:sym typeface="Calibri"/>
                  </a:rPr>
                  <a:t>hoạ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phép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hai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trong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miền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gian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phép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đúng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hàm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sine </a:t>
                </a:r>
                <a:r>
                  <a:rPr lang="en-US" sz="1200" b="0" i="0" u="none" strike="noStrike" cap="none" baseline="0" dirty="0" err="1" smtClean="0">
                    <a:solidFill>
                      <a:schemeClr val="dk1"/>
                    </a:solidFill>
                    <a:effectLst/>
                    <a:latin typeface="Calibri"/>
                    <a:ea typeface="Calibri"/>
                    <a:cs typeface="Calibri"/>
                    <a:sym typeface="Calibri"/>
                  </a:rPr>
                  <a:t>đơn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a:t>
                </a:r>
                <a:endParaRPr lang="en-US" sz="1200" b="0" i="0" u="none" strike="noStrike" cap="none" baseline="0" dirty="0">
                  <a:solidFill>
                    <a:schemeClr val="dk1"/>
                  </a:solidFill>
                  <a:effectLst/>
                  <a:latin typeface="Calibri"/>
                  <a:ea typeface="Calibri"/>
                  <a:cs typeface="Calibri"/>
                  <a:sym typeface="Calibri"/>
                </a:endParaRP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𝑥_𝑚</a:t>
                </a:r>
                <a:r>
                  <a:rPr lang="en-US" sz="1200" b="0" i="0" u="none" strike="noStrike" cap="none" baseline="0" dirty="0">
                    <a:solidFill>
                      <a:schemeClr val="dk1"/>
                    </a:solidFill>
                    <a:effectLst/>
                    <a:latin typeface="Calibri"/>
                    <a:ea typeface="Calibri"/>
                    <a:cs typeface="Calibri"/>
                    <a:sym typeface="Calibri"/>
                  </a:rPr>
                  <a:t> sau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đổi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khuếch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suất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qua </a:t>
                </a:r>
                <a:r>
                  <a:rPr lang="en-US" sz="1200" b="0" i="0" u="none" strike="noStrike" cap="none" baseline="0" dirty="0" err="1">
                    <a:solidFill>
                      <a:schemeClr val="dk1"/>
                    </a:solidFill>
                    <a:effectLst/>
                    <a:latin typeface="Calibri"/>
                    <a:ea typeface="Calibri"/>
                    <a:cs typeface="Calibri"/>
                    <a:sym typeface="Calibri"/>
                  </a:rPr>
                  <a:t>kênh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GB" sz="1200" b="0" i="0" u="none" strike="noStrike" cap="none" dirty="0" err="1">
                    <a:solidFill>
                      <a:schemeClr val="dk1"/>
                    </a:solidFill>
                    <a:effectLst/>
                    <a:latin typeface="Calibri"/>
                    <a:ea typeface="Calibri"/>
                    <a:cs typeface="Calibri"/>
                    <a:sym typeface="Calibri"/>
                  </a:rPr>
                  <a:t>Tín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hiệu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phía</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sau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khi</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đổi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tần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xuống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lấy</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mẫu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tại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tần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số</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Nyquist</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sẽ</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tín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hiệu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rời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rạc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a:solidFill>
                      <a:schemeClr val="dk1"/>
                    </a:solidFill>
                    <a:effectLst/>
                    <a:latin typeface="Cambria Math" panose="02040503050406030204" pitchFamily="18" charset="0"/>
                    <a:ea typeface="Calibri"/>
                    <a:cs typeface="Calibri"/>
                    <a:sym typeface="Calibri"/>
                  </a:rPr>
                  <a:t>𝑦</a:t>
                </a:r>
                <a:r>
                  <a:rPr lang="en-US" sz="1200" b="0" i="0" u="none" strike="noStrike" cap="none">
                    <a:solidFill>
                      <a:schemeClr val="dk1"/>
                    </a:solidFill>
                    <a:effectLst/>
                    <a:latin typeface="Cambria Math" panose="02040503050406030204" pitchFamily="18" charset="0"/>
                    <a:ea typeface="Calibri"/>
                    <a:cs typeface="Calibri"/>
                    <a:sym typeface="Calibri"/>
                  </a:rPr>
                  <a:t>_</a:t>
                </a:r>
                <a:r>
                  <a:rPr lang="en-GB" sz="1200" b="0" i="0" u="none" strike="noStrike" cap="none">
                    <a:solidFill>
                      <a:schemeClr val="dk1"/>
                    </a:solidFill>
                    <a:effectLst/>
                    <a:latin typeface="Cambria Math" panose="02040503050406030204" pitchFamily="18" charset="0"/>
                    <a:ea typeface="Calibri"/>
                    <a:cs typeface="Calibri"/>
                    <a:sym typeface="Calibri"/>
                  </a:rPr>
                  <a:t>𝑚</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bao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gồm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hai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phần</a:t>
                </a:r>
                <a:r>
                  <a:rPr lang="en-US" sz="1200" b="0" i="0" u="none" strike="noStrike" cap="none" baseline="0" dirty="0">
                    <a:solidFill>
                      <a:schemeClr val="dk1"/>
                    </a:solidFill>
                    <a:effectLst/>
                    <a:latin typeface="Calibri"/>
                    <a:ea typeface="Calibri"/>
                    <a:cs typeface="Calibri"/>
                    <a:sym typeface="Calibri"/>
                  </a:rPr>
                  <a:t>: </a:t>
                </a:r>
                <a:r>
                  <a:rPr lang="en-GB" sz="1200" b="0" i="0" u="none" strike="noStrike" cap="none">
                    <a:solidFill>
                      <a:schemeClr val="dk1"/>
                    </a:solidFill>
                    <a:effectLst/>
                    <a:latin typeface="Cambria Math" panose="02040503050406030204" pitchFamily="18" charset="0"/>
                    <a:ea typeface="Calibri"/>
                    <a:cs typeface="Calibri"/>
                    <a:sym typeface="Calibri"/>
                  </a:rPr>
                  <a:t>𝑥</a:t>
                </a:r>
                <a:r>
                  <a:rPr lang="en-US" sz="1200" b="0" i="0" u="none" strike="noStrike" cap="none">
                    <a:solidFill>
                      <a:schemeClr val="dk1"/>
                    </a:solidFill>
                    <a:effectLst/>
                    <a:latin typeface="Cambria Math" panose="02040503050406030204" pitchFamily="18" charset="0"/>
                    <a:ea typeface="Calibri"/>
                    <a:cs typeface="Calibri"/>
                    <a:sym typeface="Calibri"/>
                  </a:rPr>
                  <a:t>_</a:t>
                </a:r>
                <a:r>
                  <a:rPr lang="en-GB" sz="1200" b="0" i="0" u="none" strike="noStrike" cap="none">
                    <a:solidFill>
                      <a:schemeClr val="dk1"/>
                    </a:solidFill>
                    <a:effectLst/>
                    <a:latin typeface="Cambria Math" panose="02040503050406030204" pitchFamily="18" charset="0"/>
                    <a:ea typeface="Calibri"/>
                    <a:cs typeface="Calibri"/>
                    <a:sym typeface="Calibri"/>
                  </a:rPr>
                  <a:t>𝑚</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là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thông</a:t>
                </a:r>
                <a:r>
                  <a:rPr lang="en-GB" sz="1200" b="0" i="0" u="none" strike="noStrike" cap="none" baseline="0" dirty="0">
                    <a:solidFill>
                      <a:schemeClr val="dk1"/>
                    </a:solidFill>
                    <a:effectLst/>
                    <a:latin typeface="Calibri"/>
                    <a:ea typeface="Calibri"/>
                    <a:cs typeface="Calibri"/>
                    <a:sym typeface="Calibri"/>
                  </a:rPr>
                  <a:t> tin </a:t>
                </a:r>
                <a:r>
                  <a:rPr lang="en-GB" sz="1200" b="0" i="0" u="none" strike="noStrike" cap="none" baseline="0" dirty="0" err="1">
                    <a:solidFill>
                      <a:schemeClr val="dk1"/>
                    </a:solidFill>
                    <a:effectLst/>
                    <a:latin typeface="Calibri"/>
                    <a:ea typeface="Calibri"/>
                    <a:cs typeface="Calibri"/>
                    <a:sym typeface="Calibri"/>
                  </a:rPr>
                  <a:t>được</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truyền</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đi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dirty="0">
                    <a:solidFill>
                      <a:schemeClr val="dk1"/>
                    </a:solidFill>
                    <a:effectLst/>
                    <a:latin typeface="Calibri"/>
                    <a:ea typeface="Calibri"/>
                    <a:cs typeface="Calibri"/>
                    <a:sym typeface="Calibri"/>
                  </a:rPr>
                  <a:t> </a:t>
                </a:r>
                <a:r>
                  <a:rPr lang="en-US" sz="1200" b="0" i="0" u="none" strike="noStrike" cap="none">
                    <a:solidFill>
                      <a:schemeClr val="dk1"/>
                    </a:solidFill>
                    <a:effectLst/>
                    <a:latin typeface="Cambria Math" panose="02040503050406030204" pitchFamily="18" charset="0"/>
                    <a:ea typeface="Calibri"/>
                    <a:cs typeface="Calibri"/>
                    <a:sym typeface="Calibri"/>
                  </a:rPr>
                  <a:t>𝑤</a:t>
                </a:r>
                <a:r>
                  <a:rPr lang="en-US" sz="1200" b="0" i="0" u="none" strike="noStrike" cap="none" dirty="0">
                    <a:solidFill>
                      <a:schemeClr val="dk1"/>
                    </a:solidFill>
                    <a:effectLst/>
                    <a:latin typeface="Calibri"/>
                    <a:ea typeface="Calibri"/>
                    <a:cs typeface="Calibri"/>
                    <a:sym typeface="Calibri"/>
                  </a:rPr>
                  <a:t> 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nhiễu</a:t>
                </a:r>
                <a:r>
                  <a:rPr lang="en-US" sz="1200" b="0" i="0" u="none" strike="noStrike" cap="none" dirty="0">
                    <a:solidFill>
                      <a:schemeClr val="dk1"/>
                    </a:solidFill>
                    <a:effectLst/>
                    <a:latin typeface="Calibri"/>
                    <a:ea typeface="Calibri"/>
                    <a:cs typeface="Calibri"/>
                    <a:sym typeface="Calibri"/>
                  </a:rPr>
                  <a:t> AWGN </a:t>
                </a:r>
                <a:r>
                  <a:rPr lang="en-US" sz="1200" b="0" i="0" u="none" strike="noStrike" cap="none" dirty="0" err="1">
                    <a:solidFill>
                      <a:schemeClr val="dk1"/>
                    </a:solidFill>
                    <a:effectLst/>
                    <a:latin typeface="Calibri"/>
                    <a:ea typeface="Calibri"/>
                    <a:cs typeface="Calibri"/>
                    <a:sym typeface="Calibri"/>
                  </a:rPr>
                  <a:t>trên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kênh</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truyền</a:t>
                </a:r>
                <a:r>
                  <a:rPr lang="en-US" sz="1200" b="0" i="0" u="none" strike="noStrike" cap="none"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Quá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trải</a:t>
                </a:r>
                <a:r>
                  <a:rPr lang="en-US" sz="1200" b="0" i="0" u="none" strike="noStrike" cap="none" baseline="0" dirty="0">
                    <a:solidFill>
                      <a:schemeClr val="dk1"/>
                    </a:solidFill>
                    <a:effectLst/>
                    <a:latin typeface="Calibri"/>
                    <a:ea typeface="Calibri"/>
                    <a:cs typeface="Calibri"/>
                    <a:sym typeface="Calibri"/>
                  </a:rPr>
                  <a:t> qua 2 </a:t>
                </a:r>
                <a:r>
                  <a:rPr lang="en-US" sz="1200" b="0" i="0" u="none" strike="noStrike" cap="none" baseline="0" dirty="0" err="1">
                    <a:solidFill>
                      <a:schemeClr val="dk1"/>
                    </a:solidFill>
                    <a:effectLst/>
                    <a:latin typeface="Calibri"/>
                    <a:ea typeface="Calibri"/>
                    <a:cs typeface="Calibri"/>
                    <a:sym typeface="Calibri"/>
                  </a:rPr>
                  <a:t>bước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a:t>
                </a:r>
              </a:p>
              <a:p>
                <a:pPr marL="628650" lvl="1"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𝑦_𝑚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tìm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tương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hai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up-chirp.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nhiễu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𝑤=0</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mọi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𝑛</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𝑠_𝑚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𝑒^𝑗𝜑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Đây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phụ</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thuộc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𝑆𝐹</a:t>
                </a:r>
                <a:r>
                  <a:rPr lang="en-US" sz="1200" b="0" i="0" u="none" strike="noStrike" cap="none" baseline="0" dirty="0">
                    <a:solidFill>
                      <a:schemeClr val="dk1"/>
                    </a:solidFill>
                    <a:effectLst/>
                    <a:latin typeface="Calibri"/>
                    <a:ea typeface="Calibri"/>
                    <a:cs typeface="Calibri"/>
                    <a:sym typeface="Calibri"/>
                  </a:rPr>
                  <a:t>.</a:t>
                </a:r>
              </a:p>
              <a:p>
                <a:pPr marL="628650" lvl="1"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Phân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phổ</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𝑠_𝑚</a:t>
                </a:r>
                <a:r>
                  <a:rPr lang="en-US" sz="1200" b="0" i="0" u="none" strike="noStrike" cap="none" baseline="0" dirty="0">
                    <a:solidFill>
                      <a:schemeClr val="dk1"/>
                    </a:solidFill>
                    <a:effectLst/>
                    <a:latin typeface="Calibri"/>
                    <a:ea typeface="Calibri"/>
                    <a:cs typeface="Calibri"/>
                    <a:sym typeface="Calibri"/>
                  </a:rPr>
                  <a:t> thông qua </a:t>
                </a:r>
                <a:r>
                  <a:rPr lang="en-US" sz="1200" b="0" i="0" u="none" strike="noStrike" cap="none" baseline="0" dirty="0" err="1">
                    <a:solidFill>
                      <a:schemeClr val="dk1"/>
                    </a:solidFill>
                    <a:effectLst/>
                    <a:latin typeface="Calibri"/>
                    <a:ea typeface="Calibri"/>
                    <a:cs typeface="Calibri"/>
                    <a:sym typeface="Calibri"/>
                  </a:rPr>
                  <a:t>biến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đổi</a:t>
                </a:r>
                <a:r>
                  <a:rPr lang="en-US" sz="1200" b="0" i="0" u="none" strike="noStrike" cap="none" baseline="0" dirty="0">
                    <a:solidFill>
                      <a:schemeClr val="dk1"/>
                    </a:solidFill>
                    <a:effectLst/>
                    <a:latin typeface="Calibri"/>
                    <a:ea typeface="Calibri"/>
                    <a:cs typeface="Calibri"/>
                    <a:sym typeface="Calibri"/>
                  </a:rPr>
                  <a:t> DFT,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thứ</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𝑘=𝑚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2^𝑆𝐹</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0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14.</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Vậy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nếu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thông</a:t>
                </a:r>
                <a:r>
                  <a:rPr lang="en-US" sz="1200" b="0" i="0" u="none" strike="noStrike" cap="none" baseline="0" dirty="0">
                    <a:solidFill>
                      <a:schemeClr val="dk1"/>
                    </a:solidFill>
                    <a:effectLst/>
                    <a:latin typeface="Calibri"/>
                    <a:ea typeface="Calibri"/>
                    <a:cs typeface="Calibri"/>
                    <a:sym typeface="Calibri"/>
                  </a:rPr>
                  <a:t> tin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618F5BE-BF99-FA8D-A6DC-8B3D132551DD}"/>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263028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smtClean="0">
                    <a:solidFill>
                      <a:schemeClr val="dk1"/>
                    </a:solidFill>
                    <a:effectLst/>
                    <a:latin typeface="Calibri"/>
                    <a:ea typeface="Calibri"/>
                    <a:cs typeface="Calibri"/>
                    <a:sym typeface="Calibri"/>
                  </a:rPr>
                  <a:t>Vì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tích</a:t>
                </a:r>
                <a:r>
                  <a:rPr lang="en-US" sz="1200" b="0" i="0" u="none" strike="noStrike" cap="none" baseline="0" dirty="0">
                    <a:solidFill>
                      <a:schemeClr val="dk1"/>
                    </a:solidFill>
                    <a:effectLst/>
                    <a:latin typeface="Calibri"/>
                    <a:ea typeface="Calibri"/>
                    <a:cs typeface="Calibri"/>
                    <a:sym typeface="Calibri"/>
                  </a:rPr>
                  <a:t> DFT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phổ</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ô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smtClean="0">
                    <a:solidFill>
                      <a:schemeClr val="dk1"/>
                    </a:solidFill>
                    <a:effectLst/>
                    <a:latin typeface="Calibri"/>
                    <a:ea typeface="Calibri"/>
                    <a:cs typeface="Calibri"/>
                    <a:sym typeface="Calibri"/>
                  </a:rPr>
                  <a:t>20.</a:t>
                </a:r>
                <a:endParaRPr lang="en-US" sz="1200" b="0" i="0" u="none" strike="noStrike" cap="none" baseline="0" dirty="0">
                  <a:solidFill>
                    <a:schemeClr val="dk1"/>
                  </a:solidFill>
                  <a:effectLst/>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toán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thuyết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lớn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14:m>
                  <m:oMath xmlns:m="http://schemas.openxmlformats.org/officeDocument/2006/math">
                    <m:sSup>
                      <m:sSupPr>
                        <m:ctrlPr>
                          <a:rPr lang="en-US" sz="1200" b="0" i="1" u="none" strike="noStrike" cap="none" baseline="0" smtClean="0">
                            <a:solidFill>
                              <a:schemeClr val="dk1"/>
                            </a:solidFill>
                            <a:effectLst/>
                            <a:latin typeface="Cambria Math" panose="02040503050406030204" pitchFamily="18" charset="0"/>
                            <a:ea typeface="Calibri"/>
                            <a:cs typeface="Calibri"/>
                            <a:sym typeface="Calibri"/>
                          </a:rPr>
                        </m:ctrlPr>
                      </m:sSupPr>
                      <m:e>
                        <m:r>
                          <a:rPr lang="en-US" sz="1200" b="0" i="1" u="none" strike="noStrike" cap="none" baseline="0" smtClean="0">
                            <a:solidFill>
                              <a:schemeClr val="dk1"/>
                            </a:solidFill>
                            <a:effectLst/>
                            <a:latin typeface="Cambria Math" panose="02040503050406030204" pitchFamily="18" charset="0"/>
                            <a:ea typeface="Calibri"/>
                            <a:cs typeface="Calibri"/>
                            <a:sym typeface="Calibri"/>
                          </a:rPr>
                          <m:t>2</m:t>
                        </m:r>
                      </m:e>
                      <m:sup>
                        <m:r>
                          <a:rPr lang="en-US" sz="1200" b="0" i="1" u="none" strike="noStrike" cap="none" baseline="0" smtClean="0">
                            <a:solidFill>
                              <a:schemeClr val="dk1"/>
                            </a:solidFill>
                            <a:effectLst/>
                            <a:latin typeface="Cambria Math" panose="02040503050406030204" pitchFamily="18" charset="0"/>
                            <a:ea typeface="Calibri"/>
                            <a:cs typeface="Calibri"/>
                            <a:sym typeface="Calibri"/>
                          </a:rPr>
                          <m:t>𝑆𝐹</m:t>
                        </m:r>
                      </m:sup>
                    </m:sSup>
                  </m:oMath>
                </a14:m>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ô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thứ</a:t>
                </a:r>
                <a:r>
                  <a:rPr lang="en-US" sz="1200" b="0" i="0" u="none" strike="noStrike" cap="none" baseline="0" dirty="0">
                    <a:solidFill>
                      <a:schemeClr val="dk1"/>
                    </a:solidFill>
                    <a:effectLst/>
                    <a:latin typeface="Calibri"/>
                    <a:ea typeface="Calibri"/>
                    <a:cs typeface="Calibri"/>
                    <a:sym typeface="Calibri"/>
                  </a:rPr>
                  <a:t> m,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thông</a:t>
                </a:r>
                <a:r>
                  <a:rPr lang="en-US" sz="1200" b="0" i="0" u="none" strike="noStrike" cap="none" baseline="0" dirty="0">
                    <a:solidFill>
                      <a:schemeClr val="dk1"/>
                    </a:solidFill>
                    <a:effectLst/>
                    <a:latin typeface="Calibri"/>
                    <a:ea typeface="Calibri"/>
                    <a:cs typeface="Calibri"/>
                    <a:sym typeface="Calibri"/>
                  </a:rPr>
                  <a:t> tin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vậy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mục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cuối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từ</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suy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m.</a:t>
                </a: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qua </a:t>
                </a:r>
                <a:r>
                  <a:rPr lang="en-US" sz="1200" b="0" i="0" u="none" strike="noStrike" cap="none" baseline="0" dirty="0" err="1">
                    <a:solidFill>
                      <a:schemeClr val="dk1"/>
                    </a:solidFill>
                    <a:effectLst/>
                    <a:latin typeface="Calibri"/>
                    <a:ea typeface="Calibri"/>
                    <a:cs typeface="Calibri"/>
                    <a:sym typeface="Calibri"/>
                  </a:rPr>
                  <a:t>kênh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sau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khi</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đổi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tần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xuống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lấy</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mẫu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tại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tần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số</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Nyquist</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sẽ</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tín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hiệu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rời</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rạc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a:solidFill>
                      <a:schemeClr val="dk1"/>
                    </a:solidFill>
                    <a:effectLst/>
                    <a:latin typeface="Cambria Math" panose="02040503050406030204" pitchFamily="18" charset="0"/>
                    <a:ea typeface="Calibri"/>
                    <a:cs typeface="Calibri"/>
                    <a:sym typeface="Calibri"/>
                  </a:rPr>
                  <a:t>𝑦</a:t>
                </a:r>
                <a:r>
                  <a:rPr lang="en-US" sz="1200" b="0" i="0" u="none" strike="noStrike" cap="none">
                    <a:solidFill>
                      <a:schemeClr val="dk1"/>
                    </a:solidFill>
                    <a:effectLst/>
                    <a:latin typeface="Cambria Math" panose="02040503050406030204" pitchFamily="18" charset="0"/>
                    <a:ea typeface="Calibri"/>
                    <a:cs typeface="Calibri"/>
                    <a:sym typeface="Calibri"/>
                  </a:rPr>
                  <a:t>_</a:t>
                </a:r>
                <a:r>
                  <a:rPr lang="en-GB" sz="1200" b="0" i="0" u="none" strike="noStrike" cap="none">
                    <a:solidFill>
                      <a:schemeClr val="dk1"/>
                    </a:solidFill>
                    <a:effectLst/>
                    <a:latin typeface="Cambria Math" panose="02040503050406030204" pitchFamily="18" charset="0"/>
                    <a:ea typeface="Calibri"/>
                    <a:cs typeface="Calibri"/>
                    <a:sym typeface="Calibri"/>
                  </a:rPr>
                  <a:t>𝑚</a:t>
                </a:r>
                <a:r>
                  <a:rPr lang="en-US" sz="1200" b="0" i="0" u="none" strike="noStrike" cap="none"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Quá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trải</a:t>
                </a:r>
                <a:r>
                  <a:rPr lang="en-US" sz="1200" b="0" i="0" u="none" strike="noStrike" cap="none" baseline="0" dirty="0">
                    <a:solidFill>
                      <a:schemeClr val="dk1"/>
                    </a:solidFill>
                    <a:effectLst/>
                    <a:latin typeface="Calibri"/>
                    <a:ea typeface="Calibri"/>
                    <a:cs typeface="Calibri"/>
                    <a:sym typeface="Calibri"/>
                  </a:rPr>
                  <a:t> qua 2 </a:t>
                </a:r>
                <a:r>
                  <a:rPr lang="en-US" sz="1200" b="0" i="0" u="none" strike="noStrike" cap="none" baseline="0" dirty="0" err="1">
                    <a:solidFill>
                      <a:schemeClr val="dk1"/>
                    </a:solidFill>
                    <a:effectLst/>
                    <a:latin typeface="Calibri"/>
                    <a:ea typeface="Calibri"/>
                    <a:cs typeface="Calibri"/>
                    <a:sym typeface="Calibri"/>
                  </a:rPr>
                  <a:t>bước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a:t>
                </a:r>
              </a:p>
              <a:p>
                <a:pPr marL="628650" lvl="1"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𝑦_𝑚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tìm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tương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hai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up-chirp.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nhiễu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𝑤=0</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mọi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𝑛</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𝑠_𝑚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𝑒^𝑗𝜑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Đây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phụ</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thuộc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𝑆𝐹</a:t>
                </a:r>
                <a:r>
                  <a:rPr lang="en-US" sz="1200" b="0" i="0" u="none" strike="noStrike" cap="none" baseline="0" dirty="0">
                    <a:solidFill>
                      <a:schemeClr val="dk1"/>
                    </a:solidFill>
                    <a:effectLst/>
                    <a:latin typeface="Calibri"/>
                    <a:ea typeface="Calibri"/>
                    <a:cs typeface="Calibri"/>
                    <a:sym typeface="Calibri"/>
                  </a:rPr>
                  <a:t>.</a:t>
                </a:r>
              </a:p>
              <a:p>
                <a:pPr marL="628650" lvl="1"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Phân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phổ</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𝑠_𝑚</a:t>
                </a:r>
                <a:r>
                  <a:rPr lang="en-US" sz="1200" b="0" i="0" u="none" strike="noStrike" cap="none" baseline="0" dirty="0">
                    <a:solidFill>
                      <a:schemeClr val="dk1"/>
                    </a:solidFill>
                    <a:effectLst/>
                    <a:latin typeface="Calibri"/>
                    <a:ea typeface="Calibri"/>
                    <a:cs typeface="Calibri"/>
                    <a:sym typeface="Calibri"/>
                  </a:rPr>
                  <a:t> thông qua </a:t>
                </a:r>
                <a:r>
                  <a:rPr lang="en-US" sz="1200" b="0" i="0" u="none" strike="noStrike" cap="none" baseline="0" dirty="0" err="1">
                    <a:solidFill>
                      <a:schemeClr val="dk1"/>
                    </a:solidFill>
                    <a:effectLst/>
                    <a:latin typeface="Calibri"/>
                    <a:ea typeface="Calibri"/>
                    <a:cs typeface="Calibri"/>
                    <a:sym typeface="Calibri"/>
                  </a:rPr>
                  <a:t>biến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đổi</a:t>
                </a:r>
                <a:r>
                  <a:rPr lang="en-US" sz="1200" b="0" i="0" u="none" strike="noStrike" cap="none" baseline="0" dirty="0">
                    <a:solidFill>
                      <a:schemeClr val="dk1"/>
                    </a:solidFill>
                    <a:effectLst/>
                    <a:latin typeface="Calibri"/>
                    <a:ea typeface="Calibri"/>
                    <a:cs typeface="Calibri"/>
                    <a:sym typeface="Calibri"/>
                  </a:rPr>
                  <a:t> DFT,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thứ</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𝑘=𝑚</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2^𝑆𝐹</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0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14.</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Vậy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nếu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thông</a:t>
                </a:r>
                <a:r>
                  <a:rPr lang="en-US" sz="1200" b="0" i="0" u="none" strike="noStrike" cap="none" baseline="0" dirty="0">
                    <a:solidFill>
                      <a:schemeClr val="dk1"/>
                    </a:solidFill>
                    <a:effectLst/>
                    <a:latin typeface="Calibri"/>
                    <a:ea typeface="Calibri"/>
                    <a:cs typeface="Calibri"/>
                    <a:sym typeface="Calibri"/>
                  </a:rPr>
                  <a:t> tin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618F5BE-BF99-FA8D-A6DC-8B3D132551DD}"/>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17853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dirty="0" err="1" smtClean="0">
                <a:solidFill>
                  <a:schemeClr val="dk1"/>
                </a:solidFill>
                <a:effectLst/>
                <a:latin typeface="Calibri"/>
                <a:ea typeface="Calibri"/>
                <a:cs typeface="Calibri"/>
                <a:sym typeface="Calibri"/>
              </a:rPr>
              <a:t>Từ</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nguyên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nhóm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ra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cấu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trúc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bao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gồm</a:t>
            </a:r>
            <a:r>
              <a:rPr lang="en-US" sz="1200" b="0" i="0" u="none" strike="noStrike" cap="none" baseline="0" dirty="0" smtClean="0">
                <a:solidFill>
                  <a:schemeClr val="dk1"/>
                </a:solidFill>
                <a:effectLst/>
                <a:latin typeface="Calibri"/>
                <a:ea typeface="Calibri"/>
                <a:cs typeface="Calibri"/>
                <a:sym typeface="Calibri"/>
              </a:rPr>
              <a:t> 3 </a:t>
            </a:r>
            <a:r>
              <a:rPr lang="en-US" sz="1200" b="0" i="0" u="none" strike="noStrike" cap="none" baseline="0" dirty="0" err="1" smtClean="0">
                <a:solidFill>
                  <a:schemeClr val="dk1"/>
                </a:solidFill>
                <a:effectLst/>
                <a:latin typeface="Calibri"/>
                <a:ea typeface="Calibri"/>
                <a:cs typeface="Calibri"/>
                <a:sym typeface="Calibri"/>
              </a:rPr>
              <a:t>thành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tốc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lấy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mẫu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lõi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định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xung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cực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đại</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Cụ</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thể</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tốc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lấy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mẫu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nhiệm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vụ</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đồng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tốc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ngõ</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ra</a:t>
            </a:r>
            <a:r>
              <a:rPr lang="en-US" sz="1200" b="0" i="0" u="none" strike="noStrike" cap="none" baseline="0" dirty="0" smtClean="0">
                <a:solidFill>
                  <a:schemeClr val="dk1"/>
                </a:solidFill>
                <a:effectLst/>
                <a:latin typeface="Calibri"/>
                <a:ea typeface="Calibri"/>
                <a:cs typeface="Calibri"/>
                <a:sym typeface="Calibri"/>
              </a:rPr>
              <a:t> ADC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tốc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ngõ</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lõi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Lõi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cấu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trúc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như</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dưới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hai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nhiệm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vụ</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thứ</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nhất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down-chirp, </a:t>
            </a:r>
            <a:r>
              <a:rPr lang="en-US" sz="1200" b="0" i="0" u="none" strike="noStrike" cap="none" baseline="0" dirty="0" err="1" smtClean="0">
                <a:solidFill>
                  <a:schemeClr val="dk1"/>
                </a:solidFill>
                <a:effectLst/>
                <a:latin typeface="Calibri"/>
                <a:ea typeface="Calibri"/>
                <a:cs typeface="Calibri"/>
                <a:sym typeface="Calibri"/>
              </a:rPr>
              <a:t>thứ</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hai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biên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biến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đổi</a:t>
            </a:r>
            <a:r>
              <a:rPr lang="en-US" sz="1200" b="0" i="0" u="none" strike="noStrike" cap="none" baseline="0" dirty="0" smtClean="0">
                <a:solidFill>
                  <a:schemeClr val="dk1"/>
                </a:solidFill>
                <a:effectLst/>
                <a:latin typeface="Calibri"/>
                <a:ea typeface="Calibri"/>
                <a:cs typeface="Calibri"/>
                <a:sym typeface="Calibri"/>
              </a:rPr>
              <a:t> FFT. </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Khối</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trong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những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quan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trọng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Vì</a:t>
            </a:r>
            <a:r>
              <a:rPr lang="en-US" sz="1200" b="0" i="0" u="none" strike="noStrike" cap="none" baseline="0" dirty="0" smtClean="0">
                <a:solidFill>
                  <a:schemeClr val="dk1"/>
                </a:solidFill>
                <a:effectLst/>
                <a:latin typeface="Calibri"/>
                <a:ea typeface="Calibri"/>
                <a:cs typeface="Calibri"/>
                <a:sym typeface="Calibri"/>
              </a:rPr>
              <a:t> modem </a:t>
            </a:r>
            <a:r>
              <a:rPr lang="en-US" sz="1200" b="0" i="0" u="none" strike="noStrike" cap="none" baseline="0" dirty="0" err="1" smtClean="0">
                <a:solidFill>
                  <a:schemeClr val="dk1"/>
                </a:solidFill>
                <a:effectLst/>
                <a:latin typeface="Calibri"/>
                <a:ea typeface="Calibri"/>
                <a:cs typeface="Calibri"/>
                <a:sym typeface="Calibri"/>
              </a:rPr>
              <a:t>phải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hoạt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6 </a:t>
            </a:r>
            <a:r>
              <a:rPr lang="en-US" sz="1200" b="0" i="0" u="none" strike="noStrike" cap="none" baseline="0" dirty="0" err="1" smtClean="0">
                <a:solidFill>
                  <a:schemeClr val="dk1"/>
                </a:solidFill>
                <a:effectLst/>
                <a:latin typeface="Calibri"/>
                <a:ea typeface="Calibri"/>
                <a:cs typeface="Calibri"/>
                <a:sym typeface="Calibri"/>
              </a:rPr>
              <a:t>hệ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phổ</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mỗi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lại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kích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thước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về</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nguyên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lõi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hợp</a:t>
            </a:r>
            <a:r>
              <a:rPr lang="en-US" sz="1200" b="0" i="0" u="none" strike="noStrike" cap="none" baseline="0" dirty="0" smtClean="0">
                <a:solidFill>
                  <a:schemeClr val="dk1"/>
                </a:solidFill>
                <a:effectLst/>
                <a:latin typeface="Calibri"/>
                <a:ea typeface="Calibri"/>
                <a:cs typeface="Calibri"/>
                <a:sym typeface="Calibri"/>
              </a:rPr>
              <a:t> 6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tiêu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tốn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rất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tài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nguyên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cứng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dẫn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đến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tăng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kích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thước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mạch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cũng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như</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tăng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công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suất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tiêu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thụ</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Vì</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đó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nhóm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tìm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hiểu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áp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dụng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thuật</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cơ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2 </a:t>
            </a:r>
            <a:r>
              <a:rPr lang="en-US" sz="1200" b="0" i="0" u="none" strike="noStrike" cap="none" baseline="0" dirty="0" err="1" smtClean="0">
                <a:solidFill>
                  <a:schemeClr val="dk1"/>
                </a:solidFill>
                <a:effectLst/>
                <a:latin typeface="Calibri"/>
                <a:ea typeface="Calibri"/>
                <a:cs typeface="Calibri"/>
                <a:sym typeface="Calibri"/>
              </a:rPr>
              <a:t>bình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phương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cùng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việc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dụng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cấu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trúc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đường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trễ</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hồi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tiếp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Việc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áp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dụng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đồng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thuật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cấu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trúc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phép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giảm</a:t>
            </a:r>
            <a:r>
              <a:rPr lang="en-US" sz="1200" b="0" i="0" u="none" strike="noStrike" cap="none" baseline="0" dirty="0" smtClean="0">
                <a:solidFill>
                  <a:schemeClr val="dk1"/>
                </a:solidFill>
                <a:effectLst/>
                <a:latin typeface="Calibri"/>
                <a:ea typeface="Calibri"/>
                <a:cs typeface="Calibri"/>
                <a:sym typeface="Calibri"/>
              </a:rPr>
              <a:t> dung </a:t>
            </a:r>
            <a:r>
              <a:rPr lang="en-US" sz="1200" b="0" i="0" u="none" strike="noStrike" cap="none" baseline="0" dirty="0" err="1" smtClean="0">
                <a:solidFill>
                  <a:schemeClr val="dk1"/>
                </a:solidFill>
                <a:effectLst/>
                <a:latin typeface="Calibri"/>
                <a:ea typeface="Calibri"/>
                <a:cs typeface="Calibri"/>
                <a:sym typeface="Calibri"/>
              </a:rPr>
              <a:t>lượng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cứng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tiêu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thụ</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gian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toán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đặc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biệt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năng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cấu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cho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kích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thước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không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hợp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FFT. </a:t>
            </a:r>
            <a:r>
              <a:rPr lang="en-US" sz="1200" b="0" i="0" u="none" strike="noStrike" cap="none" baseline="0" dirty="0" err="1" smtClean="0">
                <a:solidFill>
                  <a:schemeClr val="dk1"/>
                </a:solidFill>
                <a:effectLst/>
                <a:latin typeface="Calibri"/>
                <a:ea typeface="Calibri"/>
                <a:cs typeface="Calibri"/>
                <a:sym typeface="Calibri"/>
              </a:rPr>
              <a:t>Ví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dụ</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17,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Control = 0, </a:t>
            </a:r>
            <a:r>
              <a:rPr lang="en-US" sz="1200" b="0" i="0" u="none" strike="noStrike" cap="none" baseline="0" dirty="0" err="1" smtClean="0">
                <a:solidFill>
                  <a:schemeClr val="dk1"/>
                </a:solidFill>
                <a:effectLst/>
                <a:latin typeface="Calibri"/>
                <a:ea typeface="Calibri"/>
                <a:cs typeface="Calibri"/>
                <a:sym typeface="Calibri"/>
              </a:rPr>
              <a:t>khối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thực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FFT 16 </a:t>
            </a:r>
            <a:r>
              <a:rPr lang="en-US" sz="1200" b="0" i="0" u="none" strike="noStrike" cap="none" baseline="0" dirty="0" err="1" smtClean="0">
                <a:solidFill>
                  <a:schemeClr val="dk1"/>
                </a:solidFill>
                <a:effectLst/>
                <a:latin typeface="Calibri"/>
                <a:ea typeface="Calibri"/>
                <a:cs typeface="Calibri"/>
                <a:sym typeface="Calibri"/>
              </a:rPr>
              <a:t>điểm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lại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Control = 1 </a:t>
            </a:r>
            <a:r>
              <a:rPr lang="en-US" sz="1200" b="0" i="0" u="none" strike="noStrike" cap="none" baseline="0" dirty="0" err="1" smtClean="0">
                <a:solidFill>
                  <a:schemeClr val="dk1"/>
                </a:solidFill>
                <a:effectLst/>
                <a:latin typeface="Calibri"/>
                <a:ea typeface="Calibri"/>
                <a:cs typeface="Calibri"/>
                <a:sym typeface="Calibri"/>
              </a:rPr>
              <a:t>sẽ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FFT 8 </a:t>
            </a:r>
            <a:r>
              <a:rPr lang="en-US" sz="1200" b="0" i="0" u="none" strike="noStrike" cap="none" baseline="0" dirty="0" err="1" smtClean="0">
                <a:solidFill>
                  <a:schemeClr val="dk1"/>
                </a:solidFill>
                <a:effectLst/>
                <a:latin typeface="Calibri"/>
                <a:ea typeface="Calibri"/>
                <a:cs typeface="Calibri"/>
                <a:sym typeface="Calibri"/>
              </a:rPr>
              <a:t>điểm</a:t>
            </a: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dirty="0" err="1" smtClean="0">
                <a:solidFill>
                  <a:schemeClr val="dk1"/>
                </a:solidFill>
                <a:effectLst/>
                <a:latin typeface="Calibri"/>
                <a:ea typeface="Calibri"/>
                <a:cs typeface="Calibri"/>
                <a:sym typeface="Calibri"/>
              </a:rPr>
              <a:t>Cuối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cùng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a:t>
            </a:r>
            <a:r>
              <a:rPr lang="en-US" sz="1200" b="0" i="0" u="none" strike="noStrike" cap="none" dirty="0" err="1" smtClean="0">
                <a:solidFill>
                  <a:schemeClr val="dk1"/>
                </a:solidFill>
                <a:effectLst/>
                <a:latin typeface="Calibri"/>
                <a:ea typeface="Calibri"/>
                <a:cs typeface="Calibri"/>
                <a:sym typeface="Calibri"/>
              </a:rPr>
              <a:t>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định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xung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cực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đại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Về</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bản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hoạt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theo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nguyên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cứ</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mỗi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xung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lớn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hơn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thì</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chốt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đó</a:t>
            </a:r>
            <a:r>
              <a:rPr lang="en-US" sz="1200" b="0" i="0" u="none" strike="noStrike" cap="none" baseline="0" dirty="0" smtClean="0">
                <a:solidFill>
                  <a:schemeClr val="dk1"/>
                </a:solidFill>
                <a:effectLst/>
                <a:latin typeface="Calibri"/>
                <a:ea typeface="Calibri"/>
                <a:cs typeface="Calibri"/>
                <a:sym typeface="Calibri"/>
              </a:rPr>
              <a:t> ở </a:t>
            </a:r>
            <a:r>
              <a:rPr lang="en-US" sz="1200" b="0" i="0" u="none" strike="noStrike" cap="none" baseline="0" dirty="0" err="1" smtClean="0">
                <a:solidFill>
                  <a:schemeClr val="dk1"/>
                </a:solidFill>
                <a:effectLst/>
                <a:latin typeface="Calibri"/>
                <a:ea typeface="Calibri"/>
                <a:cs typeface="Calibri"/>
                <a:sym typeface="Calibri"/>
              </a:rPr>
              <a:t>thanh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xung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đó</a:t>
            </a:r>
            <a:r>
              <a:rPr lang="en-US" sz="1200" b="0" i="0" u="none" strike="noStrike" cap="none" baseline="0" dirty="0" smtClean="0">
                <a:solidFill>
                  <a:schemeClr val="dk1"/>
                </a:solidFill>
                <a:effectLst/>
                <a:latin typeface="Calibri"/>
                <a:ea typeface="Calibri"/>
                <a:cs typeface="Calibri"/>
                <a:sym typeface="Calibri"/>
              </a:rPr>
              <a:t> ở </a:t>
            </a:r>
            <a:r>
              <a:rPr lang="en-US" sz="1200" b="0" i="0" u="none" strike="noStrike" cap="none" baseline="0" dirty="0" err="1" smtClean="0">
                <a:solidFill>
                  <a:schemeClr val="dk1"/>
                </a:solidFill>
                <a:effectLst/>
                <a:latin typeface="Calibri"/>
                <a:ea typeface="Calibri"/>
                <a:cs typeface="Calibri"/>
                <a:sym typeface="Calibri"/>
              </a:rPr>
              <a:t>thanh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vị</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trí</a:t>
            </a:r>
            <a:r>
              <a:rPr lang="en-US" sz="1200" b="0" i="0" u="none" strike="noStrike" cap="none" baseline="0" dirty="0" smtClean="0">
                <a:solidFill>
                  <a:schemeClr val="dk1"/>
                </a:solidFill>
                <a:effectLst/>
                <a:latin typeface="Calibri"/>
                <a:ea typeface="Calibri"/>
                <a:cs typeface="Calibri"/>
                <a:sym typeface="Calibri"/>
              </a:rPr>
              <a:t>.</a:t>
            </a:r>
            <a:endParaRPr lang="en-US" sz="1200" b="0" i="0" u="none" strike="noStrike" cap="none"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D9FB26A-5C36-2417-D197-39F7CE7C665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790546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smtClean="0">
                    <a:solidFill>
                      <a:schemeClr val="dk1"/>
                    </a:solidFill>
                    <a:effectLst/>
                    <a:latin typeface="Calibri"/>
                    <a:ea typeface="Calibri"/>
                    <a:cs typeface="Calibri"/>
                    <a:sym typeface="Calibri"/>
                  </a:rPr>
                  <a:t>24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cấu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trúc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Simulink.</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smtClean="0">
                    <a:solidFill>
                      <a:schemeClr val="dk1"/>
                    </a:solidFill>
                    <a:effectLst/>
                    <a:latin typeface="Calibri"/>
                    <a:ea typeface="Calibri"/>
                    <a:cs typeface="Calibri"/>
                    <a:sym typeface="Calibri"/>
                  </a:rPr>
                  <a:t>25 </a:t>
                </a:r>
                <a:r>
                  <a:rPr lang="en-US" sz="1200" b="0" i="0" u="none" strike="noStrike" cap="none" baseline="0" dirty="0">
                    <a:solidFill>
                      <a:schemeClr val="dk1"/>
                    </a:solidFill>
                    <a:effectLst/>
                    <a:latin typeface="Calibri"/>
                    <a:ea typeface="Calibri"/>
                    <a:cs typeface="Calibri"/>
                    <a:sym typeface="Calibri"/>
                  </a:rPr>
                  <a:t>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phép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14:m>
                  <m:oMath xmlns:m="http://schemas.openxmlformats.org/officeDocument/2006/math">
                    <m:r>
                      <a:rPr lang="en-US" sz="1200" b="0" i="1" u="none" strike="noStrike" cap="none" baseline="0" smtClean="0">
                        <a:solidFill>
                          <a:schemeClr val="dk1"/>
                        </a:solidFill>
                        <a:effectLst/>
                        <a:latin typeface="Cambria Math" panose="02040503050406030204" pitchFamily="18" charset="0"/>
                        <a:ea typeface="Calibri"/>
                        <a:cs typeface="Calibri"/>
                        <a:sym typeface="Calibri"/>
                      </a:rPr>
                      <m:t>𝑚</m:t>
                    </m:r>
                    <m:r>
                      <a:rPr lang="en-US" sz="1200" b="0" i="1" u="none" strike="noStrike" cap="none" baseline="0" smtClean="0">
                        <a:solidFill>
                          <a:schemeClr val="dk1"/>
                        </a:solidFill>
                        <a:effectLst/>
                        <a:latin typeface="Cambria Math" panose="02040503050406030204" pitchFamily="18" charset="0"/>
                        <a:ea typeface="Calibri"/>
                        <a:cs typeface="Calibri"/>
                        <a:sym typeface="Calibri"/>
                      </a:rPr>
                      <m:t>=15</m:t>
                    </m:r>
                  </m:oMath>
                </a14:m>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Nguyên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ngõ</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sine </a:t>
                </a:r>
                <a:r>
                  <a:rPr lang="en-US" sz="1200" b="0" i="0" u="none" strike="noStrike" cap="none" baseline="0" dirty="0" err="1">
                    <a:solidFill>
                      <a:schemeClr val="dk1"/>
                    </a:solidFill>
                    <a:effectLst/>
                    <a:latin typeface="Calibri"/>
                    <a:ea typeface="Calibri"/>
                    <a:cs typeface="Calibri"/>
                    <a:sym typeface="Calibri"/>
                  </a:rPr>
                  <a:t>đơn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smtClean="0">
                    <a:solidFill>
                      <a:schemeClr val="dk1"/>
                    </a:solidFill>
                    <a:effectLst/>
                    <a:latin typeface="Calibri"/>
                    <a:ea typeface="Calibri"/>
                    <a:cs typeface="Calibri"/>
                    <a:sym typeface="Calibri"/>
                  </a:rPr>
                  <a:t>26 </a:t>
                </a:r>
                <a:r>
                  <a:rPr lang="en-US" sz="1200" b="0" i="0" u="none" strike="noStrike" cap="none" baseline="0" dirty="0">
                    <a:solidFill>
                      <a:schemeClr val="dk1"/>
                    </a:solidFill>
                    <a:effectLst/>
                    <a:latin typeface="Calibri"/>
                    <a:ea typeface="Calibri"/>
                    <a:cs typeface="Calibri"/>
                    <a:sym typeface="Calibri"/>
                  </a:rPr>
                  <a:t>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nguyên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đang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15,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ngay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lập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chốt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ngõ</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15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vậy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Tuy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những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Việc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giữa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nghiêm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Chi </a:t>
                </a:r>
                <a:r>
                  <a:rPr lang="en-US" sz="1200" b="0" i="0" u="none" strike="noStrike" cap="none" baseline="0" dirty="0" err="1">
                    <a:solidFill>
                      <a:schemeClr val="dk1"/>
                    </a:solidFill>
                    <a:effectLst/>
                    <a:latin typeface="Calibri"/>
                    <a:ea typeface="Calibri"/>
                    <a:cs typeface="Calibri"/>
                    <a:sym typeface="Calibri"/>
                  </a:rPr>
                  <a:t>tiết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về</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vấn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đề</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bạn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Anh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bày</a:t>
                </a:r>
                <a:r>
                  <a:rPr lang="en-US" sz="1200" b="0" i="0" u="none" strike="noStrike" cap="none" baseline="0" dirty="0">
                    <a:solidFill>
                      <a:schemeClr val="dk1"/>
                    </a:solidFill>
                    <a:effectLst/>
                    <a:latin typeface="Calibri"/>
                    <a:ea typeface="Calibri"/>
                    <a:cs typeface="Calibri"/>
                    <a:sym typeface="Calibri"/>
                  </a:rPr>
                  <a:t>.</a:t>
                </a:r>
                <a:endParaRPr lang="vi-VN" sz="1200" b="0" i="0" u="none" strike="noStrike" cap="none" baseline="0" dirty="0">
                  <a:solidFill>
                    <a:schemeClr val="dk1"/>
                  </a:solidFill>
                  <a:effectLst/>
                  <a:latin typeface="Calibri"/>
                  <a:ea typeface="Calibri"/>
                  <a:cs typeface="Calibri"/>
                  <a:sym typeface="Calibri"/>
                </a:endParaRP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19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cấu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trúc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Simulink.</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20 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phép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𝑚=15</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down-chirp.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err="1">
                    <a:solidFill>
                      <a:schemeClr val="dk1"/>
                    </a:solidFill>
                    <a:effectLst/>
                    <a:latin typeface="Calibri"/>
                    <a:ea typeface="Calibri"/>
                    <a:cs typeface="Calibri"/>
                    <a:sym typeface="Calibri"/>
                  </a:rPr>
                  <a:t>như</a:t>
                </a:r>
                <a:r>
                  <a:rPr lang="en-US" sz="1200" b="0" i="0" u="none" strike="noStrike" cap="none" baseline="0">
                    <a:solidFill>
                      <a:schemeClr val="dk1"/>
                    </a:solidFill>
                    <a:effectLst/>
                    <a:latin typeface="Calibri"/>
                    <a:ea typeface="Calibri"/>
                    <a:cs typeface="Calibri"/>
                    <a:sym typeface="Calibri"/>
                  </a:rPr>
                  <a:t> Nguyên lý, </a:t>
                </a:r>
                <a:r>
                  <a:rPr lang="en-US" sz="1200" b="0" i="0" u="none" strike="noStrike" cap="none" baseline="0" dirty="0" err="1">
                    <a:solidFill>
                      <a:schemeClr val="dk1"/>
                    </a:solidFill>
                    <a:effectLst/>
                    <a:latin typeface="Calibri"/>
                    <a:ea typeface="Calibri"/>
                    <a:cs typeface="Calibri"/>
                    <a:sym typeface="Calibri"/>
                  </a:rPr>
                  <a:t>ngõ</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nhân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sine </a:t>
                </a:r>
                <a:r>
                  <a:rPr lang="en-US" sz="1200" b="0" i="0" u="none" strike="noStrike" cap="none" baseline="0" dirty="0" err="1">
                    <a:solidFill>
                      <a:schemeClr val="dk1"/>
                    </a:solidFill>
                    <a:effectLst/>
                    <a:latin typeface="Calibri"/>
                    <a:ea typeface="Calibri"/>
                    <a:cs typeface="Calibri"/>
                    <a:sym typeface="Calibri"/>
                  </a:rPr>
                  <a:t>đơn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21 minh </a:t>
                </a:r>
                <a:r>
                  <a:rPr lang="en-US" sz="1200" b="0" i="0" u="none" strike="noStrike" cap="none" baseline="0" dirty="0" err="1">
                    <a:solidFill>
                      <a:schemeClr val="dk1"/>
                    </a:solidFill>
                    <a:effectLst/>
                    <a:latin typeface="Calibri"/>
                    <a:ea typeface="Calibri"/>
                    <a:cs typeface="Calibri"/>
                    <a:sym typeface="Calibri"/>
                  </a:rPr>
                  <a:t>hoạ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nguyên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xung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đang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15,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định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ngay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lập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chốt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ngõ</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15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vậy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Tuy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những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thức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Việc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giữa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phía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nghiêm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Chi </a:t>
                </a:r>
                <a:r>
                  <a:rPr lang="en-US" sz="1200" b="0" i="0" u="none" strike="noStrike" cap="none" baseline="0" dirty="0" err="1">
                    <a:solidFill>
                      <a:schemeClr val="dk1"/>
                    </a:solidFill>
                    <a:effectLst/>
                    <a:latin typeface="Calibri"/>
                    <a:ea typeface="Calibri"/>
                    <a:cs typeface="Calibri"/>
                    <a:sym typeface="Calibri"/>
                  </a:rPr>
                  <a:t>tiết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về</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vấn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đề</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bạn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Anh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bày</a:t>
                </a:r>
                <a:r>
                  <a:rPr lang="en-US" sz="1200" b="0" i="0" u="none" strike="noStrike" cap="none" baseline="0" dirty="0">
                    <a:solidFill>
                      <a:schemeClr val="dk1"/>
                    </a:solidFill>
                    <a:effectLst/>
                    <a:latin typeface="Calibri"/>
                    <a:ea typeface="Calibri"/>
                    <a:cs typeface="Calibri"/>
                    <a:sym typeface="Calibri"/>
                  </a:rPr>
                  <a:t>.</a:t>
                </a:r>
                <a:endParaRPr lang="vi-VN" sz="1200" b="0" i="0" u="none" strike="noStrike" cap="none" baseline="0" dirty="0">
                  <a:solidFill>
                    <a:schemeClr val="dk1"/>
                  </a:solidFill>
                  <a:effectLst/>
                  <a:latin typeface="Calibri"/>
                  <a:ea typeface="Calibri"/>
                  <a:cs typeface="Calibri"/>
                  <a:sym typeface="Calibri"/>
                </a:endParaRP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341EE40-BE9B-E6B5-BEC9-AA28804D38F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606948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900"/>
              <a:t>Em xin phép được trình bày thiết kế bộ đồng bộ ký tự</a:t>
            </a:r>
            <a:endParaRPr lang="vi-VN" sz="9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7CB51751-540E-8CD7-1634-58656B12520B}"/>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37545602-0209-6351-FDE5-EAD3A428839C}"/>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69D3EADE-4633-669E-0D5D-1D15FE8ACA82}"/>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90094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bạn An đã trình bày, quá trình đồng bộ sẽ bao gồm việc thu đúng 1 ký tự và nhân lần lượt từng mẫu của ký tự thu được với tín hiệu downchirp sau đó thực hiện FFT và xác định vị trí của xung tần số cực đại.</a:t>
                </a:r>
              </a:p>
              <a:p>
                <a:pPr marL="185766" indent="-185766">
                  <a:buFont typeface="Arial" panose="020B0604020202020204" pitchFamily="34" charset="0"/>
                  <a:buChar char="•"/>
                </a:pPr>
                <a:r>
                  <a:rPr lang="en-US" sz="1300"/>
                  <a:t>Tuy nhiên máy phát và máy thu không đồng bộ với nhau nên thời gian bắt kí tự sẽ bị chênh lệch. Ở hình 22 mô tả hiện tượng này, tại thời điểm t=0, tín hiệu sẽ đến máy thu. Nhưng đến thời điểm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𝑡</m:t>
                        </m:r>
                      </m:e>
                      <m:sub>
                        <m:r>
                          <a:rPr lang="en-US" sz="1300" i="1" smtClean="0">
                            <a:latin typeface="Cambria Math" panose="02040503050406030204" pitchFamily="18" charset="0"/>
                          </a:rPr>
                          <m:t>𝑑𝑒𝑙𝑎𝑦</m:t>
                        </m:r>
                      </m:sub>
                    </m:sSub>
                  </m:oMath>
                </a14:m>
                <a:r>
                  <a:rPr lang="en-US" sz="1300"/>
                  <a:t> thì máy thu mới bắt đầu giải điều chế.</a:t>
                </a:r>
              </a:p>
              <a:p>
                <a:pPr marL="185766" indent="-185766">
                  <a:buFont typeface="Arial" panose="020B0604020202020204" pitchFamily="34" charset="0"/>
                  <a:buChar char="•"/>
                </a:pPr>
                <a:r>
                  <a:rPr lang="en-US" sz="1300"/>
                  <a:t>Khi đó máy thu không bắt được tròn một ký tự hoàn chỉnh mà là một phần của ký tự trước và một phần của ký tự sau.</a:t>
                </a:r>
                <a:r>
                  <a:rPr lang="en-US" sz="1300" baseline="0"/>
                  <a:t> </a:t>
                </a:r>
                <a:r>
                  <a:rPr lang="en-US" sz="1300"/>
                  <a:t>Việc không bắt hoàn chỉnh một ký tự sẽ ảnh hưởng đến quá trình giải điều chế. </a:t>
                </a:r>
              </a:p>
              <a:p>
                <a:pPr marL="185766" indent="-185766">
                  <a:buFont typeface="Arial" panose="020B0604020202020204" pitchFamily="34" charset="0"/>
                  <a:buChar char="•"/>
                </a:pPr>
                <a:r>
                  <a:rPr lang="en-US" sz="1300"/>
                  <a:t>Cụ thể, thời gian trễ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𝑡</m:t>
                        </m:r>
                      </m:e>
                      <m:sub>
                        <m:r>
                          <a:rPr lang="en-US" sz="1300" i="1" smtClean="0">
                            <a:latin typeface="Cambria Math" panose="02040503050406030204" pitchFamily="18" charset="0"/>
                          </a:rPr>
                          <m:t>𝑑𝑒𝑙𝑎𝑦</m:t>
                        </m:r>
                      </m:sub>
                    </m:sSub>
                  </m:oMath>
                </a14:m>
                <a:r>
                  <a:rPr lang="en-US" sz="1300"/>
                  <a:t> khi so sánh với thời gian truyền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𝑇</m:t>
                        </m:r>
                      </m:e>
                      <m:sub>
                        <m:r>
                          <a:rPr lang="en-US" sz="1300" i="1" smtClean="0">
                            <a:latin typeface="Cambria Math" panose="02040503050406030204" pitchFamily="18" charset="0"/>
                          </a:rPr>
                          <m:t>𝑐h𝑖𝑝</m:t>
                        </m:r>
                      </m:sub>
                    </m:sSub>
                  </m:oMath>
                </a14:m>
                <a:r>
                  <a:rPr lang="en-US" sz="1300"/>
                  <a:t> sẽ được tách thành 2 thành phần nguyên và thành phần lẻ. </a:t>
                </a:r>
              </a:p>
              <a:p>
                <a:pPr marL="642966" lvl="1" indent="-185766">
                  <a:buFont typeface="Arial" panose="020B0604020202020204" pitchFamily="34" charset="0"/>
                  <a:buChar char="•"/>
                </a:pPr>
                <a:r>
                  <a:rPr lang="en-US" sz="1300"/>
                  <a:t>Thành phần nguyên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𝐿</m:t>
                        </m:r>
                      </m:e>
                      <m:sub>
                        <m:r>
                          <a:rPr lang="en-US" sz="1300" i="1" smtClean="0">
                            <a:latin typeface="Cambria Math" panose="02040503050406030204" pitchFamily="18" charset="0"/>
                          </a:rPr>
                          <m:t>𝑆𝑇𝑂</m:t>
                        </m:r>
                      </m:sub>
                    </m:sSub>
                  </m:oMath>
                </a14:m>
                <a:r>
                  <a:rPr lang="en-US" sz="1300" dirty="0"/>
                  <a:t> </a:t>
                </a:r>
                <a:r>
                  <a:rPr lang="en-US" sz="1300"/>
                  <a:t>sẽ</a:t>
                </a:r>
                <a:r>
                  <a:rPr lang="en-US" sz="1300" baseline="0"/>
                  <a:t> khiến cho vạch phổ cực đại bị dịch đi 1 lượng. Điều này khiến cho kết quả giải điều chế bị sai. Ví dụ với </a:t>
                </a:r>
                <a14:m>
                  <m:oMath xmlns:m="http://schemas.openxmlformats.org/officeDocument/2006/math">
                    <m:sSub>
                      <m:sSubPr>
                        <m:ctrlPr>
                          <a:rPr lang="en-US" sz="1300" i="1" baseline="0" smtClean="0">
                            <a:latin typeface="Cambria Math" panose="02040503050406030204" pitchFamily="18" charset="0"/>
                          </a:rPr>
                        </m:ctrlPr>
                      </m:sSubPr>
                      <m:e>
                        <m:r>
                          <a:rPr lang="en-US" sz="1300" i="1" baseline="0" smtClean="0">
                            <a:latin typeface="Cambria Math" panose="02040503050406030204" pitchFamily="18" charset="0"/>
                          </a:rPr>
                          <m:t>𝐿</m:t>
                        </m:r>
                      </m:e>
                      <m:sub>
                        <m:r>
                          <a:rPr lang="en-US" sz="1300" i="1" baseline="0" smtClean="0">
                            <a:latin typeface="Cambria Math" panose="02040503050406030204" pitchFamily="18" charset="0"/>
                          </a:rPr>
                          <m:t>𝑆𝑇𝑂</m:t>
                        </m:r>
                      </m:sub>
                    </m:sSub>
                  </m:oMath>
                </a14:m>
                <a:r>
                  <a:rPr lang="en-US" sz="1300" baseline="0"/>
                  <a:t> bằng 0 thì với thông tin điều chế là 50 thì thông tin giải điều chế được là 50. </a:t>
                </a:r>
              </a:p>
              <a:p>
                <a:pPr marL="642966" lvl="1" indent="-185766">
                  <a:buFont typeface="Arial" panose="020B0604020202020204" pitchFamily="34" charset="0"/>
                  <a:buChar char="•"/>
                </a:pPr>
                <a:r>
                  <a:rPr lang="en-US" sz="1300" baseline="0"/>
                  <a:t>Trong khi đó, thành phần lẻ </a:t>
                </a:r>
                <a14:m>
                  <m:oMath xmlns:m="http://schemas.openxmlformats.org/officeDocument/2006/math">
                    <m:r>
                      <a:rPr lang="en-US" sz="1300" i="1" baseline="0" smtClean="0">
                        <a:latin typeface="Cambria Math" panose="02040503050406030204" pitchFamily="18" charset="0"/>
                      </a:rPr>
                      <m:t>𝐿𝑎𝑚𝑏𝑑</m:t>
                    </m:r>
                    <m:sSub>
                      <m:sSubPr>
                        <m:ctrlPr>
                          <a:rPr lang="en-US" sz="1300" i="1" baseline="0" smtClean="0">
                            <a:latin typeface="Cambria Math" panose="02040503050406030204" pitchFamily="18" charset="0"/>
                          </a:rPr>
                        </m:ctrlPr>
                      </m:sSubPr>
                      <m:e>
                        <m:r>
                          <a:rPr lang="en-US" sz="1300" i="1" baseline="0" smtClean="0">
                            <a:latin typeface="Cambria Math" panose="02040503050406030204" pitchFamily="18" charset="0"/>
                          </a:rPr>
                          <m:t>𝑎</m:t>
                        </m:r>
                      </m:e>
                      <m:sub>
                        <m:r>
                          <a:rPr lang="en-US" sz="1300" i="1" baseline="0" smtClean="0">
                            <a:latin typeface="Cambria Math" panose="02040503050406030204" pitchFamily="18" charset="0"/>
                          </a:rPr>
                          <m:t>𝑆𝑇𝑂</m:t>
                        </m:r>
                      </m:sub>
                    </m:sSub>
                  </m:oMath>
                </a14:m>
                <a:r>
                  <a:rPr lang="en-US" sz="1300" dirty="0"/>
                  <a:t> </a:t>
                </a:r>
                <a:r>
                  <a:rPr lang="en-US" sz="1300"/>
                  <a:t>sẽ</a:t>
                </a:r>
                <a:r>
                  <a:rPr lang="en-US" sz="1300" baseline="0"/>
                  <a:t> khiến cho độ cao của xung cực đại giảm dần trong khi những thành phần tần số lân cận tăng dần độ cao. Mặc dù vị trí của xung cực đại không thay đổi nhưng việc độ cao giảm và các ô tần số lân cận cao dần lên khiến cho độ nhạy của máy thu giảm đi đáng kể.</a:t>
                </a:r>
                <a:endParaRPr lang="en-US" sz="1300" dirty="0"/>
              </a:p>
            </p:txBody>
          </p:sp>
        </mc:Choice>
        <mc:Fallback xmlns="">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bạn An đã trình bày, quá trình đồng bộ sẽ bao gồm việc thu đúng 1 ký tự và nhân lần lượt từng mẫu của ký tự thu được với tín hiệu downchirp sau đó thực hiện FFT và xác định vị trí của xung tần số cực đại.</a:t>
                </a:r>
              </a:p>
              <a:p>
                <a:pPr marL="185766" indent="-185766">
                  <a:buFont typeface="Arial" panose="020B0604020202020204" pitchFamily="34" charset="0"/>
                  <a:buChar char="•"/>
                </a:pPr>
                <a:r>
                  <a:rPr lang="en-US" sz="1300"/>
                  <a:t>Tuy nhiên máy phát và máy thu không đồng bộ với nhau nên thời gian bắt kí tự sẽ bị chênh lệch. Ở hình 22 mô tả hiện tượng này, tại thời điểm t=0, tín hiệu sẽ đến máy thu. Nhưng đến thời điểm </a:t>
                </a:r>
                <a:r>
                  <a:rPr lang="en-US" sz="1300" i="0">
                    <a:latin typeface="Cambria Math" panose="02040503050406030204" pitchFamily="18" charset="0"/>
                  </a:rPr>
                  <a:t>𝑡_𝑑𝑒𝑙𝑎𝑦</a:t>
                </a:r>
                <a:r>
                  <a:rPr lang="en-US" sz="1300"/>
                  <a:t> thì máy thu mới bắt đầu giải điều chế.</a:t>
                </a:r>
              </a:p>
              <a:p>
                <a:pPr marL="185766" indent="-185766">
                  <a:buFont typeface="Arial" panose="020B0604020202020204" pitchFamily="34" charset="0"/>
                  <a:buChar char="•"/>
                </a:pPr>
                <a:r>
                  <a:rPr lang="en-US" sz="1300"/>
                  <a:t>Khi đó máy thu không bắt được tròn một ký tự hoàn chỉnh mà là một phần của ký tự trước và một phần của ký tự sau.</a:t>
                </a:r>
                <a:r>
                  <a:rPr lang="en-US" sz="1300" baseline="0"/>
                  <a:t> </a:t>
                </a:r>
                <a:r>
                  <a:rPr lang="en-US" sz="1300"/>
                  <a:t>Việc không bắt hoàn chỉnh một ký tự sẽ ảnh hưởng đến quá trình giải điều chế. </a:t>
                </a:r>
              </a:p>
              <a:p>
                <a:pPr marL="185766" indent="-185766">
                  <a:buFont typeface="Arial" panose="020B0604020202020204" pitchFamily="34" charset="0"/>
                  <a:buChar char="•"/>
                </a:pPr>
                <a:r>
                  <a:rPr lang="en-US" sz="1300"/>
                  <a:t>Cụ thể, thời gian trễ </a:t>
                </a:r>
                <a:r>
                  <a:rPr lang="en-US" sz="1300" i="0">
                    <a:latin typeface="Cambria Math" panose="02040503050406030204" pitchFamily="18" charset="0"/>
                  </a:rPr>
                  <a:t>𝑡_𝑑𝑒𝑙𝑎𝑦</a:t>
                </a:r>
                <a:r>
                  <a:rPr lang="en-US" sz="1300"/>
                  <a:t> khi so sánh với thời gian truyền </a:t>
                </a:r>
                <a:r>
                  <a:rPr lang="en-US" sz="1300" i="0">
                    <a:latin typeface="Cambria Math" panose="02040503050406030204" pitchFamily="18" charset="0"/>
                  </a:rPr>
                  <a:t>𝑇_𝑐ℎ𝑖𝑝</a:t>
                </a:r>
                <a:r>
                  <a:rPr lang="en-US" sz="1300"/>
                  <a:t> sẽ được tách thành 2 thành phần nguyên và thành phần lẻ. </a:t>
                </a:r>
              </a:p>
              <a:p>
                <a:pPr marL="642966" lvl="1" indent="-185766">
                  <a:buFont typeface="Arial" panose="020B0604020202020204" pitchFamily="34" charset="0"/>
                  <a:buChar char="•"/>
                </a:pPr>
                <a:r>
                  <a:rPr lang="en-US" sz="1300"/>
                  <a:t>Thành phần nguyên </a:t>
                </a:r>
                <a:r>
                  <a:rPr lang="en-US" sz="1300" i="0">
                    <a:latin typeface="Cambria Math" panose="02040503050406030204" pitchFamily="18" charset="0"/>
                  </a:rPr>
                  <a:t>𝐿_𝑆𝑇𝑂</a:t>
                </a:r>
                <a:r>
                  <a:rPr lang="en-US" sz="1300" dirty="0"/>
                  <a:t> </a:t>
                </a:r>
                <a:r>
                  <a:rPr lang="en-US" sz="1300"/>
                  <a:t>sẽ</a:t>
                </a:r>
                <a:r>
                  <a:rPr lang="en-US" sz="1300" baseline="0"/>
                  <a:t> khiến cho vạch phổ cực đại bị dịch đi 1 lượng. Điều này khiến cho kết quả giải điều chế bị sai. Ví dụ với </a:t>
                </a:r>
                <a:r>
                  <a:rPr lang="en-US" sz="1300" i="0" baseline="0">
                    <a:latin typeface="Cambria Math" panose="02040503050406030204" pitchFamily="18" charset="0"/>
                  </a:rPr>
                  <a:t>𝐿_𝑆𝑇𝑂</a:t>
                </a:r>
                <a:r>
                  <a:rPr lang="en-US" sz="1300" baseline="0"/>
                  <a:t> bằng 0 thì với thông tin điều chế là 50 thì thông tin giải điều chế được là 50. </a:t>
                </a:r>
              </a:p>
              <a:p>
                <a:pPr marL="642966" lvl="1" indent="-185766">
                  <a:buFont typeface="Arial" panose="020B0604020202020204" pitchFamily="34" charset="0"/>
                  <a:buChar char="•"/>
                </a:pPr>
                <a:r>
                  <a:rPr lang="en-US" sz="1300" baseline="0"/>
                  <a:t>Trong khi đó, thành phần lẻ </a:t>
                </a:r>
                <a:r>
                  <a:rPr lang="en-US" sz="1300" i="0" baseline="0">
                    <a:latin typeface="Cambria Math" panose="02040503050406030204" pitchFamily="18" charset="0"/>
                  </a:rPr>
                  <a:t>𝐿𝑎𝑚𝑏𝑑𝑎_𝑆𝑇𝑂</a:t>
                </a:r>
                <a:r>
                  <a:rPr lang="en-US" sz="1300" dirty="0"/>
                  <a:t> </a:t>
                </a:r>
                <a:r>
                  <a:rPr lang="en-US" sz="1300"/>
                  <a:t>sẽ</a:t>
                </a:r>
                <a:r>
                  <a:rPr lang="en-US" sz="1300" baseline="0"/>
                  <a:t> khiến cho độ cao của xung cực đại giảm dần trong khi những thành phần tần số lân cận tăng dần độ cao. Mặc dù vị trí của xung cực đại không thay đổi nhưng việc độ cao giảm và các ô tần số lân cận cao dần lên khiến cho độ nhạy của máy thu giảm đi đáng kể.</a:t>
                </a:r>
                <a:endParaRPr lang="en-US" sz="1300" dirty="0"/>
              </a:p>
            </p:txBody>
          </p:sp>
        </mc:Fallback>
      </mc:AlternateContent>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F060C7A9-03D0-CD3A-DFBC-95BEEF07E7DC}"/>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A3744E44-099F-3A54-6D64-5A112FF4A54A}"/>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87E188F5-5078-EF04-952E-CEBA74C3A576}"/>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28430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dirty="0" err="1"/>
                  <a:t>Quá</a:t>
                </a:r>
                <a:r>
                  <a:rPr lang="en-US" sz="1300" dirty="0"/>
                  <a:t> </a:t>
                </a:r>
                <a:r>
                  <a:rPr lang="en-US" sz="1300" dirty="0" err="1"/>
                  <a:t>trình</a:t>
                </a:r>
                <a:r>
                  <a:rPr lang="en-US" sz="1300" dirty="0"/>
                  <a:t> </a:t>
                </a:r>
                <a:r>
                  <a:rPr lang="en-US" sz="1300" dirty="0" err="1"/>
                  <a:t>đồng</a:t>
                </a:r>
                <a:r>
                  <a:rPr lang="en-US" sz="1300" dirty="0"/>
                  <a:t> </a:t>
                </a:r>
                <a:r>
                  <a:rPr lang="en-US" sz="1300" dirty="0" err="1"/>
                  <a:t>bộ</a:t>
                </a:r>
                <a:r>
                  <a:rPr lang="en-US" sz="1300" dirty="0"/>
                  <a:t> </a:t>
                </a:r>
                <a:r>
                  <a:rPr lang="en-US" sz="1300" dirty="0" err="1"/>
                  <a:t>được</a:t>
                </a:r>
                <a:r>
                  <a:rPr lang="en-US" sz="1300" dirty="0"/>
                  <a:t> </a:t>
                </a:r>
                <a:r>
                  <a:rPr lang="en-US" sz="1300" dirty="0" err="1"/>
                  <a:t>thực</a:t>
                </a:r>
                <a:r>
                  <a:rPr lang="en-US" sz="1300" dirty="0"/>
                  <a:t> </a:t>
                </a:r>
                <a:r>
                  <a:rPr lang="en-US" sz="1300" dirty="0" err="1"/>
                  <a:t>hiện</a:t>
                </a:r>
                <a:r>
                  <a:rPr lang="en-US" sz="1300" dirty="0"/>
                  <a:t> qua </a:t>
                </a:r>
                <a:r>
                  <a:rPr lang="en-US" sz="1300" dirty="0" err="1"/>
                  <a:t>các</a:t>
                </a:r>
                <a:r>
                  <a:rPr lang="en-US" sz="1300" dirty="0"/>
                  <a:t> </a:t>
                </a:r>
                <a:r>
                  <a:rPr lang="en-US" sz="1300" dirty="0" err="1"/>
                  <a:t>ký</a:t>
                </a:r>
                <a:r>
                  <a:rPr lang="en-US" sz="1300" dirty="0"/>
                  <a:t> </a:t>
                </a:r>
                <a:r>
                  <a:rPr lang="en-US" sz="1300" dirty="0" err="1"/>
                  <a:t>tự</a:t>
                </a:r>
                <a:r>
                  <a:rPr lang="en-US" sz="1300" dirty="0"/>
                  <a:t> preamble ở </a:t>
                </a:r>
                <a:r>
                  <a:rPr lang="en-US" sz="1300" dirty="0" err="1"/>
                  <a:t>đầu</a:t>
                </a:r>
                <a:r>
                  <a:rPr lang="en-US" sz="1300" dirty="0"/>
                  <a:t> </a:t>
                </a:r>
                <a:r>
                  <a:rPr lang="en-US" sz="1300" dirty="0" err="1"/>
                  <a:t>mỗi</a:t>
                </a:r>
                <a:r>
                  <a:rPr lang="en-US" sz="1300" dirty="0"/>
                  <a:t> </a:t>
                </a:r>
                <a:r>
                  <a:rPr lang="en-US" sz="1300" dirty="0" err="1"/>
                  <a:t>thông</a:t>
                </a:r>
                <a:r>
                  <a:rPr lang="en-US" sz="1300" dirty="0"/>
                  <a:t> tin. </a:t>
                </a:r>
                <a:r>
                  <a:rPr lang="en-US" sz="1300" dirty="0" err="1"/>
                  <a:t>Các</a:t>
                </a:r>
                <a:r>
                  <a:rPr lang="en-US" sz="1300" dirty="0"/>
                  <a:t> </a:t>
                </a:r>
                <a:r>
                  <a:rPr lang="en-US" sz="1300" dirty="0" err="1"/>
                  <a:t>ký</a:t>
                </a:r>
                <a:r>
                  <a:rPr lang="en-US" sz="1300" dirty="0"/>
                  <a:t> </a:t>
                </a:r>
                <a:r>
                  <a:rPr lang="en-US" sz="1300" dirty="0" err="1"/>
                  <a:t>tự</a:t>
                </a:r>
                <a:r>
                  <a:rPr lang="en-US" sz="1300" dirty="0"/>
                  <a:t> </a:t>
                </a:r>
                <a:r>
                  <a:rPr lang="en-US" sz="1300" dirty="0" err="1"/>
                  <a:t>này</a:t>
                </a:r>
                <a:r>
                  <a:rPr lang="en-US" sz="1300" dirty="0"/>
                  <a:t> </a:t>
                </a:r>
                <a:r>
                  <a:rPr lang="en-US" sz="1300" dirty="0" err="1"/>
                  <a:t>sẽ</a:t>
                </a:r>
                <a:r>
                  <a:rPr lang="en-US" sz="1300" dirty="0"/>
                  <a:t> </a:t>
                </a:r>
                <a:r>
                  <a:rPr lang="en-US" sz="1300" dirty="0" err="1"/>
                  <a:t>bao</a:t>
                </a:r>
                <a:r>
                  <a:rPr lang="en-US" sz="1300" dirty="0"/>
                  <a:t> </a:t>
                </a:r>
                <a:r>
                  <a:rPr lang="en-US" sz="1300" dirty="0" err="1"/>
                  <a:t>gồm</a:t>
                </a:r>
                <a:r>
                  <a:rPr lang="en-US" sz="1300" dirty="0"/>
                  <a:t> </a:t>
                </a:r>
                <a:r>
                  <a:rPr lang="en-US" sz="1300" dirty="0" err="1"/>
                  <a:t>các</a:t>
                </a:r>
                <a:r>
                  <a:rPr lang="en-US" sz="1300" dirty="0"/>
                  <a:t> </a:t>
                </a:r>
                <a:r>
                  <a:rPr lang="en-US" sz="1300" dirty="0" err="1"/>
                  <a:t>ký</a:t>
                </a:r>
                <a:r>
                  <a:rPr lang="en-US" sz="1300" dirty="0"/>
                  <a:t> </a:t>
                </a:r>
                <a:r>
                  <a:rPr lang="en-US" sz="1300" dirty="0" err="1"/>
                  <a:t>tự</a:t>
                </a:r>
                <a:r>
                  <a:rPr lang="en-US" sz="1300" dirty="0"/>
                  <a:t> 0. </a:t>
                </a:r>
                <a:r>
                  <a:rPr lang="en-US" sz="1300" dirty="0" err="1"/>
                  <a:t>Thông</a:t>
                </a:r>
                <a:r>
                  <a:rPr lang="en-US" sz="1300" dirty="0"/>
                  <a:t> qua </a:t>
                </a:r>
                <a:r>
                  <a:rPr lang="en-US" sz="1300" dirty="0" err="1"/>
                  <a:t>tín</a:t>
                </a:r>
                <a:r>
                  <a:rPr lang="en-US" sz="1300" dirty="0"/>
                  <a:t> </a:t>
                </a:r>
                <a:r>
                  <a:rPr lang="en-US" sz="1300" dirty="0" err="1"/>
                  <a:t>hiệu</a:t>
                </a:r>
                <a:r>
                  <a:rPr lang="en-US" sz="1300" dirty="0"/>
                  <a:t> preamble, </a:t>
                </a:r>
                <a:r>
                  <a:rPr lang="en-US" sz="1300" dirty="0" err="1"/>
                  <a:t>máy</a:t>
                </a:r>
                <a:r>
                  <a:rPr lang="en-US" sz="1300" dirty="0"/>
                  <a:t> </a:t>
                </a:r>
                <a:r>
                  <a:rPr lang="en-US" sz="1300" dirty="0" err="1"/>
                  <a:t>thu</a:t>
                </a:r>
                <a:r>
                  <a:rPr lang="en-US" sz="1300" dirty="0"/>
                  <a:t> </a:t>
                </a:r>
                <a:r>
                  <a:rPr lang="en-US" sz="1300" dirty="0" err="1"/>
                  <a:t>sẽ</a:t>
                </a:r>
                <a:r>
                  <a:rPr lang="en-US" sz="1300" dirty="0"/>
                  <a:t> </a:t>
                </a:r>
                <a:r>
                  <a:rPr lang="en-US" sz="1300" dirty="0" err="1"/>
                  <a:t>nhận</a:t>
                </a:r>
                <a:r>
                  <a:rPr lang="en-US" sz="1300" dirty="0"/>
                  <a:t> </a:t>
                </a:r>
                <a:r>
                  <a:rPr lang="en-US" sz="1300" dirty="0" err="1"/>
                  <a:t>biết</a:t>
                </a:r>
                <a:r>
                  <a:rPr lang="en-US" sz="1300" dirty="0"/>
                  <a:t> </a:t>
                </a:r>
                <a:r>
                  <a:rPr lang="en-US" sz="1300" dirty="0" err="1"/>
                  <a:t>được</a:t>
                </a:r>
                <a:r>
                  <a:rPr lang="en-US" sz="1300" dirty="0"/>
                  <a:t> </a:t>
                </a:r>
                <a:r>
                  <a:rPr lang="en-US" sz="1300" dirty="0" err="1"/>
                  <a:t>vị</a:t>
                </a:r>
                <a:r>
                  <a:rPr lang="en-US" sz="1300" dirty="0"/>
                  <a:t> </a:t>
                </a:r>
                <a:r>
                  <a:rPr lang="en-US" sz="1300" dirty="0" err="1"/>
                  <a:t>trí</a:t>
                </a:r>
                <a:r>
                  <a:rPr lang="en-US" sz="1300" dirty="0"/>
                  <a:t> </a:t>
                </a:r>
                <a:r>
                  <a:rPr lang="en-US" sz="1300" dirty="0" err="1"/>
                  <a:t>đầu</a:t>
                </a:r>
                <a:r>
                  <a:rPr lang="en-US" sz="1300" dirty="0"/>
                  <a:t> </a:t>
                </a:r>
                <a:r>
                  <a:rPr lang="en-US" sz="1300" dirty="0" err="1"/>
                  <a:t>của</a:t>
                </a:r>
                <a:r>
                  <a:rPr lang="en-US" sz="1300" dirty="0"/>
                  <a:t> </a:t>
                </a:r>
                <a:r>
                  <a:rPr lang="en-US" sz="1300" dirty="0" err="1"/>
                  <a:t>mỗi</a:t>
                </a:r>
                <a:r>
                  <a:rPr lang="en-US" sz="1300" dirty="0"/>
                  <a:t> frame </a:t>
                </a:r>
                <a:r>
                  <a:rPr lang="en-US" sz="1300" dirty="0" err="1"/>
                  <a:t>thông</a:t>
                </a:r>
                <a:r>
                  <a:rPr lang="en-US" sz="1300" dirty="0"/>
                  <a:t> tin </a:t>
                </a:r>
                <a:r>
                  <a:rPr lang="en-US" sz="1300" dirty="0" err="1"/>
                  <a:t>và</a:t>
                </a:r>
                <a:r>
                  <a:rPr lang="en-US" sz="1300" dirty="0"/>
                  <a:t> </a:t>
                </a:r>
                <a:r>
                  <a:rPr lang="en-US" sz="1300" dirty="0" err="1"/>
                  <a:t>ước</a:t>
                </a:r>
                <a:r>
                  <a:rPr lang="en-US" sz="1300" dirty="0"/>
                  <a:t> </a:t>
                </a:r>
                <a:r>
                  <a:rPr lang="en-US" sz="1300" dirty="0" err="1"/>
                  <a:t>lượng</a:t>
                </a:r>
                <a:r>
                  <a:rPr lang="en-US" sz="1300" dirty="0"/>
                  <a:t> </a:t>
                </a:r>
                <a:r>
                  <a:rPr lang="en-US" sz="1300" dirty="0" err="1"/>
                  <a:t>thời</a:t>
                </a:r>
                <a:r>
                  <a:rPr lang="en-US" sz="1300" dirty="0"/>
                  <a:t> </a:t>
                </a:r>
                <a:r>
                  <a:rPr lang="en-US" sz="1300" dirty="0" err="1"/>
                  <a:t>gian</a:t>
                </a:r>
                <a:r>
                  <a:rPr lang="en-US" sz="1300" dirty="0"/>
                  <a:t> </a:t>
                </a:r>
                <a:r>
                  <a:rPr lang="en-US" sz="1300" dirty="0" err="1" smtClean="0"/>
                  <a:t>trễ</a:t>
                </a:r>
                <a:r>
                  <a:rPr lang="en-US" sz="1300" dirty="0" smtClean="0"/>
                  <a:t>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𝑡</m:t>
                        </m:r>
                      </m:e>
                      <m:sub>
                        <m:r>
                          <a:rPr lang="en-US" sz="1300" i="1" smtClean="0">
                            <a:latin typeface="Cambria Math" panose="02040503050406030204" pitchFamily="18" charset="0"/>
                          </a:rPr>
                          <m:t>𝑑𝑒𝑙𝑎𝑦</m:t>
                        </m:r>
                      </m:sub>
                    </m:sSub>
                  </m:oMath>
                </a14:m>
                <a:r>
                  <a:rPr lang="en-US" sz="1300" dirty="0"/>
                  <a:t>.</a:t>
                </a:r>
              </a:p>
              <a:p>
                <a:pPr marL="185766" indent="-185766">
                  <a:buFont typeface="Arial" panose="020B0604020202020204" pitchFamily="34" charset="0"/>
                  <a:buChar char="•"/>
                </a:pPr>
                <a:r>
                  <a:rPr lang="en-US" sz="1300" dirty="0"/>
                  <a:t>Ý </a:t>
                </a:r>
                <a:r>
                  <a:rPr lang="en-US" sz="1300" dirty="0" err="1"/>
                  <a:t>tưởng</a:t>
                </a:r>
                <a:r>
                  <a:rPr lang="en-US" sz="1300" dirty="0"/>
                  <a:t> </a:t>
                </a:r>
                <a:r>
                  <a:rPr lang="en-US" sz="1300" dirty="0" err="1"/>
                  <a:t>chính</a:t>
                </a:r>
                <a:r>
                  <a:rPr lang="en-US" sz="1300" dirty="0"/>
                  <a:t> </a:t>
                </a:r>
                <a:r>
                  <a:rPr lang="en-US" sz="1300" dirty="0" err="1"/>
                  <a:t>của</a:t>
                </a:r>
                <a:r>
                  <a:rPr lang="en-US" sz="1300" dirty="0"/>
                  <a:t> </a:t>
                </a:r>
                <a:r>
                  <a:rPr lang="en-US" sz="1300" dirty="0" err="1"/>
                  <a:t>quá</a:t>
                </a:r>
                <a:r>
                  <a:rPr lang="en-US" sz="1300" dirty="0"/>
                  <a:t> </a:t>
                </a:r>
                <a:r>
                  <a:rPr lang="en-US" sz="1300" dirty="0" err="1"/>
                  <a:t>trình</a:t>
                </a:r>
                <a:r>
                  <a:rPr lang="en-US" sz="1300" dirty="0"/>
                  <a:t> </a:t>
                </a:r>
                <a:r>
                  <a:rPr lang="en-US" sz="1300" dirty="0" err="1"/>
                  <a:t>đồng</a:t>
                </a:r>
                <a:r>
                  <a:rPr lang="en-US" sz="1300" dirty="0"/>
                  <a:t> </a:t>
                </a:r>
                <a:r>
                  <a:rPr lang="en-US" sz="1300" dirty="0" err="1"/>
                  <a:t>bộ</a:t>
                </a:r>
                <a:r>
                  <a:rPr lang="en-US" sz="1300" dirty="0"/>
                  <a:t> </a:t>
                </a:r>
                <a:r>
                  <a:rPr lang="en-US" sz="1300" dirty="0" err="1"/>
                  <a:t>là</a:t>
                </a:r>
                <a:r>
                  <a:rPr lang="en-US" sz="1300" dirty="0"/>
                  <a:t> </a:t>
                </a:r>
                <a:r>
                  <a:rPr lang="en-US" sz="1300" dirty="0" err="1"/>
                  <a:t>đóng</a:t>
                </a:r>
                <a:r>
                  <a:rPr lang="en-US" sz="1300" dirty="0"/>
                  <a:t> </a:t>
                </a:r>
                <a:r>
                  <a:rPr lang="en-US" sz="1300" dirty="0" err="1"/>
                  <a:t>ngắt</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máy</a:t>
                </a:r>
                <a:r>
                  <a:rPr lang="en-US" sz="1300" dirty="0"/>
                  <a:t> </a:t>
                </a:r>
                <a:r>
                  <a:rPr lang="en-US" sz="1300" dirty="0" err="1"/>
                  <a:t>thu</a:t>
                </a:r>
                <a:r>
                  <a:rPr lang="en-US" sz="1300" dirty="0"/>
                  <a:t> </a:t>
                </a:r>
                <a:r>
                  <a:rPr lang="en-US" sz="1300" dirty="0" err="1"/>
                  <a:t>trong</a:t>
                </a:r>
                <a:r>
                  <a:rPr lang="en-US" sz="1300" dirty="0"/>
                  <a:t> </a:t>
                </a:r>
                <a:r>
                  <a:rPr lang="en-US" sz="1300" dirty="0" err="1"/>
                  <a:t>một</a:t>
                </a:r>
                <a:r>
                  <a:rPr lang="en-US" sz="1300" dirty="0"/>
                  <a:t> </a:t>
                </a:r>
                <a:r>
                  <a:rPr lang="en-US" sz="1300" dirty="0" err="1"/>
                  <a:t>khoảng</a:t>
                </a:r>
                <a:r>
                  <a:rPr lang="en-US" sz="1300" dirty="0"/>
                  <a:t> </a:t>
                </a:r>
                <a:r>
                  <a:rPr lang="en-US" sz="1300" dirty="0" err="1"/>
                  <a:t>thời</a:t>
                </a:r>
                <a:r>
                  <a:rPr lang="en-US" sz="1300" dirty="0"/>
                  <a:t> </a:t>
                </a:r>
                <a:r>
                  <a:rPr lang="en-US" sz="1300" dirty="0" err="1"/>
                  <a:t>gian</a:t>
                </a:r>
                <a:r>
                  <a:rPr lang="en-US" sz="1300" dirty="0"/>
                  <a:t> </a:t>
                </a:r>
                <a:r>
                  <a:rPr lang="en-US" sz="1300" dirty="0" err="1"/>
                  <a:t>nhất</a:t>
                </a:r>
                <a:r>
                  <a:rPr lang="en-US" sz="1300" dirty="0"/>
                  <a:t> </a:t>
                </a:r>
                <a:r>
                  <a:rPr lang="en-US" sz="1300" dirty="0" err="1"/>
                  <a:t>định</a:t>
                </a:r>
                <a:r>
                  <a:rPr lang="en-US" sz="1300" dirty="0"/>
                  <a:t> </a:t>
                </a:r>
                <a:r>
                  <a:rPr lang="en-US" sz="1300" dirty="0" err="1"/>
                  <a:t>để</a:t>
                </a:r>
                <a:r>
                  <a:rPr lang="en-US" sz="1300" dirty="0"/>
                  <a:t> </a:t>
                </a:r>
                <a:r>
                  <a:rPr lang="en-US" sz="1300" dirty="0" err="1"/>
                  <a:t>có</a:t>
                </a:r>
                <a:r>
                  <a:rPr lang="en-US" sz="1300" dirty="0"/>
                  <a:t> </a:t>
                </a:r>
                <a:r>
                  <a:rPr lang="en-US" sz="1300" dirty="0" err="1"/>
                  <a:t>thể</a:t>
                </a:r>
                <a:r>
                  <a:rPr lang="en-US" sz="1300" dirty="0"/>
                  <a:t> </a:t>
                </a:r>
                <a:r>
                  <a:rPr lang="en-US" sz="1300" dirty="0" err="1"/>
                  <a:t>bắt</a:t>
                </a:r>
                <a:r>
                  <a:rPr lang="en-US" sz="1300" dirty="0"/>
                  <a:t> </a:t>
                </a:r>
                <a:r>
                  <a:rPr lang="en-US" sz="1300" dirty="0" err="1"/>
                  <a:t>đúng</a:t>
                </a:r>
                <a:r>
                  <a:rPr lang="en-US" sz="1300" dirty="0"/>
                  <a:t> </a:t>
                </a:r>
                <a:r>
                  <a:rPr lang="en-US" sz="1300" dirty="0" err="1"/>
                  <a:t>được</a:t>
                </a:r>
                <a:r>
                  <a:rPr lang="en-US" sz="1300" dirty="0"/>
                  <a:t> </a:t>
                </a:r>
                <a:r>
                  <a:rPr lang="en-US" sz="1300" dirty="0" err="1"/>
                  <a:t>vị</a:t>
                </a:r>
                <a:r>
                  <a:rPr lang="en-US" sz="1300" dirty="0"/>
                  <a:t> </a:t>
                </a:r>
                <a:r>
                  <a:rPr lang="en-US" sz="1300" dirty="0" err="1"/>
                  <a:t>trí</a:t>
                </a:r>
                <a:r>
                  <a:rPr lang="en-US" sz="1300" dirty="0"/>
                  <a:t> </a:t>
                </a:r>
                <a:r>
                  <a:rPr lang="en-US" sz="1300" dirty="0" err="1"/>
                  <a:t>bắt</a:t>
                </a:r>
                <a:r>
                  <a:rPr lang="en-US" sz="1300" dirty="0"/>
                  <a:t> </a:t>
                </a:r>
                <a:r>
                  <a:rPr lang="en-US" sz="1300" dirty="0" err="1"/>
                  <a:t>đầu</a:t>
                </a:r>
                <a:r>
                  <a:rPr lang="en-US" sz="1300" dirty="0"/>
                  <a:t> </a:t>
                </a:r>
                <a:r>
                  <a:rPr lang="en-US" sz="1300" dirty="0" err="1"/>
                  <a:t>của</a:t>
                </a:r>
                <a:r>
                  <a:rPr lang="en-US" sz="1300" dirty="0"/>
                  <a:t> </a:t>
                </a:r>
                <a:r>
                  <a:rPr lang="en-US" sz="1300" dirty="0" err="1"/>
                  <a:t>ký</a:t>
                </a:r>
                <a:r>
                  <a:rPr lang="en-US" sz="1300" dirty="0"/>
                  <a:t> </a:t>
                </a:r>
                <a:r>
                  <a:rPr lang="en-US" sz="1300" dirty="0" err="1"/>
                  <a:t>tự</a:t>
                </a:r>
                <a:r>
                  <a:rPr lang="en-US" sz="1300" dirty="0"/>
                  <a:t> </a:t>
                </a:r>
                <a:r>
                  <a:rPr lang="en-US" sz="1300" dirty="0" err="1"/>
                  <a:t>thông</a:t>
                </a:r>
                <a:r>
                  <a:rPr lang="en-US" sz="1300" dirty="0"/>
                  <a:t> qua </a:t>
                </a:r>
                <a:r>
                  <a:rPr lang="en-US" sz="1300" dirty="0" err="1"/>
                  <a:t>giá</a:t>
                </a:r>
                <a:r>
                  <a:rPr lang="en-US" sz="1300" dirty="0"/>
                  <a:t> </a:t>
                </a:r>
                <a:r>
                  <a:rPr lang="en-US" sz="1300" dirty="0" err="1"/>
                  <a:t>trị</a:t>
                </a:r>
                <a:r>
                  <a:rPr lang="en-US" sz="1300" dirty="0"/>
                  <a:t> </a:t>
                </a:r>
                <a:r>
                  <a:rPr lang="en-US" sz="1300" dirty="0" err="1"/>
                  <a:t>ước</a:t>
                </a:r>
                <a:r>
                  <a:rPr lang="en-US" sz="1300" dirty="0"/>
                  <a:t> </a:t>
                </a:r>
                <a:r>
                  <a:rPr lang="en-US" sz="1300" dirty="0" err="1"/>
                  <a:t>lượng</a:t>
                </a:r>
                <a:r>
                  <a:rPr lang="en-US" sz="1300" dirty="0"/>
                  <a:t> STO.</a:t>
                </a:r>
              </a:p>
              <a:p>
                <a:pPr marL="185766" indent="-185766">
                  <a:buFont typeface="Arial" panose="020B0604020202020204" pitchFamily="34" charset="0"/>
                  <a:buChar char="•"/>
                </a:pPr>
                <a:r>
                  <a:rPr lang="en-US" sz="1300" dirty="0" err="1"/>
                  <a:t>Hình</a:t>
                </a:r>
                <a:r>
                  <a:rPr lang="en-US" sz="1300" dirty="0"/>
                  <a:t> 24 minh </a:t>
                </a:r>
                <a:r>
                  <a:rPr lang="en-US" sz="1300" dirty="0" err="1"/>
                  <a:t>họa</a:t>
                </a:r>
                <a:r>
                  <a:rPr lang="en-US" sz="1300" dirty="0"/>
                  <a:t> </a:t>
                </a:r>
                <a:r>
                  <a:rPr lang="en-US" sz="1300" dirty="0" err="1"/>
                  <a:t>quá</a:t>
                </a:r>
                <a:r>
                  <a:rPr lang="en-US" sz="1300" dirty="0"/>
                  <a:t> </a:t>
                </a:r>
                <a:r>
                  <a:rPr lang="en-US" sz="1300" dirty="0" err="1"/>
                  <a:t>trình</a:t>
                </a:r>
                <a:r>
                  <a:rPr lang="en-US" sz="1300" dirty="0"/>
                  <a:t> </a:t>
                </a:r>
                <a:r>
                  <a:rPr lang="en-US" sz="1300" dirty="0" err="1"/>
                  <a:t>này</a:t>
                </a:r>
                <a:r>
                  <a:rPr lang="en-US" sz="1300" dirty="0"/>
                  <a:t>. </a:t>
                </a:r>
              </a:p>
              <a:p>
                <a:pPr marL="642966" lvl="1" indent="-185766">
                  <a:buFont typeface="Arial" panose="020B0604020202020204" pitchFamily="34" charset="0"/>
                  <a:buChar char="•"/>
                </a:pPr>
                <a:r>
                  <a:rPr lang="en-US" sz="1300" dirty="0" err="1"/>
                  <a:t>Tín</a:t>
                </a:r>
                <a:r>
                  <a:rPr lang="en-US" sz="1300" dirty="0"/>
                  <a:t> </a:t>
                </a:r>
                <a:r>
                  <a:rPr lang="en-US" sz="1300" dirty="0" err="1"/>
                  <a:t>hiệu</a:t>
                </a:r>
                <a:r>
                  <a:rPr lang="en-US" sz="1300" dirty="0"/>
                  <a:t> </a:t>
                </a:r>
                <a:r>
                  <a:rPr lang="en-US" sz="1300" dirty="0" err="1"/>
                  <a:t>đến</a:t>
                </a:r>
                <a:r>
                  <a:rPr lang="en-US" sz="1300" dirty="0"/>
                  <a:t> </a:t>
                </a:r>
                <a:r>
                  <a:rPr lang="en-US" sz="1300" dirty="0" err="1"/>
                  <a:t>máy</a:t>
                </a:r>
                <a:r>
                  <a:rPr lang="en-US" sz="1300" dirty="0"/>
                  <a:t> </a:t>
                </a:r>
                <a:r>
                  <a:rPr lang="en-US" sz="1300" dirty="0" err="1"/>
                  <a:t>thu</a:t>
                </a:r>
                <a:r>
                  <a:rPr lang="en-US" sz="1300" dirty="0"/>
                  <a:t> </a:t>
                </a:r>
                <a:r>
                  <a:rPr lang="en-US" sz="1300" dirty="0" err="1"/>
                  <a:t>tại</a:t>
                </a:r>
                <a:r>
                  <a:rPr lang="en-US" sz="1300" dirty="0"/>
                  <a:t> </a:t>
                </a:r>
                <a:r>
                  <a:rPr lang="en-US" sz="1300" dirty="0" err="1"/>
                  <a:t>thời</a:t>
                </a:r>
                <a:r>
                  <a:rPr lang="en-US" sz="1300" dirty="0"/>
                  <a:t> </a:t>
                </a:r>
                <a:r>
                  <a:rPr lang="en-US" sz="1300" dirty="0" err="1"/>
                  <a:t>điểm</a:t>
                </a:r>
                <a:r>
                  <a:rPr lang="en-US" sz="1300" dirty="0"/>
                  <a:t> </a:t>
                </a:r>
                <a14:m>
                  <m:oMath xmlns:m="http://schemas.openxmlformats.org/officeDocument/2006/math">
                    <m:sSub>
                      <m:sSubPr>
                        <m:ctrlPr>
                          <a:rPr lang="en-US" sz="1300" i="1" smtClean="0">
                            <a:latin typeface="Cambria Math" panose="02040503050406030204" pitchFamily="18" charset="0"/>
                          </a:rPr>
                        </m:ctrlPr>
                      </m:sSubPr>
                      <m:e>
                        <m:r>
                          <a:rPr lang="en-US" sz="1300" i="1" smtClean="0">
                            <a:latin typeface="Cambria Math" panose="02040503050406030204" pitchFamily="18" charset="0"/>
                          </a:rPr>
                          <m:t>𝑡</m:t>
                        </m:r>
                      </m:e>
                      <m:sub>
                        <m:r>
                          <a:rPr lang="en-US" sz="1300" i="1" smtClean="0">
                            <a:latin typeface="Cambria Math" panose="02040503050406030204" pitchFamily="18" charset="0"/>
                          </a:rPr>
                          <m:t>𝑑𝑒𝑙𝑎𝑦</m:t>
                        </m:r>
                      </m:sub>
                    </m:sSub>
                  </m:oMath>
                </a14:m>
                <a:r>
                  <a:rPr lang="en-US" sz="1300" dirty="0"/>
                  <a:t> </a:t>
                </a:r>
                <a:r>
                  <a:rPr lang="en-US" sz="1300" dirty="0" err="1"/>
                  <a:t>trong</a:t>
                </a:r>
                <a:r>
                  <a:rPr lang="en-US" sz="1300" dirty="0"/>
                  <a:t> </a:t>
                </a:r>
                <a:r>
                  <a:rPr lang="en-US" sz="1300" dirty="0" err="1"/>
                  <a:t>khi</a:t>
                </a:r>
                <a:r>
                  <a:rPr lang="en-US" sz="1300" dirty="0"/>
                  <a:t> </a:t>
                </a:r>
                <a:r>
                  <a:rPr lang="en-US" sz="1300" dirty="0" err="1"/>
                  <a:t>máy</a:t>
                </a:r>
                <a:r>
                  <a:rPr lang="en-US" sz="1300" dirty="0"/>
                  <a:t> </a:t>
                </a:r>
                <a:r>
                  <a:rPr lang="en-US" sz="1300" dirty="0" err="1"/>
                  <a:t>thu</a:t>
                </a:r>
                <a:r>
                  <a:rPr lang="en-US" sz="1300" dirty="0"/>
                  <a:t> </a:t>
                </a:r>
                <a:r>
                  <a:rPr lang="en-US" sz="1300" dirty="0" err="1"/>
                  <a:t>đã</a:t>
                </a:r>
                <a:r>
                  <a:rPr lang="en-US" sz="1300" dirty="0"/>
                  <a:t> </a:t>
                </a:r>
                <a:r>
                  <a:rPr lang="en-US" sz="1300" dirty="0" err="1"/>
                  <a:t>bắt</a:t>
                </a:r>
                <a:r>
                  <a:rPr lang="en-US" sz="1300" dirty="0"/>
                  <a:t> </a:t>
                </a:r>
                <a:r>
                  <a:rPr lang="en-US" sz="1300" dirty="0" err="1"/>
                  <a:t>đầu</a:t>
                </a:r>
                <a:r>
                  <a:rPr lang="en-US" sz="1300" dirty="0"/>
                  <a:t> </a:t>
                </a:r>
                <a:r>
                  <a:rPr lang="en-US" sz="1300" dirty="0" err="1"/>
                  <a:t>giải</a:t>
                </a:r>
                <a:r>
                  <a:rPr lang="en-US" sz="1300" dirty="0"/>
                  <a:t> </a:t>
                </a:r>
                <a:r>
                  <a:rPr lang="en-US" sz="1300" dirty="0" err="1"/>
                  <a:t>điều</a:t>
                </a:r>
                <a:r>
                  <a:rPr lang="en-US" sz="1300" dirty="0"/>
                  <a:t> </a:t>
                </a:r>
                <a:r>
                  <a:rPr lang="en-US" sz="1300" dirty="0" err="1"/>
                  <a:t>chế</a:t>
                </a:r>
                <a:r>
                  <a:rPr lang="en-US" sz="1300" dirty="0"/>
                  <a:t> </a:t>
                </a:r>
                <a:r>
                  <a:rPr lang="en-US" sz="1300" dirty="0" err="1"/>
                  <a:t>từ</a:t>
                </a:r>
                <a:r>
                  <a:rPr lang="en-US" sz="1300" dirty="0"/>
                  <a:t> </a:t>
                </a:r>
                <a:r>
                  <a:rPr lang="en-US" sz="1300" dirty="0" err="1"/>
                  <a:t>thời</a:t>
                </a:r>
                <a:r>
                  <a:rPr lang="en-US" sz="1300" dirty="0"/>
                  <a:t> </a:t>
                </a:r>
                <a:r>
                  <a:rPr lang="en-US" sz="1300" dirty="0" err="1"/>
                  <a:t>điểm</a:t>
                </a:r>
                <a:r>
                  <a:rPr lang="en-US" sz="1300" dirty="0"/>
                  <a:t> t = 0.</a:t>
                </a:r>
              </a:p>
              <a:p>
                <a:pPr marL="642966" lvl="1" indent="-185766">
                  <a:buFont typeface="Arial" panose="020B0604020202020204" pitchFamily="34" charset="0"/>
                  <a:buChar char="•"/>
                </a:pPr>
                <a:r>
                  <a:rPr lang="en-US" sz="1300" dirty="0" err="1"/>
                  <a:t>Tại</a:t>
                </a:r>
                <a:r>
                  <a:rPr lang="en-US" sz="1300" dirty="0"/>
                  <a:t> </a:t>
                </a:r>
                <a:r>
                  <a:rPr lang="en-US" sz="1300" dirty="0" err="1"/>
                  <a:t>thời</a:t>
                </a:r>
                <a:r>
                  <a:rPr lang="en-US" sz="1300" dirty="0"/>
                  <a:t> </a:t>
                </a:r>
                <a:r>
                  <a:rPr lang="en-US" sz="1300" dirty="0" err="1"/>
                  <a:t>điểm</a:t>
                </a:r>
                <a:r>
                  <a:rPr lang="en-US" sz="1300" dirty="0"/>
                  <a:t> t1, </a:t>
                </a:r>
                <a:r>
                  <a:rPr lang="en-US" sz="1300" dirty="0" err="1"/>
                  <a:t>khi</a:t>
                </a:r>
                <a:r>
                  <a:rPr lang="en-US" sz="1300" dirty="0"/>
                  <a:t> </a:t>
                </a:r>
                <a:r>
                  <a:rPr lang="en-US" sz="1300" dirty="0" err="1"/>
                  <a:t>xác</a:t>
                </a:r>
                <a:r>
                  <a:rPr lang="en-US" sz="1300" dirty="0"/>
                  <a:t> </a:t>
                </a:r>
                <a:r>
                  <a:rPr lang="en-US" sz="1300" dirty="0" err="1"/>
                  <a:t>định</a:t>
                </a:r>
                <a:r>
                  <a:rPr lang="en-US" sz="1300" dirty="0"/>
                  <a:t> </a:t>
                </a:r>
                <a:r>
                  <a:rPr lang="en-US" sz="1300" dirty="0" err="1"/>
                  <a:t>được</a:t>
                </a:r>
                <a:r>
                  <a:rPr lang="en-US" sz="1300" dirty="0"/>
                  <a:t> </a:t>
                </a:r>
                <a:r>
                  <a:rPr lang="en-US" sz="1300" dirty="0" err="1"/>
                  <a:t>có</a:t>
                </a:r>
                <a:r>
                  <a:rPr lang="en-US" sz="1300" dirty="0"/>
                  <a:t> </a:t>
                </a:r>
                <a:r>
                  <a:rPr lang="en-US" sz="1300" dirty="0" err="1"/>
                  <a:t>tín</a:t>
                </a:r>
                <a:r>
                  <a:rPr lang="en-US" sz="1300" dirty="0"/>
                  <a:t> </a:t>
                </a:r>
                <a:r>
                  <a:rPr lang="en-US" sz="1300" dirty="0" err="1"/>
                  <a:t>hiệu</a:t>
                </a:r>
                <a:r>
                  <a:rPr lang="en-US" sz="1300" dirty="0"/>
                  <a:t> preamble, </a:t>
                </a:r>
                <a:r>
                  <a:rPr lang="en-US" sz="1300" dirty="0" err="1"/>
                  <a:t>bộ</a:t>
                </a:r>
                <a:r>
                  <a:rPr lang="en-US" sz="1300" dirty="0"/>
                  <a:t> </a:t>
                </a:r>
                <a:r>
                  <a:rPr lang="en-US" sz="1300" dirty="0" err="1"/>
                  <a:t>giải</a:t>
                </a:r>
                <a:r>
                  <a:rPr lang="en-US" sz="1300" dirty="0"/>
                  <a:t> </a:t>
                </a:r>
                <a:r>
                  <a:rPr lang="en-US" sz="1300" dirty="0" err="1"/>
                  <a:t>điều</a:t>
                </a:r>
                <a:r>
                  <a:rPr lang="en-US" sz="1300" dirty="0"/>
                  <a:t> </a:t>
                </a:r>
                <a:r>
                  <a:rPr lang="en-US" sz="1300" dirty="0" err="1"/>
                  <a:t>chế</a:t>
                </a:r>
                <a:r>
                  <a:rPr lang="en-US" sz="1300" dirty="0"/>
                  <a:t> </a:t>
                </a:r>
                <a:r>
                  <a:rPr lang="en-US" sz="1300" dirty="0" err="1"/>
                  <a:t>sẽ</a:t>
                </a:r>
                <a:r>
                  <a:rPr lang="en-US" sz="1300" dirty="0"/>
                  <a:t> </a:t>
                </a:r>
                <a:r>
                  <a:rPr lang="en-US" sz="1300" dirty="0" err="1"/>
                  <a:t>ngắt</a:t>
                </a:r>
                <a:r>
                  <a:rPr lang="en-US" sz="1300" dirty="0"/>
                  <a:t> </a:t>
                </a:r>
                <a:r>
                  <a:rPr lang="en-US" sz="1300" dirty="0" err="1"/>
                  <a:t>hoạt</a:t>
                </a:r>
                <a:r>
                  <a:rPr lang="en-US" sz="1300" dirty="0"/>
                  <a:t> </a:t>
                </a:r>
                <a:r>
                  <a:rPr lang="en-US" sz="1300" dirty="0" err="1"/>
                  <a:t>động</a:t>
                </a:r>
                <a:r>
                  <a:rPr lang="en-US" sz="1300" dirty="0"/>
                  <a:t> </a:t>
                </a:r>
                <a:r>
                  <a:rPr lang="en-US" sz="1300" dirty="0" err="1"/>
                  <a:t>trong</a:t>
                </a:r>
                <a:r>
                  <a:rPr lang="en-US" sz="1300" dirty="0"/>
                  <a:t> 1 </a:t>
                </a:r>
                <a:r>
                  <a:rPr lang="en-US" sz="1300" dirty="0" err="1"/>
                  <a:t>khoảng</a:t>
                </a:r>
                <a:r>
                  <a:rPr lang="en-US" sz="1300" dirty="0"/>
                  <a:t> </a:t>
                </a:r>
                <a:r>
                  <a:rPr lang="en-US" sz="1300" dirty="0" err="1"/>
                  <a:t>thời</a:t>
                </a:r>
                <a:r>
                  <a:rPr lang="en-US" sz="1300" dirty="0"/>
                  <a:t> </a:t>
                </a:r>
                <a:r>
                  <a:rPr lang="en-US" sz="1300" dirty="0" err="1"/>
                  <a:t>gian</a:t>
                </a:r>
                <a:r>
                  <a:rPr lang="en-US" sz="1300" dirty="0"/>
                  <a:t> </a:t>
                </a:r>
                <a:r>
                  <a:rPr lang="en-US" sz="1300" dirty="0" err="1"/>
                  <a:t>nhất</a:t>
                </a:r>
                <a:r>
                  <a:rPr lang="en-US" sz="1300" dirty="0"/>
                  <a:t> </a:t>
                </a:r>
                <a:r>
                  <a:rPr lang="en-US" sz="1300" dirty="0" err="1"/>
                  <a:t>định</a:t>
                </a:r>
                <a:r>
                  <a:rPr lang="en-US" sz="1300" dirty="0"/>
                  <a:t>. </a:t>
                </a:r>
              </a:p>
              <a:p>
                <a:pPr marL="642966" lvl="1" indent="-185766">
                  <a:buFont typeface="Arial" panose="020B0604020202020204" pitchFamily="34" charset="0"/>
                  <a:buChar char="•"/>
                </a:pPr>
                <a:r>
                  <a:rPr lang="en-US" sz="1300" dirty="0" err="1"/>
                  <a:t>Đến</a:t>
                </a:r>
                <a:r>
                  <a:rPr lang="en-US" sz="1300" dirty="0"/>
                  <a:t> </a:t>
                </a:r>
                <a:r>
                  <a:rPr lang="en-US" sz="1300" dirty="0" err="1"/>
                  <a:t>thời</a:t>
                </a:r>
                <a:r>
                  <a:rPr lang="en-US" sz="1300" dirty="0"/>
                  <a:t> </a:t>
                </a:r>
                <a:r>
                  <a:rPr lang="en-US" sz="1300" dirty="0" err="1"/>
                  <a:t>điểm</a:t>
                </a:r>
                <a:r>
                  <a:rPr lang="en-US" sz="1300" dirty="0"/>
                  <a:t> t2, </a:t>
                </a:r>
                <a:r>
                  <a:rPr lang="en-US" sz="1300" dirty="0" err="1"/>
                  <a:t>thực</a:t>
                </a:r>
                <a:r>
                  <a:rPr lang="en-US" sz="1300" dirty="0"/>
                  <a:t> </a:t>
                </a:r>
                <a:r>
                  <a:rPr lang="en-US" sz="1300" dirty="0" err="1"/>
                  <a:t>hiện</a:t>
                </a:r>
                <a:r>
                  <a:rPr lang="en-US" sz="1300" dirty="0"/>
                  <a:t> </a:t>
                </a:r>
                <a:r>
                  <a:rPr lang="en-US" sz="1300" dirty="0" err="1"/>
                  <a:t>việc</a:t>
                </a:r>
                <a:r>
                  <a:rPr lang="en-US" sz="1300" dirty="0"/>
                  <a:t> </a:t>
                </a:r>
                <a:r>
                  <a:rPr lang="en-US" sz="1300" dirty="0" err="1"/>
                  <a:t>hiệu</a:t>
                </a:r>
                <a:r>
                  <a:rPr lang="en-US" sz="1300" dirty="0"/>
                  <a:t> </a:t>
                </a:r>
                <a:r>
                  <a:rPr lang="en-US" sz="1300" dirty="0" err="1"/>
                  <a:t>chỉnh</a:t>
                </a:r>
                <a:r>
                  <a:rPr lang="en-US" sz="1300" dirty="0"/>
                  <a:t> </a:t>
                </a:r>
                <a:r>
                  <a:rPr lang="en-US" sz="1300" dirty="0" err="1"/>
                  <a:t>lần</a:t>
                </a:r>
                <a:r>
                  <a:rPr lang="en-US" sz="1300" dirty="0"/>
                  <a:t> </a:t>
                </a:r>
                <a:r>
                  <a:rPr lang="en-US" sz="1300" dirty="0" err="1"/>
                  <a:t>thứ</a:t>
                </a:r>
                <a:r>
                  <a:rPr lang="en-US" sz="1300" dirty="0"/>
                  <a:t> 2. </a:t>
                </a:r>
                <a:r>
                  <a:rPr lang="en-US" sz="1300" dirty="0" err="1"/>
                  <a:t>Lúc</a:t>
                </a:r>
                <a:r>
                  <a:rPr lang="en-US" sz="1300" dirty="0"/>
                  <a:t> </a:t>
                </a:r>
                <a:r>
                  <a:rPr lang="en-US" sz="1300" dirty="0" err="1"/>
                  <a:t>này</a:t>
                </a:r>
                <a:r>
                  <a:rPr lang="en-US" sz="1300" dirty="0"/>
                  <a:t> </a:t>
                </a:r>
                <a:r>
                  <a:rPr lang="en-US" sz="1300" dirty="0" err="1"/>
                  <a:t>máy</a:t>
                </a:r>
                <a:r>
                  <a:rPr lang="en-US" sz="1300" dirty="0"/>
                  <a:t> </a:t>
                </a:r>
                <a:r>
                  <a:rPr lang="en-US" sz="1300" dirty="0" err="1"/>
                  <a:t>thu</a:t>
                </a:r>
                <a:r>
                  <a:rPr lang="en-US" sz="1300" dirty="0"/>
                  <a:t> </a:t>
                </a:r>
                <a:r>
                  <a:rPr lang="en-US" sz="1300" dirty="0" err="1"/>
                  <a:t>đã</a:t>
                </a:r>
                <a:r>
                  <a:rPr lang="en-US" sz="1300" dirty="0"/>
                  <a:t> </a:t>
                </a:r>
                <a:r>
                  <a:rPr lang="en-US" sz="1300" dirty="0" err="1"/>
                  <a:t>đồng</a:t>
                </a:r>
                <a:r>
                  <a:rPr lang="en-US" sz="1300" dirty="0"/>
                  <a:t> </a:t>
                </a:r>
                <a:r>
                  <a:rPr lang="en-US" sz="1300" dirty="0" err="1"/>
                  <a:t>bộ</a:t>
                </a:r>
                <a:r>
                  <a:rPr lang="en-US" sz="1300" dirty="0"/>
                  <a:t> </a:t>
                </a:r>
                <a:r>
                  <a:rPr lang="en-US" sz="1300" dirty="0" err="1"/>
                  <a:t>hoàn</a:t>
                </a:r>
                <a:r>
                  <a:rPr lang="en-US" sz="1300" dirty="0"/>
                  <a:t> </a:t>
                </a:r>
                <a:r>
                  <a:rPr lang="en-US" sz="1300" dirty="0" err="1"/>
                  <a:t>thoàn</a:t>
                </a:r>
                <a:r>
                  <a:rPr lang="en-US" sz="1300" dirty="0"/>
                  <a:t> </a:t>
                </a:r>
                <a:r>
                  <a:rPr lang="en-US" sz="1300" dirty="0" err="1"/>
                  <a:t>với</a:t>
                </a:r>
                <a:r>
                  <a:rPr lang="en-US" sz="1300" dirty="0"/>
                  <a:t> </a:t>
                </a:r>
                <a:r>
                  <a:rPr lang="en-US" sz="1300" dirty="0" err="1"/>
                  <a:t>máy</a:t>
                </a:r>
                <a:r>
                  <a:rPr lang="en-US" sz="1300" dirty="0"/>
                  <a:t> </a:t>
                </a:r>
                <a:r>
                  <a:rPr lang="en-US" sz="1300" dirty="0" err="1"/>
                  <a:t>phát</a:t>
                </a:r>
                <a:r>
                  <a:rPr lang="en-US" sz="1300" dirty="0"/>
                  <a:t>.</a:t>
                </a:r>
              </a:p>
              <a:p>
                <a:pPr marL="185766" lvl="0" indent="-185766">
                  <a:buFont typeface="Arial" panose="020B0604020202020204" pitchFamily="34" charset="0"/>
                  <a:buChar char="•"/>
                </a:pPr>
                <a:r>
                  <a:rPr lang="en-US" sz="1300" dirty="0"/>
                  <a:t>Ở </a:t>
                </a:r>
                <a:r>
                  <a:rPr lang="en-US" sz="1300" dirty="0" err="1"/>
                  <a:t>đây</a:t>
                </a:r>
                <a:r>
                  <a:rPr lang="en-US" sz="1300" dirty="0"/>
                  <a:t>, </a:t>
                </a:r>
                <a:r>
                  <a:rPr lang="en-US" sz="1300" dirty="0" err="1"/>
                  <a:t>nhóm</a:t>
                </a:r>
                <a:r>
                  <a:rPr lang="en-US" sz="1300" dirty="0"/>
                  <a:t> </a:t>
                </a:r>
                <a:r>
                  <a:rPr lang="en-US" sz="1300" dirty="0" err="1"/>
                  <a:t>đã</a:t>
                </a:r>
                <a:r>
                  <a:rPr lang="en-US" sz="1300" dirty="0"/>
                  <a:t> </a:t>
                </a:r>
                <a:r>
                  <a:rPr lang="en-US" sz="1300" dirty="0" err="1"/>
                  <a:t>đề</a:t>
                </a:r>
                <a:r>
                  <a:rPr lang="en-US" sz="1300" dirty="0"/>
                  <a:t> </a:t>
                </a:r>
                <a:r>
                  <a:rPr lang="en-US" sz="1300" dirty="0" err="1"/>
                  <a:t>xuất</a:t>
                </a:r>
                <a:r>
                  <a:rPr lang="en-US" sz="1300" dirty="0"/>
                  <a:t> </a:t>
                </a:r>
                <a:r>
                  <a:rPr lang="en-US" sz="1300" dirty="0" err="1"/>
                  <a:t>phương</a:t>
                </a:r>
                <a:r>
                  <a:rPr lang="en-US" sz="1300" dirty="0"/>
                  <a:t> </a:t>
                </a:r>
                <a:r>
                  <a:rPr lang="en-US" sz="1300" dirty="0" err="1"/>
                  <a:t>pháp</a:t>
                </a:r>
                <a:r>
                  <a:rPr lang="en-US" sz="1300" dirty="0"/>
                  <a:t> </a:t>
                </a:r>
                <a:r>
                  <a:rPr lang="en-US" sz="1300" dirty="0" err="1"/>
                  <a:t>đồng</a:t>
                </a:r>
                <a:r>
                  <a:rPr lang="en-US" sz="1300" dirty="0"/>
                  <a:t> </a:t>
                </a:r>
                <a:r>
                  <a:rPr lang="en-US" sz="1300" dirty="0" err="1"/>
                  <a:t>bộ</a:t>
                </a:r>
                <a:r>
                  <a:rPr lang="en-US" sz="1300" dirty="0"/>
                  <a:t> 2 </a:t>
                </a:r>
                <a:r>
                  <a:rPr lang="en-US" sz="1300" dirty="0" err="1"/>
                  <a:t>lần</a:t>
                </a:r>
                <a:r>
                  <a:rPr lang="en-US" sz="1300" dirty="0"/>
                  <a:t> </a:t>
                </a:r>
                <a:r>
                  <a:rPr lang="en-US" sz="1300" dirty="0" err="1"/>
                  <a:t>để</a:t>
                </a:r>
                <a:r>
                  <a:rPr lang="en-US" sz="1300" dirty="0"/>
                  <a:t> </a:t>
                </a:r>
                <a:r>
                  <a:rPr lang="en-US" sz="1300" dirty="0" err="1"/>
                  <a:t>tăng</a:t>
                </a:r>
                <a:r>
                  <a:rPr lang="en-US" sz="1300" dirty="0"/>
                  <a:t> </a:t>
                </a:r>
                <a:r>
                  <a:rPr lang="en-US" sz="1300" dirty="0" err="1"/>
                  <a:t>độ</a:t>
                </a:r>
                <a:r>
                  <a:rPr lang="en-US" sz="1300" dirty="0"/>
                  <a:t> </a:t>
                </a:r>
                <a:r>
                  <a:rPr lang="en-US" sz="1300" dirty="0" err="1"/>
                  <a:t>chính</a:t>
                </a:r>
                <a:r>
                  <a:rPr lang="en-US" sz="1300" dirty="0"/>
                  <a:t> </a:t>
                </a:r>
                <a:r>
                  <a:rPr lang="en-US" sz="1300" dirty="0" err="1"/>
                  <a:t>xác</a:t>
                </a:r>
                <a:r>
                  <a:rPr lang="en-US" sz="1300" dirty="0"/>
                  <a:t> </a:t>
                </a:r>
                <a:r>
                  <a:rPr lang="en-US" sz="1300" dirty="0" err="1"/>
                  <a:t>khi</a:t>
                </a:r>
                <a:r>
                  <a:rPr lang="en-US" sz="1300" dirty="0"/>
                  <a:t> </a:t>
                </a:r>
                <a:r>
                  <a:rPr lang="en-US" sz="1300" dirty="0" err="1"/>
                  <a:t>ước</a:t>
                </a:r>
                <a:r>
                  <a:rPr lang="en-US" sz="1300" dirty="0"/>
                  <a:t> </a:t>
                </a:r>
                <a:r>
                  <a:rPr lang="en-US" sz="1300" dirty="0" err="1"/>
                  <a:t>lượng</a:t>
                </a:r>
                <a:r>
                  <a:rPr lang="en-US" sz="1300" dirty="0"/>
                  <a:t> </a:t>
                </a:r>
                <a:r>
                  <a:rPr lang="en-US" sz="1300" dirty="0" err="1"/>
                  <a:t>các</a:t>
                </a:r>
                <a:r>
                  <a:rPr lang="en-US" sz="1300" dirty="0"/>
                  <a:t> </a:t>
                </a:r>
                <a:r>
                  <a:rPr lang="en-US" sz="1300" dirty="0" err="1"/>
                  <a:t>giá</a:t>
                </a:r>
                <a:r>
                  <a:rPr lang="en-US" sz="1300" dirty="0"/>
                  <a:t> </a:t>
                </a:r>
                <a:r>
                  <a:rPr lang="en-US" sz="1300" dirty="0" err="1"/>
                  <a:t>trị</a:t>
                </a:r>
                <a:r>
                  <a:rPr lang="en-US" sz="1300" dirty="0"/>
                  <a:t> STO.</a:t>
                </a:r>
              </a:p>
            </p:txBody>
          </p:sp>
        </mc:Choice>
        <mc:Fallback>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dirty="0" err="1"/>
                  <a:t>Quá</a:t>
                </a:r>
                <a:r>
                  <a:rPr lang="en-US" sz="1300" dirty="0"/>
                  <a:t> </a:t>
                </a:r>
                <a:r>
                  <a:rPr lang="en-US" sz="1300" dirty="0" err="1"/>
                  <a:t>trình</a:t>
                </a:r>
                <a:r>
                  <a:rPr lang="en-US" sz="1300" dirty="0"/>
                  <a:t> </a:t>
                </a:r>
                <a:r>
                  <a:rPr lang="en-US" sz="1300" dirty="0" err="1"/>
                  <a:t>đồng</a:t>
                </a:r>
                <a:r>
                  <a:rPr lang="en-US" sz="1300" dirty="0"/>
                  <a:t> </a:t>
                </a:r>
                <a:r>
                  <a:rPr lang="en-US" sz="1300" dirty="0" err="1"/>
                  <a:t>bộ</a:t>
                </a:r>
                <a:r>
                  <a:rPr lang="en-US" sz="1300" dirty="0"/>
                  <a:t> </a:t>
                </a:r>
                <a:r>
                  <a:rPr lang="en-US" sz="1300" dirty="0" err="1"/>
                  <a:t>được</a:t>
                </a:r>
                <a:r>
                  <a:rPr lang="en-US" sz="1300" dirty="0"/>
                  <a:t> </a:t>
                </a:r>
                <a:r>
                  <a:rPr lang="en-US" sz="1300" dirty="0" err="1"/>
                  <a:t>thực</a:t>
                </a:r>
                <a:r>
                  <a:rPr lang="en-US" sz="1300" dirty="0"/>
                  <a:t> </a:t>
                </a:r>
                <a:r>
                  <a:rPr lang="en-US" sz="1300" dirty="0" err="1"/>
                  <a:t>hiện</a:t>
                </a:r>
                <a:r>
                  <a:rPr lang="en-US" sz="1300" dirty="0"/>
                  <a:t> qua </a:t>
                </a:r>
                <a:r>
                  <a:rPr lang="en-US" sz="1300" dirty="0" err="1"/>
                  <a:t>các</a:t>
                </a:r>
                <a:r>
                  <a:rPr lang="en-US" sz="1300" dirty="0"/>
                  <a:t> </a:t>
                </a:r>
                <a:r>
                  <a:rPr lang="en-US" sz="1300" dirty="0" err="1"/>
                  <a:t>ký</a:t>
                </a:r>
                <a:r>
                  <a:rPr lang="en-US" sz="1300" dirty="0"/>
                  <a:t> </a:t>
                </a:r>
                <a:r>
                  <a:rPr lang="en-US" sz="1300" dirty="0" err="1"/>
                  <a:t>tự</a:t>
                </a:r>
                <a:r>
                  <a:rPr lang="en-US" sz="1300" dirty="0"/>
                  <a:t> preamble ở </a:t>
                </a:r>
                <a:r>
                  <a:rPr lang="en-US" sz="1300" dirty="0" err="1"/>
                  <a:t>đầu</a:t>
                </a:r>
                <a:r>
                  <a:rPr lang="en-US" sz="1300" dirty="0"/>
                  <a:t> </a:t>
                </a:r>
                <a:r>
                  <a:rPr lang="en-US" sz="1300" dirty="0" err="1"/>
                  <a:t>mỗi</a:t>
                </a:r>
                <a:r>
                  <a:rPr lang="en-US" sz="1300" dirty="0"/>
                  <a:t> </a:t>
                </a:r>
                <a:r>
                  <a:rPr lang="en-US" sz="1300" dirty="0" err="1"/>
                  <a:t>thông</a:t>
                </a:r>
                <a:r>
                  <a:rPr lang="en-US" sz="1300" dirty="0"/>
                  <a:t> tin. </a:t>
                </a:r>
                <a:r>
                  <a:rPr lang="en-US" sz="1300" dirty="0" err="1"/>
                  <a:t>Các</a:t>
                </a:r>
                <a:r>
                  <a:rPr lang="en-US" sz="1300" dirty="0"/>
                  <a:t> </a:t>
                </a:r>
                <a:r>
                  <a:rPr lang="en-US" sz="1300" dirty="0" err="1"/>
                  <a:t>ký</a:t>
                </a:r>
                <a:r>
                  <a:rPr lang="en-US" sz="1300" dirty="0"/>
                  <a:t> </a:t>
                </a:r>
                <a:r>
                  <a:rPr lang="en-US" sz="1300" dirty="0" err="1"/>
                  <a:t>tự</a:t>
                </a:r>
                <a:r>
                  <a:rPr lang="en-US" sz="1300" dirty="0"/>
                  <a:t> </a:t>
                </a:r>
                <a:r>
                  <a:rPr lang="en-US" sz="1300" dirty="0" err="1"/>
                  <a:t>này</a:t>
                </a:r>
                <a:r>
                  <a:rPr lang="en-US" sz="1300" dirty="0"/>
                  <a:t> </a:t>
                </a:r>
                <a:r>
                  <a:rPr lang="en-US" sz="1300" dirty="0" err="1"/>
                  <a:t>sẽ</a:t>
                </a:r>
                <a:r>
                  <a:rPr lang="en-US" sz="1300" dirty="0"/>
                  <a:t> </a:t>
                </a:r>
                <a:r>
                  <a:rPr lang="en-US" sz="1300" dirty="0" err="1"/>
                  <a:t>bao</a:t>
                </a:r>
                <a:r>
                  <a:rPr lang="en-US" sz="1300" dirty="0"/>
                  <a:t> </a:t>
                </a:r>
                <a:r>
                  <a:rPr lang="en-US" sz="1300" dirty="0" err="1"/>
                  <a:t>gồm</a:t>
                </a:r>
                <a:r>
                  <a:rPr lang="en-US" sz="1300" dirty="0"/>
                  <a:t> </a:t>
                </a:r>
                <a:r>
                  <a:rPr lang="en-US" sz="1300" dirty="0" err="1"/>
                  <a:t>các</a:t>
                </a:r>
                <a:r>
                  <a:rPr lang="en-US" sz="1300" dirty="0"/>
                  <a:t> </a:t>
                </a:r>
                <a:r>
                  <a:rPr lang="en-US" sz="1300" dirty="0" err="1"/>
                  <a:t>ký</a:t>
                </a:r>
                <a:r>
                  <a:rPr lang="en-US" sz="1300" dirty="0"/>
                  <a:t> </a:t>
                </a:r>
                <a:r>
                  <a:rPr lang="en-US" sz="1300" dirty="0" err="1"/>
                  <a:t>tự</a:t>
                </a:r>
                <a:r>
                  <a:rPr lang="en-US" sz="1300" dirty="0"/>
                  <a:t> 0. </a:t>
                </a:r>
                <a:r>
                  <a:rPr lang="en-US" sz="1300" dirty="0" err="1"/>
                  <a:t>Thông</a:t>
                </a:r>
                <a:r>
                  <a:rPr lang="en-US" sz="1300" dirty="0"/>
                  <a:t> qua </a:t>
                </a:r>
                <a:r>
                  <a:rPr lang="en-US" sz="1300" dirty="0" err="1"/>
                  <a:t>tín</a:t>
                </a:r>
                <a:r>
                  <a:rPr lang="en-US" sz="1300" dirty="0"/>
                  <a:t> </a:t>
                </a:r>
                <a:r>
                  <a:rPr lang="en-US" sz="1300" dirty="0" err="1"/>
                  <a:t>hiệu</a:t>
                </a:r>
                <a:r>
                  <a:rPr lang="en-US" sz="1300" dirty="0"/>
                  <a:t> preamble, </a:t>
                </a:r>
                <a:r>
                  <a:rPr lang="en-US" sz="1300" dirty="0" err="1"/>
                  <a:t>máy</a:t>
                </a:r>
                <a:r>
                  <a:rPr lang="en-US" sz="1300" dirty="0"/>
                  <a:t> </a:t>
                </a:r>
                <a:r>
                  <a:rPr lang="en-US" sz="1300" dirty="0" err="1"/>
                  <a:t>thu</a:t>
                </a:r>
                <a:r>
                  <a:rPr lang="en-US" sz="1300" dirty="0"/>
                  <a:t> </a:t>
                </a:r>
                <a:r>
                  <a:rPr lang="en-US" sz="1300" dirty="0" err="1"/>
                  <a:t>sẽ</a:t>
                </a:r>
                <a:r>
                  <a:rPr lang="en-US" sz="1300" dirty="0"/>
                  <a:t> </a:t>
                </a:r>
                <a:r>
                  <a:rPr lang="en-US" sz="1300" dirty="0" err="1"/>
                  <a:t>nhận</a:t>
                </a:r>
                <a:r>
                  <a:rPr lang="en-US" sz="1300" dirty="0"/>
                  <a:t> </a:t>
                </a:r>
                <a:r>
                  <a:rPr lang="en-US" sz="1300" dirty="0" err="1"/>
                  <a:t>biết</a:t>
                </a:r>
                <a:r>
                  <a:rPr lang="en-US" sz="1300" dirty="0"/>
                  <a:t> </a:t>
                </a:r>
                <a:r>
                  <a:rPr lang="en-US" sz="1300" dirty="0" err="1"/>
                  <a:t>được</a:t>
                </a:r>
                <a:r>
                  <a:rPr lang="en-US" sz="1300" dirty="0"/>
                  <a:t> </a:t>
                </a:r>
                <a:r>
                  <a:rPr lang="en-US" sz="1300" dirty="0" err="1"/>
                  <a:t>vị</a:t>
                </a:r>
                <a:r>
                  <a:rPr lang="en-US" sz="1300" dirty="0"/>
                  <a:t> </a:t>
                </a:r>
                <a:r>
                  <a:rPr lang="en-US" sz="1300" dirty="0" err="1"/>
                  <a:t>trí</a:t>
                </a:r>
                <a:r>
                  <a:rPr lang="en-US" sz="1300" dirty="0"/>
                  <a:t> </a:t>
                </a:r>
                <a:r>
                  <a:rPr lang="en-US" sz="1300" dirty="0" err="1"/>
                  <a:t>đầu</a:t>
                </a:r>
                <a:r>
                  <a:rPr lang="en-US" sz="1300" dirty="0"/>
                  <a:t> </a:t>
                </a:r>
                <a:r>
                  <a:rPr lang="en-US" sz="1300" dirty="0" err="1"/>
                  <a:t>của</a:t>
                </a:r>
                <a:r>
                  <a:rPr lang="en-US" sz="1300" dirty="0"/>
                  <a:t> </a:t>
                </a:r>
                <a:r>
                  <a:rPr lang="en-US" sz="1300" dirty="0" err="1"/>
                  <a:t>mỗi</a:t>
                </a:r>
                <a:r>
                  <a:rPr lang="en-US" sz="1300" dirty="0"/>
                  <a:t> frame </a:t>
                </a:r>
                <a:r>
                  <a:rPr lang="en-US" sz="1300" dirty="0" err="1"/>
                  <a:t>thông</a:t>
                </a:r>
                <a:r>
                  <a:rPr lang="en-US" sz="1300" dirty="0"/>
                  <a:t> tin </a:t>
                </a:r>
                <a:r>
                  <a:rPr lang="en-US" sz="1300" dirty="0" err="1"/>
                  <a:t>và</a:t>
                </a:r>
                <a:r>
                  <a:rPr lang="en-US" sz="1300" dirty="0"/>
                  <a:t> </a:t>
                </a:r>
                <a:r>
                  <a:rPr lang="en-US" sz="1300" dirty="0" err="1"/>
                  <a:t>ước</a:t>
                </a:r>
                <a:r>
                  <a:rPr lang="en-US" sz="1300" dirty="0"/>
                  <a:t> </a:t>
                </a:r>
                <a:r>
                  <a:rPr lang="en-US" sz="1300" dirty="0" err="1"/>
                  <a:t>lượng</a:t>
                </a:r>
                <a:r>
                  <a:rPr lang="en-US" sz="1300" dirty="0"/>
                  <a:t> </a:t>
                </a:r>
                <a:r>
                  <a:rPr lang="en-US" sz="1300" dirty="0" err="1"/>
                  <a:t>thời</a:t>
                </a:r>
                <a:r>
                  <a:rPr lang="en-US" sz="1300" dirty="0"/>
                  <a:t> </a:t>
                </a:r>
                <a:r>
                  <a:rPr lang="en-US" sz="1300" dirty="0" err="1"/>
                  <a:t>gian</a:t>
                </a:r>
                <a:r>
                  <a:rPr lang="en-US" sz="1300" dirty="0"/>
                  <a:t> </a:t>
                </a:r>
                <a:r>
                  <a:rPr lang="en-US" sz="1300" dirty="0" err="1" smtClean="0"/>
                  <a:t>trễ</a:t>
                </a:r>
                <a:r>
                  <a:rPr lang="en-US" sz="1300" dirty="0" smtClean="0"/>
                  <a:t> </a:t>
                </a:r>
                <a:r>
                  <a:rPr lang="en-US" sz="1300" i="0" smtClean="0">
                    <a:latin typeface="Cambria Math" panose="02040503050406030204" pitchFamily="18" charset="0"/>
                  </a:rPr>
                  <a:t>𝑡_𝑑𝑒𝑙𝑎𝑦</a:t>
                </a:r>
                <a:r>
                  <a:rPr lang="en-US" sz="1300" dirty="0"/>
                  <a:t>.</a:t>
                </a:r>
              </a:p>
              <a:p>
                <a:pPr marL="185766" indent="-185766">
                  <a:buFont typeface="Arial" panose="020B0604020202020204" pitchFamily="34" charset="0"/>
                  <a:buChar char="•"/>
                </a:pPr>
                <a:r>
                  <a:rPr lang="en-US" sz="1300" dirty="0"/>
                  <a:t>Ý </a:t>
                </a:r>
                <a:r>
                  <a:rPr lang="en-US" sz="1300" dirty="0" err="1"/>
                  <a:t>tưởng</a:t>
                </a:r>
                <a:r>
                  <a:rPr lang="en-US" sz="1300" dirty="0"/>
                  <a:t> </a:t>
                </a:r>
                <a:r>
                  <a:rPr lang="en-US" sz="1300" dirty="0" err="1"/>
                  <a:t>chính</a:t>
                </a:r>
                <a:r>
                  <a:rPr lang="en-US" sz="1300" dirty="0"/>
                  <a:t> </a:t>
                </a:r>
                <a:r>
                  <a:rPr lang="en-US" sz="1300" dirty="0" err="1"/>
                  <a:t>của</a:t>
                </a:r>
                <a:r>
                  <a:rPr lang="en-US" sz="1300" dirty="0"/>
                  <a:t> </a:t>
                </a:r>
                <a:r>
                  <a:rPr lang="en-US" sz="1300" dirty="0" err="1"/>
                  <a:t>quá</a:t>
                </a:r>
                <a:r>
                  <a:rPr lang="en-US" sz="1300" dirty="0"/>
                  <a:t> </a:t>
                </a:r>
                <a:r>
                  <a:rPr lang="en-US" sz="1300" dirty="0" err="1"/>
                  <a:t>trình</a:t>
                </a:r>
                <a:r>
                  <a:rPr lang="en-US" sz="1300" dirty="0"/>
                  <a:t> </a:t>
                </a:r>
                <a:r>
                  <a:rPr lang="en-US" sz="1300" dirty="0" err="1"/>
                  <a:t>đồng</a:t>
                </a:r>
                <a:r>
                  <a:rPr lang="en-US" sz="1300" dirty="0"/>
                  <a:t> </a:t>
                </a:r>
                <a:r>
                  <a:rPr lang="en-US" sz="1300" dirty="0" err="1"/>
                  <a:t>bộ</a:t>
                </a:r>
                <a:r>
                  <a:rPr lang="en-US" sz="1300" dirty="0"/>
                  <a:t> </a:t>
                </a:r>
                <a:r>
                  <a:rPr lang="en-US" sz="1300" dirty="0" err="1"/>
                  <a:t>là</a:t>
                </a:r>
                <a:r>
                  <a:rPr lang="en-US" sz="1300" dirty="0"/>
                  <a:t> </a:t>
                </a:r>
                <a:r>
                  <a:rPr lang="en-US" sz="1300" dirty="0" err="1"/>
                  <a:t>đóng</a:t>
                </a:r>
                <a:r>
                  <a:rPr lang="en-US" sz="1300" dirty="0"/>
                  <a:t> </a:t>
                </a:r>
                <a:r>
                  <a:rPr lang="en-US" sz="1300" dirty="0" err="1"/>
                  <a:t>ngắt</a:t>
                </a:r>
                <a:r>
                  <a:rPr lang="en-US" sz="1300" dirty="0"/>
                  <a:t> </a:t>
                </a:r>
                <a:r>
                  <a:rPr lang="en-US" sz="1300" dirty="0" err="1"/>
                  <a:t>hoạt</a:t>
                </a:r>
                <a:r>
                  <a:rPr lang="en-US" sz="1300" dirty="0"/>
                  <a:t> </a:t>
                </a:r>
                <a:r>
                  <a:rPr lang="en-US" sz="1300" dirty="0" err="1"/>
                  <a:t>động</a:t>
                </a:r>
                <a:r>
                  <a:rPr lang="en-US" sz="1300" dirty="0"/>
                  <a:t> </a:t>
                </a:r>
                <a:r>
                  <a:rPr lang="en-US" sz="1300" dirty="0" err="1"/>
                  <a:t>của</a:t>
                </a:r>
                <a:r>
                  <a:rPr lang="en-US" sz="1300" dirty="0"/>
                  <a:t> </a:t>
                </a:r>
                <a:r>
                  <a:rPr lang="en-US" sz="1300" dirty="0" err="1"/>
                  <a:t>máy</a:t>
                </a:r>
                <a:r>
                  <a:rPr lang="en-US" sz="1300" dirty="0"/>
                  <a:t> </a:t>
                </a:r>
                <a:r>
                  <a:rPr lang="en-US" sz="1300" dirty="0" err="1"/>
                  <a:t>thu</a:t>
                </a:r>
                <a:r>
                  <a:rPr lang="en-US" sz="1300" dirty="0"/>
                  <a:t> </a:t>
                </a:r>
                <a:r>
                  <a:rPr lang="en-US" sz="1300" dirty="0" err="1"/>
                  <a:t>trong</a:t>
                </a:r>
                <a:r>
                  <a:rPr lang="en-US" sz="1300" dirty="0"/>
                  <a:t> </a:t>
                </a:r>
                <a:r>
                  <a:rPr lang="en-US" sz="1300" dirty="0" err="1"/>
                  <a:t>một</a:t>
                </a:r>
                <a:r>
                  <a:rPr lang="en-US" sz="1300" dirty="0"/>
                  <a:t> </a:t>
                </a:r>
                <a:r>
                  <a:rPr lang="en-US" sz="1300" dirty="0" err="1"/>
                  <a:t>khoảng</a:t>
                </a:r>
                <a:r>
                  <a:rPr lang="en-US" sz="1300" dirty="0"/>
                  <a:t> </a:t>
                </a:r>
                <a:r>
                  <a:rPr lang="en-US" sz="1300" dirty="0" err="1"/>
                  <a:t>thời</a:t>
                </a:r>
                <a:r>
                  <a:rPr lang="en-US" sz="1300" dirty="0"/>
                  <a:t> </a:t>
                </a:r>
                <a:r>
                  <a:rPr lang="en-US" sz="1300" dirty="0" err="1"/>
                  <a:t>gian</a:t>
                </a:r>
                <a:r>
                  <a:rPr lang="en-US" sz="1300" dirty="0"/>
                  <a:t> </a:t>
                </a:r>
                <a:r>
                  <a:rPr lang="en-US" sz="1300" dirty="0" err="1"/>
                  <a:t>nhất</a:t>
                </a:r>
                <a:r>
                  <a:rPr lang="en-US" sz="1300" dirty="0"/>
                  <a:t> </a:t>
                </a:r>
                <a:r>
                  <a:rPr lang="en-US" sz="1300" dirty="0" err="1"/>
                  <a:t>định</a:t>
                </a:r>
                <a:r>
                  <a:rPr lang="en-US" sz="1300" dirty="0"/>
                  <a:t> </a:t>
                </a:r>
                <a:r>
                  <a:rPr lang="en-US" sz="1300" dirty="0" err="1"/>
                  <a:t>để</a:t>
                </a:r>
                <a:r>
                  <a:rPr lang="en-US" sz="1300" dirty="0"/>
                  <a:t> </a:t>
                </a:r>
                <a:r>
                  <a:rPr lang="en-US" sz="1300" dirty="0" err="1"/>
                  <a:t>có</a:t>
                </a:r>
                <a:r>
                  <a:rPr lang="en-US" sz="1300" dirty="0"/>
                  <a:t> </a:t>
                </a:r>
                <a:r>
                  <a:rPr lang="en-US" sz="1300" dirty="0" err="1"/>
                  <a:t>thể</a:t>
                </a:r>
                <a:r>
                  <a:rPr lang="en-US" sz="1300" dirty="0"/>
                  <a:t> </a:t>
                </a:r>
                <a:r>
                  <a:rPr lang="en-US" sz="1300" dirty="0" err="1"/>
                  <a:t>bắt</a:t>
                </a:r>
                <a:r>
                  <a:rPr lang="en-US" sz="1300" dirty="0"/>
                  <a:t> </a:t>
                </a:r>
                <a:r>
                  <a:rPr lang="en-US" sz="1300" dirty="0" err="1"/>
                  <a:t>đúng</a:t>
                </a:r>
                <a:r>
                  <a:rPr lang="en-US" sz="1300" dirty="0"/>
                  <a:t> </a:t>
                </a:r>
                <a:r>
                  <a:rPr lang="en-US" sz="1300" dirty="0" err="1"/>
                  <a:t>được</a:t>
                </a:r>
                <a:r>
                  <a:rPr lang="en-US" sz="1300" dirty="0"/>
                  <a:t> </a:t>
                </a:r>
                <a:r>
                  <a:rPr lang="en-US" sz="1300" dirty="0" err="1"/>
                  <a:t>vị</a:t>
                </a:r>
                <a:r>
                  <a:rPr lang="en-US" sz="1300" dirty="0"/>
                  <a:t> </a:t>
                </a:r>
                <a:r>
                  <a:rPr lang="en-US" sz="1300" dirty="0" err="1"/>
                  <a:t>trí</a:t>
                </a:r>
                <a:r>
                  <a:rPr lang="en-US" sz="1300" dirty="0"/>
                  <a:t> </a:t>
                </a:r>
                <a:r>
                  <a:rPr lang="en-US" sz="1300" dirty="0" err="1"/>
                  <a:t>bắt</a:t>
                </a:r>
                <a:r>
                  <a:rPr lang="en-US" sz="1300" dirty="0"/>
                  <a:t> </a:t>
                </a:r>
                <a:r>
                  <a:rPr lang="en-US" sz="1300" dirty="0" err="1"/>
                  <a:t>đầu</a:t>
                </a:r>
                <a:r>
                  <a:rPr lang="en-US" sz="1300" dirty="0"/>
                  <a:t> </a:t>
                </a:r>
                <a:r>
                  <a:rPr lang="en-US" sz="1300" dirty="0" err="1"/>
                  <a:t>của</a:t>
                </a:r>
                <a:r>
                  <a:rPr lang="en-US" sz="1300" dirty="0"/>
                  <a:t> </a:t>
                </a:r>
                <a:r>
                  <a:rPr lang="en-US" sz="1300" dirty="0" err="1"/>
                  <a:t>ký</a:t>
                </a:r>
                <a:r>
                  <a:rPr lang="en-US" sz="1300" dirty="0"/>
                  <a:t> </a:t>
                </a:r>
                <a:r>
                  <a:rPr lang="en-US" sz="1300" dirty="0" err="1"/>
                  <a:t>tự</a:t>
                </a:r>
                <a:r>
                  <a:rPr lang="en-US" sz="1300" dirty="0"/>
                  <a:t> </a:t>
                </a:r>
                <a:r>
                  <a:rPr lang="en-US" sz="1300" dirty="0" err="1"/>
                  <a:t>thông</a:t>
                </a:r>
                <a:r>
                  <a:rPr lang="en-US" sz="1300" dirty="0"/>
                  <a:t> qua </a:t>
                </a:r>
                <a:r>
                  <a:rPr lang="en-US" sz="1300" dirty="0" err="1"/>
                  <a:t>giá</a:t>
                </a:r>
                <a:r>
                  <a:rPr lang="en-US" sz="1300" dirty="0"/>
                  <a:t> </a:t>
                </a:r>
                <a:r>
                  <a:rPr lang="en-US" sz="1300" dirty="0" err="1"/>
                  <a:t>trị</a:t>
                </a:r>
                <a:r>
                  <a:rPr lang="en-US" sz="1300" dirty="0"/>
                  <a:t> </a:t>
                </a:r>
                <a:r>
                  <a:rPr lang="en-US" sz="1300" dirty="0" err="1"/>
                  <a:t>ước</a:t>
                </a:r>
                <a:r>
                  <a:rPr lang="en-US" sz="1300" dirty="0"/>
                  <a:t> </a:t>
                </a:r>
                <a:r>
                  <a:rPr lang="en-US" sz="1300" dirty="0" err="1"/>
                  <a:t>lượng</a:t>
                </a:r>
                <a:r>
                  <a:rPr lang="en-US" sz="1300" dirty="0"/>
                  <a:t> STO.</a:t>
                </a:r>
              </a:p>
              <a:p>
                <a:pPr marL="185766" indent="-185766">
                  <a:buFont typeface="Arial" panose="020B0604020202020204" pitchFamily="34" charset="0"/>
                  <a:buChar char="•"/>
                </a:pPr>
                <a:r>
                  <a:rPr lang="en-US" sz="1300" dirty="0" err="1"/>
                  <a:t>Hình</a:t>
                </a:r>
                <a:r>
                  <a:rPr lang="en-US" sz="1300" dirty="0"/>
                  <a:t> 24 minh </a:t>
                </a:r>
                <a:r>
                  <a:rPr lang="en-US" sz="1300" dirty="0" err="1"/>
                  <a:t>họa</a:t>
                </a:r>
                <a:r>
                  <a:rPr lang="en-US" sz="1300" dirty="0"/>
                  <a:t> </a:t>
                </a:r>
                <a:r>
                  <a:rPr lang="en-US" sz="1300" dirty="0" err="1"/>
                  <a:t>quá</a:t>
                </a:r>
                <a:r>
                  <a:rPr lang="en-US" sz="1300" dirty="0"/>
                  <a:t> </a:t>
                </a:r>
                <a:r>
                  <a:rPr lang="en-US" sz="1300" dirty="0" err="1"/>
                  <a:t>trình</a:t>
                </a:r>
                <a:r>
                  <a:rPr lang="en-US" sz="1300" dirty="0"/>
                  <a:t> </a:t>
                </a:r>
                <a:r>
                  <a:rPr lang="en-US" sz="1300" dirty="0" err="1"/>
                  <a:t>này</a:t>
                </a:r>
                <a:r>
                  <a:rPr lang="en-US" sz="1300" dirty="0"/>
                  <a:t>. </a:t>
                </a:r>
              </a:p>
              <a:p>
                <a:pPr marL="642966" lvl="1" indent="-185766">
                  <a:buFont typeface="Arial" panose="020B0604020202020204" pitchFamily="34" charset="0"/>
                  <a:buChar char="•"/>
                </a:pPr>
                <a:r>
                  <a:rPr lang="en-US" sz="1300" dirty="0" err="1"/>
                  <a:t>Tín</a:t>
                </a:r>
                <a:r>
                  <a:rPr lang="en-US" sz="1300" dirty="0"/>
                  <a:t> </a:t>
                </a:r>
                <a:r>
                  <a:rPr lang="en-US" sz="1300" dirty="0" err="1"/>
                  <a:t>hiệu</a:t>
                </a:r>
                <a:r>
                  <a:rPr lang="en-US" sz="1300" dirty="0"/>
                  <a:t> </a:t>
                </a:r>
                <a:r>
                  <a:rPr lang="en-US" sz="1300" dirty="0" err="1"/>
                  <a:t>đến</a:t>
                </a:r>
                <a:r>
                  <a:rPr lang="en-US" sz="1300" dirty="0"/>
                  <a:t> </a:t>
                </a:r>
                <a:r>
                  <a:rPr lang="en-US" sz="1300" dirty="0" err="1"/>
                  <a:t>máy</a:t>
                </a:r>
                <a:r>
                  <a:rPr lang="en-US" sz="1300" dirty="0"/>
                  <a:t> </a:t>
                </a:r>
                <a:r>
                  <a:rPr lang="en-US" sz="1300" dirty="0" err="1"/>
                  <a:t>thu</a:t>
                </a:r>
                <a:r>
                  <a:rPr lang="en-US" sz="1300" dirty="0"/>
                  <a:t> </a:t>
                </a:r>
                <a:r>
                  <a:rPr lang="en-US" sz="1300" dirty="0" err="1"/>
                  <a:t>tại</a:t>
                </a:r>
                <a:r>
                  <a:rPr lang="en-US" sz="1300" dirty="0"/>
                  <a:t> </a:t>
                </a:r>
                <a:r>
                  <a:rPr lang="en-US" sz="1300" dirty="0" err="1"/>
                  <a:t>thời</a:t>
                </a:r>
                <a:r>
                  <a:rPr lang="en-US" sz="1300" dirty="0"/>
                  <a:t> </a:t>
                </a:r>
                <a:r>
                  <a:rPr lang="en-US" sz="1300" dirty="0" err="1"/>
                  <a:t>điểm</a:t>
                </a:r>
                <a:r>
                  <a:rPr lang="en-US" sz="1300" dirty="0"/>
                  <a:t> </a:t>
                </a:r>
                <a:r>
                  <a:rPr lang="en-US" sz="1300" i="0" smtClean="0">
                    <a:latin typeface="Cambria Math" panose="02040503050406030204" pitchFamily="18" charset="0"/>
                  </a:rPr>
                  <a:t>𝑡_𝑑𝑒𝑙𝑎𝑦</a:t>
                </a:r>
                <a:r>
                  <a:rPr lang="en-US" sz="1300" dirty="0"/>
                  <a:t> </a:t>
                </a:r>
                <a:r>
                  <a:rPr lang="en-US" sz="1300" dirty="0" err="1"/>
                  <a:t>trong</a:t>
                </a:r>
                <a:r>
                  <a:rPr lang="en-US" sz="1300" dirty="0"/>
                  <a:t> </a:t>
                </a:r>
                <a:r>
                  <a:rPr lang="en-US" sz="1300" dirty="0" err="1"/>
                  <a:t>khi</a:t>
                </a:r>
                <a:r>
                  <a:rPr lang="en-US" sz="1300" dirty="0"/>
                  <a:t> </a:t>
                </a:r>
                <a:r>
                  <a:rPr lang="en-US" sz="1300" dirty="0" err="1"/>
                  <a:t>máy</a:t>
                </a:r>
                <a:r>
                  <a:rPr lang="en-US" sz="1300" dirty="0"/>
                  <a:t> </a:t>
                </a:r>
                <a:r>
                  <a:rPr lang="en-US" sz="1300" dirty="0" err="1"/>
                  <a:t>thu</a:t>
                </a:r>
                <a:r>
                  <a:rPr lang="en-US" sz="1300" dirty="0"/>
                  <a:t> </a:t>
                </a:r>
                <a:r>
                  <a:rPr lang="en-US" sz="1300" dirty="0" err="1"/>
                  <a:t>đã</a:t>
                </a:r>
                <a:r>
                  <a:rPr lang="en-US" sz="1300" dirty="0"/>
                  <a:t> </a:t>
                </a:r>
                <a:r>
                  <a:rPr lang="en-US" sz="1300" dirty="0" err="1"/>
                  <a:t>bắt</a:t>
                </a:r>
                <a:r>
                  <a:rPr lang="en-US" sz="1300" dirty="0"/>
                  <a:t> </a:t>
                </a:r>
                <a:r>
                  <a:rPr lang="en-US" sz="1300" dirty="0" err="1"/>
                  <a:t>đầu</a:t>
                </a:r>
                <a:r>
                  <a:rPr lang="en-US" sz="1300" dirty="0"/>
                  <a:t> </a:t>
                </a:r>
                <a:r>
                  <a:rPr lang="en-US" sz="1300" dirty="0" err="1"/>
                  <a:t>giải</a:t>
                </a:r>
                <a:r>
                  <a:rPr lang="en-US" sz="1300" dirty="0"/>
                  <a:t> </a:t>
                </a:r>
                <a:r>
                  <a:rPr lang="en-US" sz="1300" dirty="0" err="1"/>
                  <a:t>điều</a:t>
                </a:r>
                <a:r>
                  <a:rPr lang="en-US" sz="1300" dirty="0"/>
                  <a:t> </a:t>
                </a:r>
                <a:r>
                  <a:rPr lang="en-US" sz="1300" dirty="0" err="1"/>
                  <a:t>chế</a:t>
                </a:r>
                <a:r>
                  <a:rPr lang="en-US" sz="1300" dirty="0"/>
                  <a:t> </a:t>
                </a:r>
                <a:r>
                  <a:rPr lang="en-US" sz="1300" dirty="0" err="1"/>
                  <a:t>từ</a:t>
                </a:r>
                <a:r>
                  <a:rPr lang="en-US" sz="1300" dirty="0"/>
                  <a:t> </a:t>
                </a:r>
                <a:r>
                  <a:rPr lang="en-US" sz="1300" dirty="0" err="1"/>
                  <a:t>thời</a:t>
                </a:r>
                <a:r>
                  <a:rPr lang="en-US" sz="1300" dirty="0"/>
                  <a:t> </a:t>
                </a:r>
                <a:r>
                  <a:rPr lang="en-US" sz="1300" dirty="0" err="1"/>
                  <a:t>điểm</a:t>
                </a:r>
                <a:r>
                  <a:rPr lang="en-US" sz="1300" dirty="0"/>
                  <a:t> t = 0.</a:t>
                </a:r>
              </a:p>
              <a:p>
                <a:pPr marL="642966" lvl="1" indent="-185766">
                  <a:buFont typeface="Arial" panose="020B0604020202020204" pitchFamily="34" charset="0"/>
                  <a:buChar char="•"/>
                </a:pPr>
                <a:r>
                  <a:rPr lang="en-US" sz="1300" dirty="0" err="1"/>
                  <a:t>Tại</a:t>
                </a:r>
                <a:r>
                  <a:rPr lang="en-US" sz="1300" dirty="0"/>
                  <a:t> </a:t>
                </a:r>
                <a:r>
                  <a:rPr lang="en-US" sz="1300" dirty="0" err="1"/>
                  <a:t>thời</a:t>
                </a:r>
                <a:r>
                  <a:rPr lang="en-US" sz="1300" dirty="0"/>
                  <a:t> </a:t>
                </a:r>
                <a:r>
                  <a:rPr lang="en-US" sz="1300" dirty="0" err="1"/>
                  <a:t>điểm</a:t>
                </a:r>
                <a:r>
                  <a:rPr lang="en-US" sz="1300" dirty="0"/>
                  <a:t> t1, </a:t>
                </a:r>
                <a:r>
                  <a:rPr lang="en-US" sz="1300" dirty="0" err="1"/>
                  <a:t>khi</a:t>
                </a:r>
                <a:r>
                  <a:rPr lang="en-US" sz="1300" dirty="0"/>
                  <a:t> </a:t>
                </a:r>
                <a:r>
                  <a:rPr lang="en-US" sz="1300" dirty="0" err="1"/>
                  <a:t>xác</a:t>
                </a:r>
                <a:r>
                  <a:rPr lang="en-US" sz="1300" dirty="0"/>
                  <a:t> </a:t>
                </a:r>
                <a:r>
                  <a:rPr lang="en-US" sz="1300" dirty="0" err="1"/>
                  <a:t>định</a:t>
                </a:r>
                <a:r>
                  <a:rPr lang="en-US" sz="1300" dirty="0"/>
                  <a:t> </a:t>
                </a:r>
                <a:r>
                  <a:rPr lang="en-US" sz="1300" dirty="0" err="1"/>
                  <a:t>được</a:t>
                </a:r>
                <a:r>
                  <a:rPr lang="en-US" sz="1300" dirty="0"/>
                  <a:t> </a:t>
                </a:r>
                <a:r>
                  <a:rPr lang="en-US" sz="1300" dirty="0" err="1"/>
                  <a:t>có</a:t>
                </a:r>
                <a:r>
                  <a:rPr lang="en-US" sz="1300" dirty="0"/>
                  <a:t> </a:t>
                </a:r>
                <a:r>
                  <a:rPr lang="en-US" sz="1300" dirty="0" err="1"/>
                  <a:t>tín</a:t>
                </a:r>
                <a:r>
                  <a:rPr lang="en-US" sz="1300" dirty="0"/>
                  <a:t> </a:t>
                </a:r>
                <a:r>
                  <a:rPr lang="en-US" sz="1300" dirty="0" err="1"/>
                  <a:t>hiệu</a:t>
                </a:r>
                <a:r>
                  <a:rPr lang="en-US" sz="1300" dirty="0"/>
                  <a:t> preamble, </a:t>
                </a:r>
                <a:r>
                  <a:rPr lang="en-US" sz="1300" dirty="0" err="1"/>
                  <a:t>bộ</a:t>
                </a:r>
                <a:r>
                  <a:rPr lang="en-US" sz="1300" dirty="0"/>
                  <a:t> </a:t>
                </a:r>
                <a:r>
                  <a:rPr lang="en-US" sz="1300" dirty="0" err="1"/>
                  <a:t>giải</a:t>
                </a:r>
                <a:r>
                  <a:rPr lang="en-US" sz="1300" dirty="0"/>
                  <a:t> </a:t>
                </a:r>
                <a:r>
                  <a:rPr lang="en-US" sz="1300" dirty="0" err="1"/>
                  <a:t>điều</a:t>
                </a:r>
                <a:r>
                  <a:rPr lang="en-US" sz="1300" dirty="0"/>
                  <a:t> </a:t>
                </a:r>
                <a:r>
                  <a:rPr lang="en-US" sz="1300" dirty="0" err="1"/>
                  <a:t>chế</a:t>
                </a:r>
                <a:r>
                  <a:rPr lang="en-US" sz="1300" dirty="0"/>
                  <a:t> </a:t>
                </a:r>
                <a:r>
                  <a:rPr lang="en-US" sz="1300" dirty="0" err="1"/>
                  <a:t>sẽ</a:t>
                </a:r>
                <a:r>
                  <a:rPr lang="en-US" sz="1300" dirty="0"/>
                  <a:t> </a:t>
                </a:r>
                <a:r>
                  <a:rPr lang="en-US" sz="1300" dirty="0" err="1"/>
                  <a:t>ngắt</a:t>
                </a:r>
                <a:r>
                  <a:rPr lang="en-US" sz="1300" dirty="0"/>
                  <a:t> </a:t>
                </a:r>
                <a:r>
                  <a:rPr lang="en-US" sz="1300" dirty="0" err="1"/>
                  <a:t>hoạt</a:t>
                </a:r>
                <a:r>
                  <a:rPr lang="en-US" sz="1300" dirty="0"/>
                  <a:t> </a:t>
                </a:r>
                <a:r>
                  <a:rPr lang="en-US" sz="1300" dirty="0" err="1"/>
                  <a:t>động</a:t>
                </a:r>
                <a:r>
                  <a:rPr lang="en-US" sz="1300" dirty="0"/>
                  <a:t> </a:t>
                </a:r>
                <a:r>
                  <a:rPr lang="en-US" sz="1300" dirty="0" err="1"/>
                  <a:t>trong</a:t>
                </a:r>
                <a:r>
                  <a:rPr lang="en-US" sz="1300" dirty="0"/>
                  <a:t> 1 </a:t>
                </a:r>
                <a:r>
                  <a:rPr lang="en-US" sz="1300" dirty="0" err="1"/>
                  <a:t>khoảng</a:t>
                </a:r>
                <a:r>
                  <a:rPr lang="en-US" sz="1300" dirty="0"/>
                  <a:t> </a:t>
                </a:r>
                <a:r>
                  <a:rPr lang="en-US" sz="1300" dirty="0" err="1"/>
                  <a:t>thời</a:t>
                </a:r>
                <a:r>
                  <a:rPr lang="en-US" sz="1300" dirty="0"/>
                  <a:t> </a:t>
                </a:r>
                <a:r>
                  <a:rPr lang="en-US" sz="1300" dirty="0" err="1"/>
                  <a:t>gian</a:t>
                </a:r>
                <a:r>
                  <a:rPr lang="en-US" sz="1300" dirty="0"/>
                  <a:t> </a:t>
                </a:r>
                <a:r>
                  <a:rPr lang="en-US" sz="1300" dirty="0" err="1"/>
                  <a:t>nhất</a:t>
                </a:r>
                <a:r>
                  <a:rPr lang="en-US" sz="1300" dirty="0"/>
                  <a:t> </a:t>
                </a:r>
                <a:r>
                  <a:rPr lang="en-US" sz="1300" dirty="0" err="1"/>
                  <a:t>định</a:t>
                </a:r>
                <a:r>
                  <a:rPr lang="en-US" sz="1300" dirty="0"/>
                  <a:t>. </a:t>
                </a:r>
              </a:p>
              <a:p>
                <a:pPr marL="642966" lvl="1" indent="-185766">
                  <a:buFont typeface="Arial" panose="020B0604020202020204" pitchFamily="34" charset="0"/>
                  <a:buChar char="•"/>
                </a:pPr>
                <a:r>
                  <a:rPr lang="en-US" sz="1300" dirty="0" err="1"/>
                  <a:t>Đến</a:t>
                </a:r>
                <a:r>
                  <a:rPr lang="en-US" sz="1300" dirty="0"/>
                  <a:t> </a:t>
                </a:r>
                <a:r>
                  <a:rPr lang="en-US" sz="1300" dirty="0" err="1"/>
                  <a:t>thời</a:t>
                </a:r>
                <a:r>
                  <a:rPr lang="en-US" sz="1300" dirty="0"/>
                  <a:t> </a:t>
                </a:r>
                <a:r>
                  <a:rPr lang="en-US" sz="1300" dirty="0" err="1"/>
                  <a:t>điểm</a:t>
                </a:r>
                <a:r>
                  <a:rPr lang="en-US" sz="1300" dirty="0"/>
                  <a:t> t2, </a:t>
                </a:r>
                <a:r>
                  <a:rPr lang="en-US" sz="1300" dirty="0" err="1"/>
                  <a:t>thực</a:t>
                </a:r>
                <a:r>
                  <a:rPr lang="en-US" sz="1300" dirty="0"/>
                  <a:t> </a:t>
                </a:r>
                <a:r>
                  <a:rPr lang="en-US" sz="1300" dirty="0" err="1"/>
                  <a:t>hiện</a:t>
                </a:r>
                <a:r>
                  <a:rPr lang="en-US" sz="1300" dirty="0"/>
                  <a:t> </a:t>
                </a:r>
                <a:r>
                  <a:rPr lang="en-US" sz="1300" dirty="0" err="1"/>
                  <a:t>việc</a:t>
                </a:r>
                <a:r>
                  <a:rPr lang="en-US" sz="1300" dirty="0"/>
                  <a:t> </a:t>
                </a:r>
                <a:r>
                  <a:rPr lang="en-US" sz="1300" dirty="0" err="1"/>
                  <a:t>hiệu</a:t>
                </a:r>
                <a:r>
                  <a:rPr lang="en-US" sz="1300" dirty="0"/>
                  <a:t> </a:t>
                </a:r>
                <a:r>
                  <a:rPr lang="en-US" sz="1300" dirty="0" err="1"/>
                  <a:t>chỉnh</a:t>
                </a:r>
                <a:r>
                  <a:rPr lang="en-US" sz="1300" dirty="0"/>
                  <a:t> </a:t>
                </a:r>
                <a:r>
                  <a:rPr lang="en-US" sz="1300" dirty="0" err="1"/>
                  <a:t>lần</a:t>
                </a:r>
                <a:r>
                  <a:rPr lang="en-US" sz="1300" dirty="0"/>
                  <a:t> </a:t>
                </a:r>
                <a:r>
                  <a:rPr lang="en-US" sz="1300" dirty="0" err="1"/>
                  <a:t>thứ</a:t>
                </a:r>
                <a:r>
                  <a:rPr lang="en-US" sz="1300" dirty="0"/>
                  <a:t> 2. </a:t>
                </a:r>
                <a:r>
                  <a:rPr lang="en-US" sz="1300" dirty="0" err="1"/>
                  <a:t>Lúc</a:t>
                </a:r>
                <a:r>
                  <a:rPr lang="en-US" sz="1300" dirty="0"/>
                  <a:t> </a:t>
                </a:r>
                <a:r>
                  <a:rPr lang="en-US" sz="1300" dirty="0" err="1"/>
                  <a:t>này</a:t>
                </a:r>
                <a:r>
                  <a:rPr lang="en-US" sz="1300" dirty="0"/>
                  <a:t> </a:t>
                </a:r>
                <a:r>
                  <a:rPr lang="en-US" sz="1300" dirty="0" err="1"/>
                  <a:t>máy</a:t>
                </a:r>
                <a:r>
                  <a:rPr lang="en-US" sz="1300" dirty="0"/>
                  <a:t> </a:t>
                </a:r>
                <a:r>
                  <a:rPr lang="en-US" sz="1300" dirty="0" err="1"/>
                  <a:t>thu</a:t>
                </a:r>
                <a:r>
                  <a:rPr lang="en-US" sz="1300" dirty="0"/>
                  <a:t> </a:t>
                </a:r>
                <a:r>
                  <a:rPr lang="en-US" sz="1300" dirty="0" err="1"/>
                  <a:t>đã</a:t>
                </a:r>
                <a:r>
                  <a:rPr lang="en-US" sz="1300" dirty="0"/>
                  <a:t> </a:t>
                </a:r>
                <a:r>
                  <a:rPr lang="en-US" sz="1300" dirty="0" err="1"/>
                  <a:t>đồng</a:t>
                </a:r>
                <a:r>
                  <a:rPr lang="en-US" sz="1300" dirty="0"/>
                  <a:t> </a:t>
                </a:r>
                <a:r>
                  <a:rPr lang="en-US" sz="1300" dirty="0" err="1"/>
                  <a:t>bộ</a:t>
                </a:r>
                <a:r>
                  <a:rPr lang="en-US" sz="1300" dirty="0"/>
                  <a:t> </a:t>
                </a:r>
                <a:r>
                  <a:rPr lang="en-US" sz="1300" dirty="0" err="1"/>
                  <a:t>hoàn</a:t>
                </a:r>
                <a:r>
                  <a:rPr lang="en-US" sz="1300" dirty="0"/>
                  <a:t> </a:t>
                </a:r>
                <a:r>
                  <a:rPr lang="en-US" sz="1300" dirty="0" err="1"/>
                  <a:t>thoàn</a:t>
                </a:r>
                <a:r>
                  <a:rPr lang="en-US" sz="1300" dirty="0"/>
                  <a:t> </a:t>
                </a:r>
                <a:r>
                  <a:rPr lang="en-US" sz="1300" dirty="0" err="1"/>
                  <a:t>với</a:t>
                </a:r>
                <a:r>
                  <a:rPr lang="en-US" sz="1300" dirty="0"/>
                  <a:t> </a:t>
                </a:r>
                <a:r>
                  <a:rPr lang="en-US" sz="1300" dirty="0" err="1"/>
                  <a:t>máy</a:t>
                </a:r>
                <a:r>
                  <a:rPr lang="en-US" sz="1300" dirty="0"/>
                  <a:t> </a:t>
                </a:r>
                <a:r>
                  <a:rPr lang="en-US" sz="1300" dirty="0" err="1"/>
                  <a:t>phát</a:t>
                </a:r>
                <a:r>
                  <a:rPr lang="en-US" sz="1300" dirty="0"/>
                  <a:t>.</a:t>
                </a:r>
              </a:p>
              <a:p>
                <a:pPr marL="185766" lvl="0" indent="-185766">
                  <a:buFont typeface="Arial" panose="020B0604020202020204" pitchFamily="34" charset="0"/>
                  <a:buChar char="•"/>
                </a:pPr>
                <a:r>
                  <a:rPr lang="en-US" sz="1300" dirty="0"/>
                  <a:t>Ở </a:t>
                </a:r>
                <a:r>
                  <a:rPr lang="en-US" sz="1300" dirty="0" err="1"/>
                  <a:t>đây</a:t>
                </a:r>
                <a:r>
                  <a:rPr lang="en-US" sz="1300" dirty="0"/>
                  <a:t>, </a:t>
                </a:r>
                <a:r>
                  <a:rPr lang="en-US" sz="1300" dirty="0" err="1"/>
                  <a:t>nhóm</a:t>
                </a:r>
                <a:r>
                  <a:rPr lang="en-US" sz="1300" dirty="0"/>
                  <a:t> </a:t>
                </a:r>
                <a:r>
                  <a:rPr lang="en-US" sz="1300" dirty="0" err="1"/>
                  <a:t>đã</a:t>
                </a:r>
                <a:r>
                  <a:rPr lang="en-US" sz="1300" dirty="0"/>
                  <a:t> </a:t>
                </a:r>
                <a:r>
                  <a:rPr lang="en-US" sz="1300" dirty="0" err="1"/>
                  <a:t>đề</a:t>
                </a:r>
                <a:r>
                  <a:rPr lang="en-US" sz="1300" dirty="0"/>
                  <a:t> </a:t>
                </a:r>
                <a:r>
                  <a:rPr lang="en-US" sz="1300" dirty="0" err="1"/>
                  <a:t>xuất</a:t>
                </a:r>
                <a:r>
                  <a:rPr lang="en-US" sz="1300" dirty="0"/>
                  <a:t> </a:t>
                </a:r>
                <a:r>
                  <a:rPr lang="en-US" sz="1300" dirty="0" err="1"/>
                  <a:t>phương</a:t>
                </a:r>
                <a:r>
                  <a:rPr lang="en-US" sz="1300" dirty="0"/>
                  <a:t> </a:t>
                </a:r>
                <a:r>
                  <a:rPr lang="en-US" sz="1300" dirty="0" err="1"/>
                  <a:t>pháp</a:t>
                </a:r>
                <a:r>
                  <a:rPr lang="en-US" sz="1300" dirty="0"/>
                  <a:t> </a:t>
                </a:r>
                <a:r>
                  <a:rPr lang="en-US" sz="1300" dirty="0" err="1"/>
                  <a:t>đồng</a:t>
                </a:r>
                <a:r>
                  <a:rPr lang="en-US" sz="1300" dirty="0"/>
                  <a:t> </a:t>
                </a:r>
                <a:r>
                  <a:rPr lang="en-US" sz="1300" dirty="0" err="1"/>
                  <a:t>bộ</a:t>
                </a:r>
                <a:r>
                  <a:rPr lang="en-US" sz="1300" dirty="0"/>
                  <a:t> 2 </a:t>
                </a:r>
                <a:r>
                  <a:rPr lang="en-US" sz="1300" dirty="0" err="1"/>
                  <a:t>lần</a:t>
                </a:r>
                <a:r>
                  <a:rPr lang="en-US" sz="1300" dirty="0"/>
                  <a:t> </a:t>
                </a:r>
                <a:r>
                  <a:rPr lang="en-US" sz="1300" dirty="0" err="1"/>
                  <a:t>để</a:t>
                </a:r>
                <a:r>
                  <a:rPr lang="en-US" sz="1300" dirty="0"/>
                  <a:t> </a:t>
                </a:r>
                <a:r>
                  <a:rPr lang="en-US" sz="1300" dirty="0" err="1"/>
                  <a:t>tăng</a:t>
                </a:r>
                <a:r>
                  <a:rPr lang="en-US" sz="1300" dirty="0"/>
                  <a:t> </a:t>
                </a:r>
                <a:r>
                  <a:rPr lang="en-US" sz="1300" dirty="0" err="1"/>
                  <a:t>độ</a:t>
                </a:r>
                <a:r>
                  <a:rPr lang="en-US" sz="1300" dirty="0"/>
                  <a:t> </a:t>
                </a:r>
                <a:r>
                  <a:rPr lang="en-US" sz="1300" dirty="0" err="1"/>
                  <a:t>chính</a:t>
                </a:r>
                <a:r>
                  <a:rPr lang="en-US" sz="1300" dirty="0"/>
                  <a:t> </a:t>
                </a:r>
                <a:r>
                  <a:rPr lang="en-US" sz="1300" dirty="0" err="1"/>
                  <a:t>xác</a:t>
                </a:r>
                <a:r>
                  <a:rPr lang="en-US" sz="1300" dirty="0"/>
                  <a:t> </a:t>
                </a:r>
                <a:r>
                  <a:rPr lang="en-US" sz="1300" dirty="0" err="1"/>
                  <a:t>khi</a:t>
                </a:r>
                <a:r>
                  <a:rPr lang="en-US" sz="1300" dirty="0"/>
                  <a:t> </a:t>
                </a:r>
                <a:r>
                  <a:rPr lang="en-US" sz="1300" dirty="0" err="1"/>
                  <a:t>ước</a:t>
                </a:r>
                <a:r>
                  <a:rPr lang="en-US" sz="1300" dirty="0"/>
                  <a:t> </a:t>
                </a:r>
                <a:r>
                  <a:rPr lang="en-US" sz="1300" dirty="0" err="1"/>
                  <a:t>lượng</a:t>
                </a:r>
                <a:r>
                  <a:rPr lang="en-US" sz="1300" dirty="0"/>
                  <a:t> </a:t>
                </a:r>
                <a:r>
                  <a:rPr lang="en-US" sz="1300" dirty="0" err="1"/>
                  <a:t>các</a:t>
                </a:r>
                <a:r>
                  <a:rPr lang="en-US" sz="1300" dirty="0"/>
                  <a:t> </a:t>
                </a:r>
                <a:r>
                  <a:rPr lang="en-US" sz="1300" dirty="0" err="1"/>
                  <a:t>giá</a:t>
                </a:r>
                <a:r>
                  <a:rPr lang="en-US" sz="1300" dirty="0"/>
                  <a:t> </a:t>
                </a:r>
                <a:r>
                  <a:rPr lang="en-US" sz="1300" dirty="0" err="1"/>
                  <a:t>trị</a:t>
                </a:r>
                <a:r>
                  <a:rPr lang="en-US" sz="1300" dirty="0"/>
                  <a:t> STO.</a:t>
                </a:r>
              </a:p>
            </p:txBody>
          </p:sp>
        </mc:Fallback>
      </mc:AlternateContent>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9994D3FD-9ABB-0072-B33A-7885CFD4575D}"/>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D794D887-7008-C7C5-BFA0-104DADE3FE25}"/>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962C2AF5-08D1-1D57-AA36-F5BBE74268A3}"/>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49778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300"/>
              <a:t>Hệ thống khi tích hợp thêm khối đồng bộ sẽ có những đặc điểm sau:</a:t>
            </a:r>
          </a:p>
          <a:p>
            <a:pPr marL="642966" marR="0" lvl="1" indent="-185766"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300"/>
              <a:t>Các khối trong bộ điều chế cũng được thêm các chân Enable để điều khiển quá trình hoạt động.</a:t>
            </a:r>
          </a:p>
          <a:p>
            <a:pPr marL="642966" lvl="1" indent="-185766">
              <a:buFont typeface="Arial" panose="020B0604020202020204" pitchFamily="34" charset="0"/>
              <a:buChar char="•"/>
            </a:pPr>
            <a:r>
              <a:rPr lang="en-US" sz="1300"/>
              <a:t>Khối sẽ có 2 nhệm vụ</a:t>
            </a:r>
          </a:p>
          <a:p>
            <a:pPr marL="1138342" lvl="2" indent="-185766">
              <a:buFont typeface="Arial" panose="020B0604020202020204" pitchFamily="34" charset="0"/>
              <a:buChar char="•"/>
            </a:pPr>
            <a:r>
              <a:rPr lang="en-US" sz="1300"/>
              <a:t>Ước lượng giá trị thời gian trễ STO thông qua những kết quả của quá trình giải điều chế</a:t>
            </a:r>
          </a:p>
          <a:p>
            <a:pPr marL="1138342" lvl="2" indent="-185766">
              <a:buFont typeface="Arial" panose="020B0604020202020204" pitchFamily="34" charset="0"/>
              <a:buChar char="•"/>
            </a:pPr>
            <a:r>
              <a:rPr lang="en-US" sz="1300"/>
              <a:t>Tạo các tín hiệu điều khiển hoạt động của toàn bộ hệ thống.</a:t>
            </a:r>
            <a:endParaRPr lang="en-US" sz="1300" dirty="0"/>
          </a:p>
          <a:p>
            <a:pPr marL="642966" lvl="1" indent="-185766">
              <a:buFont typeface="Arial" panose="020B0604020202020204" pitchFamily="34" charset="0"/>
              <a:buChar char="•"/>
            </a:pPr>
            <a:r>
              <a:rPr lang="en-US" sz="1300"/>
              <a:t>Khối switch ở ngõ vào bộ giải điều chế đóng ngắt theo sự điều khiển của khối đồng bộ.</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301AF04E-0A76-55FE-0B3F-93344BBA38B2}"/>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26FEBD24-7A5A-AFA9-F5E2-FE2A9DCBE8BE}"/>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08B72A6-4030-7233-80D6-CD558F785FFE}"/>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305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900" dirty="0" err="1"/>
              <a:t>Bài</a:t>
            </a:r>
            <a:r>
              <a:rPr lang="en-US" sz="900" dirty="0"/>
              <a:t> </a:t>
            </a:r>
            <a:r>
              <a:rPr lang="vi-VN" sz="900"/>
              <a:t>trình bày</a:t>
            </a:r>
            <a:r>
              <a:rPr lang="en-US" sz="900"/>
              <a:t> của nhóm em</a:t>
            </a:r>
            <a:r>
              <a:rPr lang="vi-VN" sz="900"/>
              <a:t> gồm </a:t>
            </a:r>
            <a:r>
              <a:rPr lang="en-US" sz="900"/>
              <a:t>6</a:t>
            </a:r>
            <a:r>
              <a:rPr lang="vi-VN" sz="900"/>
              <a:t> </a:t>
            </a:r>
            <a:r>
              <a:rPr lang="vi-VN" sz="900" dirty="0"/>
              <a:t>phần</a:t>
            </a:r>
            <a:r>
              <a:rPr lang="en-US" sz="900" dirty="0"/>
              <a:t>:</a:t>
            </a:r>
            <a:endParaRPr lang="vi-VN" sz="900" dirty="0"/>
          </a:p>
          <a:p>
            <a:pPr marL="185766" indent="-185766">
              <a:buFont typeface="Arial" panose="020B0604020202020204" pitchFamily="34" charset="0"/>
              <a:buChar char="•"/>
            </a:pPr>
            <a:r>
              <a:rPr lang="en-US" sz="900"/>
              <a:t>Đ</a:t>
            </a:r>
            <a:r>
              <a:rPr lang="vi-VN" sz="900"/>
              <a:t>ầu tiên</a:t>
            </a:r>
            <a:r>
              <a:rPr lang="en-US" sz="900"/>
              <a:t>,</a:t>
            </a:r>
            <a:r>
              <a:rPr lang="vi-VN" sz="900"/>
              <a:t> </a:t>
            </a:r>
            <a:r>
              <a:rPr lang="en-US" sz="900"/>
              <a:t>em</a:t>
            </a:r>
            <a:r>
              <a:rPr lang="vi-VN" sz="900"/>
              <a:t> </a:t>
            </a:r>
            <a:r>
              <a:rPr lang="vi-VN" sz="900" dirty="0"/>
              <a:t>sẽ </a:t>
            </a:r>
            <a:r>
              <a:rPr lang="vi-VN" sz="900"/>
              <a:t>giới thiệu</a:t>
            </a:r>
            <a:r>
              <a:rPr lang="en-US" sz="900"/>
              <a:t> tổng quan nội dung thực hiện.</a:t>
            </a:r>
          </a:p>
          <a:p>
            <a:pPr marL="185766" indent="-185766">
              <a:buFont typeface="Arial" panose="020B0604020202020204" pitchFamily="34" charset="0"/>
              <a:buChar char="•"/>
            </a:pPr>
            <a:r>
              <a:rPr lang="en-US" sz="900"/>
              <a:t>Phần thứ 2, 3 và 4 sẽ đi trực tiếp vào thiết kế của từng khối trong hệ thống.</a:t>
            </a:r>
          </a:p>
          <a:p>
            <a:pPr marL="185766" indent="-185766">
              <a:buFont typeface="Arial" panose="020B0604020202020204" pitchFamily="34" charset="0"/>
              <a:buChar char="•"/>
            </a:pPr>
            <a:r>
              <a:rPr lang="en-US" sz="900"/>
              <a:t>Phần 5 sẽ trình bày kết quả khi chúng em thực hiện mô phỏng trên Simulink, khi nhúng lên kit FPGA và sau khi layout</a:t>
            </a:r>
          </a:p>
          <a:p>
            <a:pPr marL="185766" indent="-185766">
              <a:buFont typeface="Arial" panose="020B0604020202020204" pitchFamily="34" charset="0"/>
              <a:buChar char="•"/>
            </a:pPr>
            <a:r>
              <a:rPr lang="en-US" sz="900"/>
              <a:t>Cuối cùng là kết luận</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D22A194-9EEE-CF49-3E8E-EA490A3D56B8}"/>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5BCDB021-A36B-AAA7-937A-A744D2B4333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DC2C861-D6BD-6C49-0788-BDA63740F490}"/>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21122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Slide này trình bày kết quả giải điều chế trong điều kiện có nhiễu và có trễ.  </a:t>
                </a:r>
              </a:p>
              <a:p>
                <a:pPr marL="185766" indent="-185766">
                  <a:buFont typeface="Arial" panose="020B0604020202020204" pitchFamily="34" charset="0"/>
                  <a:buChar char="•"/>
                </a:pPr>
                <a:r>
                  <a:rPr lang="en-US" sz="1300"/>
                  <a:t>Với testbench được thể hiện như hình 27. Tín hiệu sẽ đi qua kênh truyền có nhiễu SNR = 0dB và một khối tạo delay để tạo thời gian trễ. Thời gian trễ sẽ được khảo sát trong 2 điều kiện khác nhau là 0.5, 64.5 </a:t>
                </a:r>
              </a:p>
              <a:p>
                <a:pPr marL="185766" indent="-185766">
                  <a:buFont typeface="Arial" panose="020B0604020202020204" pitchFamily="34" charset="0"/>
                  <a:buChar char="•"/>
                </a:pPr>
                <a:r>
                  <a:rPr lang="en-US" sz="1300"/>
                  <a:t>Hình 27 trình bày kết quả giải điều chế khi độ trễ trên kênh truyền là khác nhau. Có thể thấy trong 2 trường hợp thời gian trễ khác nhau, Các tín hiệu preamble truyền đi bị giải điều chế sai. Tuy nhiên, tín hiệu đều được giải điều chế thành công. </a:t>
                </a:r>
              </a:p>
              <a:p>
                <a:pPr marL="185766" indent="-185766">
                  <a:buFont typeface="Arial" panose="020B0604020202020204" pitchFamily="34" charset="0"/>
                  <a:buChar char="•"/>
                </a:pPr>
                <a:r>
                  <a:rPr lang="en-US" sz="1300"/>
                  <a:t>Hình 28 trình bày kết quả phép FFT trong 3 trường hợp trễ khác nhau. Có thể thấy, khi SNR =0dB, ngoài xung cực đại còn có các xung khác 0 do nhiễu. Sau quá trình đồng bộ, độ cao xung cực đại được cải thiện đáng kể. Điều này giúp máy thu dễ phân biệt được vị trí xung cực đại từ đó tang độ nhạy của máy thu.</a:t>
                </a:r>
                <a:endParaRPr lang="vi-VN" sz="1300" dirty="0"/>
              </a:p>
            </p:txBody>
          </p:sp>
        </mc:Choice>
        <mc:Fallback xmlns="">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Slide này trình bày kết quả giải điều chế trong điều kiện có nhiễu và có trễ.  </a:t>
                </a:r>
              </a:p>
              <a:p>
                <a:pPr marL="185766" indent="-185766">
                  <a:buFont typeface="Arial" panose="020B0604020202020204" pitchFamily="34" charset="0"/>
                  <a:buChar char="•"/>
                </a:pPr>
                <a:r>
                  <a:rPr lang="en-US" sz="1300"/>
                  <a:t>Với testbench được thể hiện như hình 27. Tín hiệu sẽ đi qua kênh truyền có nhiễu SNR = 0dB và một khối tạo delay để tạo thời gian trễ. Thời gian trễ sẽ được khảo sát trong 3 điều kiện khác nhau là 0.5, 64.5 và 120 </a:t>
                </a:r>
                <a:r>
                  <a:rPr lang="en-US" sz="1300" i="0">
                    <a:latin typeface="Cambria Math" panose="02040503050406030204" pitchFamily="18" charset="0"/>
                  </a:rPr>
                  <a:t>𝑇_𝑐ℎ𝑖𝑝</a:t>
                </a:r>
                <a:endParaRPr lang="en-US" sz="1300"/>
              </a:p>
              <a:p>
                <a:pPr marL="185766" indent="-185766">
                  <a:buFont typeface="Arial" panose="020B0604020202020204" pitchFamily="34" charset="0"/>
                  <a:buChar char="•"/>
                </a:pPr>
                <a:r>
                  <a:rPr lang="en-US" sz="1300"/>
                  <a:t>Hình 28 trình bày kết quả giải điều chế khi độ trễ trên kênh truyền là khác nhau. Có thể thấy trong 3 trường hợp thời gian trễ khác nhau, Các tín hiệu preamble truyền đi bị giải điều chế sai. Tuy nhiên, tín hiệu đều được giải điều chế thành công. </a:t>
                </a:r>
              </a:p>
              <a:p>
                <a:pPr marL="185766" indent="-185766">
                  <a:buFont typeface="Arial" panose="020B0604020202020204" pitchFamily="34" charset="0"/>
                  <a:buChar char="•"/>
                </a:pPr>
                <a:r>
                  <a:rPr lang="en-US" sz="1300"/>
                  <a:t>Hình 29 trình bày kết quả phép FFT trong 3 trường hợp trễ khác nhau. Có thể thấy, khi SNR =0dB, ngoài xung cực đại còn có các xung khác 0. Sau quá trình đồng bộ, đặc biệt là ở trường hợp thời gian trễ là số lẻ lần như 0.5 và 64.5 thì độ cao xung cực đại được cải thiện đáng kể. Điều này giúp máy thu dễ phân biệt được vị trí xung cực đại từ đó tang độ nhạy của máy thu.</a:t>
                </a:r>
                <a:endParaRPr lang="vi-VN" sz="1300" dirty="0"/>
              </a:p>
            </p:txBody>
          </p:sp>
        </mc:Fallback>
      </mc:AlternateContent>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B0C180DF-1F00-305C-F2FD-505EA4A19F71}"/>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3556672D-C8BD-B373-507C-3E91C3850637}"/>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6089CBE-CD07-DCA3-ADDC-0BB3E1E6BA9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08572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dirty="0" err="1"/>
              <a:t>Hình</a:t>
            </a:r>
            <a:r>
              <a:rPr lang="en-US" sz="1300" baseline="0" dirty="0"/>
              <a:t> 30 </a:t>
            </a:r>
            <a:r>
              <a:rPr lang="en-US" sz="1300" dirty="0" err="1"/>
              <a:t>thể</a:t>
            </a:r>
            <a:r>
              <a:rPr lang="en-US" sz="1300" dirty="0"/>
              <a:t> </a:t>
            </a:r>
            <a:r>
              <a:rPr lang="en-US" sz="1300" dirty="0" err="1"/>
              <a:t>hiện</a:t>
            </a:r>
            <a:r>
              <a:rPr lang="en-US" sz="1300" dirty="0"/>
              <a:t> </a:t>
            </a:r>
            <a:r>
              <a:rPr lang="en-US" sz="1300" dirty="0" err="1"/>
              <a:t>mô</a:t>
            </a:r>
            <a:r>
              <a:rPr lang="en-US" sz="1300" dirty="0"/>
              <a:t> </a:t>
            </a:r>
            <a:r>
              <a:rPr lang="en-US" sz="1300" dirty="0" err="1"/>
              <a:t>hình</a:t>
            </a:r>
            <a:r>
              <a:rPr lang="en-US" sz="1300" dirty="0"/>
              <a:t> Simulink </a:t>
            </a:r>
            <a:r>
              <a:rPr lang="en-US" sz="1300" dirty="0" err="1"/>
              <a:t>mà</a:t>
            </a:r>
            <a:r>
              <a:rPr lang="en-US" sz="1300" dirty="0"/>
              <a:t> </a:t>
            </a:r>
            <a:r>
              <a:rPr lang="en-US" sz="1300" dirty="0" err="1"/>
              <a:t>nhóm</a:t>
            </a:r>
            <a:r>
              <a:rPr lang="en-US" sz="1300" dirty="0"/>
              <a:t> </a:t>
            </a:r>
            <a:r>
              <a:rPr lang="en-US" sz="1300" dirty="0" err="1"/>
              <a:t>đã</a:t>
            </a:r>
            <a:r>
              <a:rPr lang="en-US" sz="1300" dirty="0"/>
              <a:t> </a:t>
            </a:r>
            <a:r>
              <a:rPr lang="en-US" sz="1300" dirty="0" err="1"/>
              <a:t>thiết</a:t>
            </a:r>
            <a:r>
              <a:rPr lang="en-US" sz="1300" dirty="0"/>
              <a:t> </a:t>
            </a:r>
            <a:r>
              <a:rPr lang="en-US" sz="1300" dirty="0" err="1"/>
              <a:t>kế</a:t>
            </a:r>
            <a:r>
              <a:rPr lang="en-US" sz="1300" dirty="0"/>
              <a:t> </a:t>
            </a:r>
            <a:r>
              <a:rPr lang="en-US" sz="1300" dirty="0" err="1"/>
              <a:t>sau</a:t>
            </a:r>
            <a:r>
              <a:rPr lang="en-US" sz="1300" dirty="0"/>
              <a:t> </a:t>
            </a:r>
            <a:r>
              <a:rPr lang="en-US" sz="1300" dirty="0" err="1"/>
              <a:t>khi</a:t>
            </a:r>
            <a:r>
              <a:rPr lang="en-US" sz="1300" dirty="0"/>
              <a:t> </a:t>
            </a:r>
            <a:r>
              <a:rPr lang="en-US" sz="1300" dirty="0" err="1"/>
              <a:t>kết</a:t>
            </a:r>
            <a:r>
              <a:rPr lang="en-US" sz="1300" dirty="0"/>
              <a:t> </a:t>
            </a:r>
            <a:r>
              <a:rPr lang="en-US" sz="1300" dirty="0" err="1"/>
              <a:t>hợp</a:t>
            </a:r>
            <a:r>
              <a:rPr lang="en-US" sz="1300" dirty="0"/>
              <a:t> </a:t>
            </a:r>
            <a:r>
              <a:rPr lang="en-US" sz="1300" dirty="0" err="1"/>
              <a:t>cả</a:t>
            </a:r>
            <a:r>
              <a:rPr lang="en-US" sz="1300" dirty="0"/>
              <a:t> </a:t>
            </a:r>
            <a:r>
              <a:rPr lang="en-US" sz="1300" dirty="0" err="1"/>
              <a:t>bộ</a:t>
            </a:r>
            <a:r>
              <a:rPr lang="en-US" sz="1300" dirty="0"/>
              <a:t> </a:t>
            </a:r>
            <a:r>
              <a:rPr lang="en-US" sz="1300" dirty="0" err="1"/>
              <a:t>điều</a:t>
            </a:r>
            <a:r>
              <a:rPr lang="en-US" sz="1300" dirty="0"/>
              <a:t> </a:t>
            </a:r>
            <a:r>
              <a:rPr lang="en-US" sz="1300" dirty="0" err="1"/>
              <a:t>chế</a:t>
            </a:r>
            <a:r>
              <a:rPr lang="en-US" sz="1300" dirty="0"/>
              <a:t> </a:t>
            </a:r>
            <a:r>
              <a:rPr lang="en-US" sz="1300" dirty="0" err="1"/>
              <a:t>và</a:t>
            </a:r>
            <a:r>
              <a:rPr lang="en-US" sz="1300" dirty="0"/>
              <a:t> </a:t>
            </a:r>
            <a:r>
              <a:rPr lang="en-US" sz="1300" dirty="0" err="1"/>
              <a:t>giải</a:t>
            </a:r>
            <a:r>
              <a:rPr lang="en-US" sz="1300" dirty="0"/>
              <a:t> </a:t>
            </a:r>
            <a:r>
              <a:rPr lang="en-US" sz="1300" dirty="0" err="1"/>
              <a:t>điều</a:t>
            </a:r>
            <a:r>
              <a:rPr lang="en-US" sz="1300" dirty="0"/>
              <a:t> </a:t>
            </a:r>
            <a:r>
              <a:rPr lang="en-US" sz="1300" dirty="0" err="1"/>
              <a:t>chế</a:t>
            </a:r>
            <a:r>
              <a:rPr lang="en-US" sz="1300" dirty="0"/>
              <a:t>.</a:t>
            </a:r>
          </a:p>
          <a:p>
            <a:pPr marL="185766" indent="-185766">
              <a:buFont typeface="Arial" panose="020B0604020202020204" pitchFamily="34" charset="0"/>
              <a:buChar char="•"/>
            </a:pPr>
            <a:r>
              <a:rPr lang="en-US" sz="1300" dirty="0" err="1"/>
              <a:t>Tín</a:t>
            </a:r>
            <a:r>
              <a:rPr lang="en-US" sz="1300" baseline="0" dirty="0"/>
              <a:t> </a:t>
            </a:r>
            <a:r>
              <a:rPr lang="en-US" sz="1300" baseline="0" dirty="0" err="1"/>
              <a:t>hiệu</a:t>
            </a:r>
            <a:r>
              <a:rPr lang="en-US" sz="1300" baseline="0" dirty="0"/>
              <a:t> </a:t>
            </a:r>
            <a:r>
              <a:rPr lang="en-US" sz="1300" baseline="0" dirty="0" err="1"/>
              <a:t>ngõ</a:t>
            </a:r>
            <a:r>
              <a:rPr lang="en-US" sz="1300" baseline="0" dirty="0"/>
              <a:t> </a:t>
            </a:r>
            <a:r>
              <a:rPr lang="en-US" sz="1300" baseline="0" dirty="0" err="1"/>
              <a:t>vào</a:t>
            </a:r>
            <a:r>
              <a:rPr lang="en-US" sz="1300" baseline="0" dirty="0"/>
              <a:t> </a:t>
            </a:r>
            <a:r>
              <a:rPr lang="en-US" sz="1300" baseline="0" dirty="0" err="1"/>
              <a:t>select_mode</a:t>
            </a:r>
            <a:r>
              <a:rPr lang="en-US" sz="1300" baseline="0" dirty="0"/>
              <a:t> </a:t>
            </a:r>
            <a:r>
              <a:rPr lang="en-US" sz="1300" baseline="0" dirty="0" err="1"/>
              <a:t>dùng</a:t>
            </a:r>
            <a:r>
              <a:rPr lang="en-US" sz="1300" baseline="0" dirty="0"/>
              <a:t> </a:t>
            </a:r>
            <a:r>
              <a:rPr lang="en-US" sz="1300" baseline="0" dirty="0" err="1"/>
              <a:t>để</a:t>
            </a:r>
            <a:r>
              <a:rPr lang="en-US" sz="1300" baseline="0" dirty="0"/>
              <a:t> </a:t>
            </a:r>
            <a:r>
              <a:rPr lang="en-US" sz="1300" baseline="0" dirty="0" err="1"/>
              <a:t>chọn</a:t>
            </a:r>
            <a:r>
              <a:rPr lang="en-US" sz="1300" baseline="0" dirty="0"/>
              <a:t> </a:t>
            </a:r>
            <a:r>
              <a:rPr lang="en-US" sz="1300" baseline="0" dirty="0" err="1"/>
              <a:t>chế</a:t>
            </a:r>
            <a:r>
              <a:rPr lang="en-US" sz="1300" baseline="0" dirty="0"/>
              <a:t> </a:t>
            </a:r>
            <a:r>
              <a:rPr lang="en-US" sz="1300" baseline="0" dirty="0" err="1"/>
              <a:t>độ</a:t>
            </a:r>
            <a:r>
              <a:rPr lang="en-US" sz="1300" baseline="0" dirty="0"/>
              <a:t> </a:t>
            </a:r>
            <a:r>
              <a:rPr lang="en-US" sz="1300" baseline="0" dirty="0" err="1"/>
              <a:t>cho</a:t>
            </a:r>
            <a:r>
              <a:rPr lang="en-US" sz="1300" baseline="0" dirty="0"/>
              <a:t> modem, </a:t>
            </a:r>
            <a:r>
              <a:rPr lang="en-US" sz="1300" baseline="0" dirty="0" err="1"/>
              <a:t>khi</a:t>
            </a:r>
            <a:r>
              <a:rPr lang="en-US" sz="1300" baseline="0" dirty="0"/>
              <a:t> </a:t>
            </a:r>
            <a:r>
              <a:rPr lang="en-US" sz="1300" baseline="0" dirty="0" err="1"/>
              <a:t>tín</a:t>
            </a:r>
            <a:r>
              <a:rPr lang="en-US" sz="1300" baseline="0" dirty="0"/>
              <a:t> </a:t>
            </a:r>
            <a:r>
              <a:rPr lang="en-US" sz="1300" baseline="0" dirty="0" err="1"/>
              <a:t>hiệu</a:t>
            </a:r>
            <a:r>
              <a:rPr lang="en-US" sz="1300" baseline="0" dirty="0"/>
              <a:t> </a:t>
            </a:r>
            <a:r>
              <a:rPr lang="en-US" sz="1300" baseline="0" dirty="0" err="1"/>
              <a:t>này</a:t>
            </a:r>
            <a:r>
              <a:rPr lang="en-US" sz="1300" baseline="0" dirty="0"/>
              <a:t> = 0, modem </a:t>
            </a:r>
            <a:r>
              <a:rPr lang="en-US" sz="1300" baseline="0" dirty="0" err="1"/>
              <a:t>sẽ</a:t>
            </a:r>
            <a:r>
              <a:rPr lang="en-US" sz="1300" baseline="0" dirty="0"/>
              <a:t> ở </a:t>
            </a:r>
            <a:r>
              <a:rPr lang="en-US" sz="1300" baseline="0" dirty="0" err="1"/>
              <a:t>chế</a:t>
            </a:r>
            <a:r>
              <a:rPr lang="en-US" sz="1300" baseline="0" dirty="0"/>
              <a:t> </a:t>
            </a:r>
            <a:r>
              <a:rPr lang="en-US" sz="1300" baseline="0" dirty="0" err="1"/>
              <a:t>độ</a:t>
            </a:r>
            <a:r>
              <a:rPr lang="en-US" sz="1300" baseline="0" dirty="0"/>
              <a:t> </a:t>
            </a:r>
            <a:r>
              <a:rPr lang="en-US" sz="1300" baseline="0" dirty="0" err="1"/>
              <a:t>điều</a:t>
            </a:r>
            <a:r>
              <a:rPr lang="en-US" sz="1300" baseline="0" dirty="0"/>
              <a:t> </a:t>
            </a:r>
            <a:r>
              <a:rPr lang="en-US" sz="1300" baseline="0" dirty="0" err="1"/>
              <a:t>chế</a:t>
            </a:r>
            <a:r>
              <a:rPr lang="en-US" sz="1300" baseline="0" dirty="0"/>
              <a:t> </a:t>
            </a:r>
            <a:r>
              <a:rPr lang="en-US" sz="1300" baseline="0" dirty="0" err="1"/>
              <a:t>và</a:t>
            </a:r>
            <a:r>
              <a:rPr lang="en-US" sz="1300" baseline="0" dirty="0"/>
              <a:t> </a:t>
            </a:r>
            <a:r>
              <a:rPr lang="en-US" sz="1300" baseline="0" dirty="0" err="1"/>
              <a:t>ngược</a:t>
            </a:r>
            <a:r>
              <a:rPr lang="en-US" sz="1300" baseline="0" dirty="0"/>
              <a:t> </a:t>
            </a:r>
            <a:r>
              <a:rPr lang="en-US" sz="1300" baseline="0" dirty="0" err="1"/>
              <a:t>lại</a:t>
            </a:r>
            <a:r>
              <a:rPr lang="en-US" sz="1300" baseline="0" dirty="0"/>
              <a:t>.</a:t>
            </a:r>
          </a:p>
          <a:p>
            <a:pPr marL="185766" indent="-185766">
              <a:buFont typeface="Arial" panose="020B0604020202020204" pitchFamily="34" charset="0"/>
              <a:buChar char="•"/>
            </a:pPr>
            <a:r>
              <a:rPr lang="en-US" sz="1300" baseline="0" dirty="0" err="1"/>
              <a:t>Tín</a:t>
            </a:r>
            <a:r>
              <a:rPr lang="en-US" sz="1300" baseline="0" dirty="0"/>
              <a:t> </a:t>
            </a:r>
            <a:r>
              <a:rPr lang="en-US" sz="1300" baseline="0" dirty="0" err="1"/>
              <a:t>hiệu</a:t>
            </a:r>
            <a:r>
              <a:rPr lang="en-US" sz="1300" baseline="0" dirty="0"/>
              <a:t> </a:t>
            </a:r>
            <a:r>
              <a:rPr lang="en-US" sz="1300" baseline="0" dirty="0" err="1"/>
              <a:t>Input_data</a:t>
            </a:r>
            <a:r>
              <a:rPr lang="en-US" sz="1300" baseline="0" dirty="0"/>
              <a:t> </a:t>
            </a:r>
            <a:r>
              <a:rPr lang="en-US" sz="1300" baseline="0" dirty="0" err="1"/>
              <a:t>chính</a:t>
            </a:r>
            <a:r>
              <a:rPr lang="en-US" sz="1300" baseline="0" dirty="0"/>
              <a:t> </a:t>
            </a:r>
            <a:r>
              <a:rPr lang="en-US" sz="1300" baseline="0" dirty="0" err="1"/>
              <a:t>là</a:t>
            </a:r>
            <a:r>
              <a:rPr lang="en-US" sz="1300" baseline="0" dirty="0"/>
              <a:t> </a:t>
            </a:r>
            <a:r>
              <a:rPr lang="en-US" sz="1300" baseline="0" dirty="0" err="1"/>
              <a:t>chuỗi</a:t>
            </a:r>
            <a:r>
              <a:rPr lang="en-US" sz="1300" baseline="0" dirty="0"/>
              <a:t> </a:t>
            </a:r>
            <a:r>
              <a:rPr lang="en-US" sz="1300" baseline="0" dirty="0" err="1"/>
              <a:t>kí</a:t>
            </a:r>
            <a:r>
              <a:rPr lang="en-US" sz="1300" baseline="0" dirty="0"/>
              <a:t> </a:t>
            </a:r>
            <a:r>
              <a:rPr lang="en-US" sz="1300" baseline="0" dirty="0" err="1"/>
              <a:t>tự</a:t>
            </a:r>
            <a:r>
              <a:rPr lang="en-US" sz="1300" baseline="0" dirty="0"/>
              <a:t> </a:t>
            </a:r>
            <a:r>
              <a:rPr lang="en-US" sz="1300" baseline="0" dirty="0" err="1"/>
              <a:t>cần</a:t>
            </a:r>
            <a:r>
              <a:rPr lang="en-US" sz="1300" baseline="0" dirty="0"/>
              <a:t> </a:t>
            </a:r>
            <a:r>
              <a:rPr lang="en-US" sz="1300" baseline="0" dirty="0" err="1"/>
              <a:t>truyền</a:t>
            </a:r>
            <a:r>
              <a:rPr lang="en-US" sz="1300" baseline="0" dirty="0"/>
              <a:t> </a:t>
            </a:r>
            <a:r>
              <a:rPr lang="en-US" sz="1300" baseline="0" dirty="0" err="1"/>
              <a:t>đi</a:t>
            </a:r>
            <a:r>
              <a:rPr lang="en-US" sz="1300" baseline="0" dirty="0"/>
              <a:t>.</a:t>
            </a:r>
          </a:p>
          <a:p>
            <a:pPr marL="185766" indent="-185766">
              <a:buFont typeface="Arial" panose="020B0604020202020204" pitchFamily="34" charset="0"/>
              <a:buChar char="•"/>
            </a:pPr>
            <a:r>
              <a:rPr lang="en-US" sz="1300" baseline="0" dirty="0" err="1"/>
              <a:t>Tín</a:t>
            </a:r>
            <a:r>
              <a:rPr lang="en-US" sz="1300" baseline="0" dirty="0"/>
              <a:t> </a:t>
            </a:r>
            <a:r>
              <a:rPr lang="en-US" sz="1300" baseline="0" dirty="0" err="1"/>
              <a:t>hiệu</a:t>
            </a:r>
            <a:r>
              <a:rPr lang="en-US" sz="1300" baseline="0" dirty="0"/>
              <a:t> </a:t>
            </a:r>
            <a:r>
              <a:rPr lang="en-US" sz="1300" baseline="0" dirty="0" err="1"/>
              <a:t>SF_in</a:t>
            </a:r>
            <a:r>
              <a:rPr lang="en-US" sz="1300" baseline="0" dirty="0"/>
              <a:t> </a:t>
            </a:r>
            <a:r>
              <a:rPr lang="en-US" sz="1300" baseline="0" dirty="0" err="1"/>
              <a:t>để</a:t>
            </a:r>
            <a:r>
              <a:rPr lang="en-US" sz="1300" baseline="0" dirty="0"/>
              <a:t> </a:t>
            </a:r>
            <a:r>
              <a:rPr lang="en-US" sz="1300" baseline="0" dirty="0" err="1"/>
              <a:t>lựa</a:t>
            </a:r>
            <a:r>
              <a:rPr lang="en-US" sz="1300" baseline="0" dirty="0"/>
              <a:t> </a:t>
            </a:r>
            <a:r>
              <a:rPr lang="en-US" sz="1300" baseline="0" dirty="0" err="1"/>
              <a:t>chọn</a:t>
            </a:r>
            <a:r>
              <a:rPr lang="en-US" sz="1300" baseline="0" dirty="0"/>
              <a:t> </a:t>
            </a:r>
            <a:r>
              <a:rPr lang="en-US" sz="1300" baseline="0" dirty="0" err="1"/>
              <a:t>hệ</a:t>
            </a:r>
            <a:r>
              <a:rPr lang="en-US" sz="1300" baseline="0" dirty="0"/>
              <a:t> </a:t>
            </a:r>
            <a:r>
              <a:rPr lang="en-US" sz="1300" baseline="0" dirty="0" err="1"/>
              <a:t>số</a:t>
            </a:r>
            <a:r>
              <a:rPr lang="en-US" sz="1300" baseline="0" dirty="0"/>
              <a:t> </a:t>
            </a:r>
            <a:r>
              <a:rPr lang="en-US" sz="1300" baseline="0" dirty="0" err="1"/>
              <a:t>trải</a:t>
            </a:r>
            <a:r>
              <a:rPr lang="en-US" sz="1300" baseline="0" dirty="0"/>
              <a:t> </a:t>
            </a:r>
            <a:r>
              <a:rPr lang="en-US" sz="1300" baseline="0" dirty="0" err="1"/>
              <a:t>phổ</a:t>
            </a:r>
            <a:r>
              <a:rPr lang="en-US" sz="1300" baseline="0" dirty="0"/>
              <a:t>.</a:t>
            </a:r>
          </a:p>
          <a:p>
            <a:pPr marL="185766" indent="-185766">
              <a:buFont typeface="Arial" panose="020B0604020202020204" pitchFamily="34" charset="0"/>
              <a:buChar char="•"/>
            </a:pPr>
            <a:r>
              <a:rPr lang="en-US" sz="1300" baseline="0" dirty="0" err="1"/>
              <a:t>Các</a:t>
            </a:r>
            <a:r>
              <a:rPr lang="en-US" sz="1300" baseline="0" dirty="0"/>
              <a:t> </a:t>
            </a:r>
            <a:r>
              <a:rPr lang="en-US" sz="1300" baseline="0" dirty="0" err="1"/>
              <a:t>tín</a:t>
            </a:r>
            <a:r>
              <a:rPr lang="en-US" sz="1300" baseline="0" dirty="0"/>
              <a:t> </a:t>
            </a:r>
            <a:r>
              <a:rPr lang="en-US" sz="1300" baseline="0" dirty="0" err="1"/>
              <a:t>hiệu</a:t>
            </a:r>
            <a:r>
              <a:rPr lang="en-US" sz="1300" baseline="0" dirty="0"/>
              <a:t> </a:t>
            </a:r>
            <a:r>
              <a:rPr lang="en-US" sz="1300" baseline="0" dirty="0" err="1"/>
              <a:t>Mod_Output</a:t>
            </a:r>
            <a:r>
              <a:rPr lang="en-US" sz="1300" baseline="0" dirty="0"/>
              <a:t> </a:t>
            </a:r>
            <a:r>
              <a:rPr lang="en-US" sz="1300" baseline="0" dirty="0" err="1"/>
              <a:t>và</a:t>
            </a:r>
            <a:r>
              <a:rPr lang="en-US" sz="1300" baseline="0" dirty="0"/>
              <a:t> </a:t>
            </a:r>
            <a:r>
              <a:rPr lang="en-US" sz="1300" baseline="0" dirty="0" err="1"/>
              <a:t>Demod_Input</a:t>
            </a:r>
            <a:r>
              <a:rPr lang="en-US" sz="1300" baseline="0" dirty="0"/>
              <a:t> </a:t>
            </a:r>
            <a:r>
              <a:rPr lang="en-US" sz="1300" baseline="0" dirty="0" err="1"/>
              <a:t>lần</a:t>
            </a:r>
            <a:r>
              <a:rPr lang="en-US" sz="1300" baseline="0" dirty="0"/>
              <a:t> </a:t>
            </a:r>
            <a:r>
              <a:rPr lang="en-US" sz="1300" baseline="0" dirty="0" err="1"/>
              <a:t>lượt</a:t>
            </a:r>
            <a:r>
              <a:rPr lang="en-US" sz="1300" baseline="0" dirty="0"/>
              <a:t> </a:t>
            </a:r>
            <a:r>
              <a:rPr lang="en-US" sz="1300" baseline="0" dirty="0" err="1"/>
              <a:t>là</a:t>
            </a:r>
            <a:r>
              <a:rPr lang="en-US" sz="1300" baseline="0" dirty="0"/>
              <a:t> </a:t>
            </a:r>
            <a:r>
              <a:rPr lang="en-US" sz="1300" baseline="0" dirty="0" err="1"/>
              <a:t>tín</a:t>
            </a:r>
            <a:r>
              <a:rPr lang="en-US" sz="1300" baseline="0" dirty="0"/>
              <a:t> </a:t>
            </a:r>
            <a:r>
              <a:rPr lang="en-US" sz="1300" baseline="0" dirty="0" err="1"/>
              <a:t>hiệu</a:t>
            </a:r>
            <a:r>
              <a:rPr lang="en-US" sz="1300" baseline="0" dirty="0"/>
              <a:t> </a:t>
            </a:r>
            <a:r>
              <a:rPr lang="en-US" sz="1300" baseline="0" dirty="0" err="1"/>
              <a:t>ngõ</a:t>
            </a:r>
            <a:r>
              <a:rPr lang="en-US" sz="1300" baseline="0" dirty="0"/>
              <a:t> </a:t>
            </a:r>
            <a:r>
              <a:rPr lang="en-US" sz="1300" baseline="0" dirty="0" err="1"/>
              <a:t>ra</a:t>
            </a:r>
            <a:r>
              <a:rPr lang="en-US" sz="1300" baseline="0" dirty="0"/>
              <a:t> </a:t>
            </a:r>
            <a:r>
              <a:rPr lang="en-US" sz="1300" baseline="0" dirty="0" err="1"/>
              <a:t>bộ</a:t>
            </a:r>
            <a:r>
              <a:rPr lang="en-US" sz="1300" baseline="0" dirty="0"/>
              <a:t> </a:t>
            </a:r>
            <a:r>
              <a:rPr lang="en-US" sz="1300" baseline="0" dirty="0" err="1"/>
              <a:t>điều</a:t>
            </a:r>
            <a:r>
              <a:rPr lang="en-US" sz="1300" baseline="0" dirty="0"/>
              <a:t> </a:t>
            </a:r>
            <a:r>
              <a:rPr lang="en-US" sz="1300" baseline="0" dirty="0" err="1"/>
              <a:t>chế</a:t>
            </a:r>
            <a:r>
              <a:rPr lang="en-US" sz="1300" baseline="0" dirty="0"/>
              <a:t> </a:t>
            </a:r>
            <a:r>
              <a:rPr lang="en-US" sz="1300" baseline="0" dirty="0" err="1"/>
              <a:t>và</a:t>
            </a:r>
            <a:r>
              <a:rPr lang="en-US" sz="1300" baseline="0" dirty="0"/>
              <a:t> </a:t>
            </a:r>
            <a:r>
              <a:rPr lang="en-US" sz="1300" baseline="0" dirty="0" err="1"/>
              <a:t>ngõ</a:t>
            </a:r>
            <a:r>
              <a:rPr lang="en-US" sz="1300" baseline="0" dirty="0"/>
              <a:t> </a:t>
            </a:r>
            <a:r>
              <a:rPr lang="en-US" sz="1300" baseline="0" dirty="0" err="1"/>
              <a:t>vào</a:t>
            </a:r>
            <a:r>
              <a:rPr lang="en-US" sz="1300" baseline="0" dirty="0"/>
              <a:t> </a:t>
            </a:r>
            <a:r>
              <a:rPr lang="en-US" sz="1300" baseline="0" dirty="0" err="1"/>
              <a:t>bộ</a:t>
            </a:r>
            <a:r>
              <a:rPr lang="en-US" sz="1300" baseline="0" dirty="0"/>
              <a:t> </a:t>
            </a:r>
            <a:r>
              <a:rPr lang="en-US" sz="1300" baseline="0" dirty="0" err="1"/>
              <a:t>giải</a:t>
            </a:r>
            <a:r>
              <a:rPr lang="en-US" sz="1300" baseline="0" dirty="0"/>
              <a:t> </a:t>
            </a:r>
            <a:r>
              <a:rPr lang="en-US" sz="1300" baseline="0" dirty="0" err="1"/>
              <a:t>điều</a:t>
            </a:r>
            <a:r>
              <a:rPr lang="en-US" sz="1300" baseline="0" dirty="0"/>
              <a:t> </a:t>
            </a:r>
            <a:r>
              <a:rPr lang="en-US" sz="1300" baseline="0" dirty="0" err="1"/>
              <a:t>chế</a:t>
            </a:r>
            <a:r>
              <a:rPr lang="en-US" sz="1300" baseline="0" dirty="0"/>
              <a:t>.</a:t>
            </a:r>
            <a:endParaRPr lang="en-US" sz="1300" dirty="0"/>
          </a:p>
          <a:p>
            <a:pPr marL="185766" indent="-185766">
              <a:buFont typeface="Arial" panose="020B0604020202020204" pitchFamily="34" charset="0"/>
              <a:buChar char="•"/>
            </a:pPr>
            <a:r>
              <a:rPr lang="en-US" sz="1300" dirty="0" err="1"/>
              <a:t>Ngoài</a:t>
            </a:r>
            <a:r>
              <a:rPr lang="en-US" sz="1300" baseline="0" dirty="0"/>
              <a:t> </a:t>
            </a:r>
            <a:r>
              <a:rPr lang="en-US" sz="1300" baseline="0" dirty="0" err="1"/>
              <a:t>ra</a:t>
            </a:r>
            <a:r>
              <a:rPr lang="en-US" sz="1300" baseline="0" dirty="0"/>
              <a:t>, </a:t>
            </a:r>
            <a:r>
              <a:rPr lang="en-US" sz="1300" baseline="0" dirty="0" err="1"/>
              <a:t>bộ</a:t>
            </a:r>
            <a:r>
              <a:rPr lang="en-US" sz="1300" baseline="0" dirty="0"/>
              <a:t> </a:t>
            </a:r>
            <a:r>
              <a:rPr lang="en-US" sz="1300" baseline="0" dirty="0" err="1"/>
              <a:t>điều</a:t>
            </a:r>
            <a:r>
              <a:rPr lang="en-US" sz="1300" baseline="0" dirty="0"/>
              <a:t> </a:t>
            </a:r>
            <a:r>
              <a:rPr lang="en-US" sz="1300" baseline="0" dirty="0" err="1"/>
              <a:t>chế</a:t>
            </a:r>
            <a:r>
              <a:rPr lang="en-US" sz="1300" baseline="0" dirty="0"/>
              <a:t> </a:t>
            </a:r>
            <a:r>
              <a:rPr lang="en-US" sz="1300" baseline="0" dirty="0" err="1"/>
              <a:t>và</a:t>
            </a:r>
            <a:r>
              <a:rPr lang="en-US" sz="1300" baseline="0" dirty="0"/>
              <a:t> </a:t>
            </a:r>
            <a:r>
              <a:rPr lang="en-US" sz="1300" baseline="0" dirty="0" err="1"/>
              <a:t>giải</a:t>
            </a:r>
            <a:r>
              <a:rPr lang="en-US" sz="1300" baseline="0" dirty="0"/>
              <a:t> </a:t>
            </a:r>
            <a:r>
              <a:rPr lang="en-US" sz="1300" baseline="0" dirty="0" err="1"/>
              <a:t>điều</a:t>
            </a:r>
            <a:r>
              <a:rPr lang="en-US" sz="1300" baseline="0" dirty="0"/>
              <a:t> </a:t>
            </a:r>
            <a:r>
              <a:rPr lang="en-US" sz="1300" baseline="0" dirty="0" err="1"/>
              <a:t>chế</a:t>
            </a:r>
            <a:r>
              <a:rPr lang="en-US" sz="1300" baseline="0" dirty="0"/>
              <a:t> </a:t>
            </a:r>
            <a:r>
              <a:rPr lang="en-US" sz="1300" baseline="0" dirty="0" err="1"/>
              <a:t>còn</a:t>
            </a:r>
            <a:r>
              <a:rPr lang="en-US" sz="1300" baseline="0" dirty="0"/>
              <a:t> </a:t>
            </a:r>
            <a:r>
              <a:rPr lang="en-US" sz="1300" baseline="0" dirty="0" err="1"/>
              <a:t>tương</a:t>
            </a:r>
            <a:r>
              <a:rPr lang="en-US" sz="1300" baseline="0" dirty="0"/>
              <a:t> </a:t>
            </a:r>
            <a:r>
              <a:rPr lang="en-US" sz="1300" baseline="0" dirty="0" err="1"/>
              <a:t>tác</a:t>
            </a:r>
            <a:r>
              <a:rPr lang="en-US" sz="1300" baseline="0" dirty="0"/>
              <a:t> </a:t>
            </a:r>
            <a:r>
              <a:rPr lang="en-US" sz="1300" baseline="0" dirty="0" err="1"/>
              <a:t>với</a:t>
            </a:r>
            <a:r>
              <a:rPr lang="en-US" sz="1300" baseline="0" dirty="0"/>
              <a:t> </a:t>
            </a:r>
            <a:r>
              <a:rPr lang="en-US" sz="1300" baseline="0" dirty="0" err="1"/>
              <a:t>nhau</a:t>
            </a:r>
            <a:r>
              <a:rPr lang="en-US" sz="1300" baseline="0" dirty="0"/>
              <a:t> </a:t>
            </a:r>
            <a:r>
              <a:rPr lang="en-US" sz="1300" baseline="0" dirty="0" err="1"/>
              <a:t>thông</a:t>
            </a:r>
            <a:r>
              <a:rPr lang="en-US" sz="1300" baseline="0" dirty="0"/>
              <a:t> qua </a:t>
            </a:r>
            <a:r>
              <a:rPr lang="en-US" sz="1300" baseline="0" dirty="0" err="1"/>
              <a:t>tín</a:t>
            </a:r>
            <a:r>
              <a:rPr lang="en-US" sz="1300" baseline="0" dirty="0"/>
              <a:t> </a:t>
            </a:r>
            <a:r>
              <a:rPr lang="en-US" sz="1300" baseline="0" dirty="0" err="1"/>
              <a:t>hiệu</a:t>
            </a:r>
            <a:r>
              <a:rPr lang="en-US" sz="1300" baseline="0" dirty="0"/>
              <a:t> enable </a:t>
            </a:r>
            <a:r>
              <a:rPr lang="en-US" sz="1300" baseline="0" dirty="0" err="1"/>
              <a:t>và</a:t>
            </a:r>
            <a:r>
              <a:rPr lang="en-US" sz="1300" baseline="0" dirty="0"/>
              <a:t> basic down-chirp </a:t>
            </a:r>
            <a:r>
              <a:rPr lang="en-US" sz="1300" baseline="0" dirty="0" err="1"/>
              <a:t>nhằm</a:t>
            </a:r>
            <a:r>
              <a:rPr lang="en-US" sz="1300" baseline="0" dirty="0"/>
              <a:t> </a:t>
            </a:r>
            <a:r>
              <a:rPr lang="en-US" sz="1300" baseline="0" dirty="0" err="1"/>
              <a:t>phục</a:t>
            </a:r>
            <a:r>
              <a:rPr lang="en-US" sz="1300" baseline="0" dirty="0"/>
              <a:t> </a:t>
            </a:r>
            <a:r>
              <a:rPr lang="en-US" sz="1300" baseline="0" dirty="0" err="1"/>
              <a:t>vụ</a:t>
            </a:r>
            <a:r>
              <a:rPr lang="en-US" sz="1300" baseline="0" dirty="0"/>
              <a:t> </a:t>
            </a:r>
            <a:r>
              <a:rPr lang="en-US" sz="1300" baseline="0" dirty="0" err="1"/>
              <a:t>cho</a:t>
            </a:r>
            <a:r>
              <a:rPr lang="en-US" sz="1300" baseline="0" dirty="0"/>
              <a:t> </a:t>
            </a:r>
            <a:r>
              <a:rPr lang="en-US" sz="1300" baseline="0" dirty="0" err="1"/>
              <a:t>quá</a:t>
            </a:r>
            <a:r>
              <a:rPr lang="en-US" sz="1300" baseline="0" dirty="0"/>
              <a:t> </a:t>
            </a:r>
            <a:r>
              <a:rPr lang="en-US" sz="1300" baseline="0" dirty="0" err="1"/>
              <a:t>trình</a:t>
            </a:r>
            <a:r>
              <a:rPr lang="en-US" sz="1300" baseline="0" dirty="0"/>
              <a:t> </a:t>
            </a:r>
            <a:r>
              <a:rPr lang="en-US" sz="1300" baseline="0" dirty="0" err="1"/>
              <a:t>đồng</a:t>
            </a:r>
            <a:r>
              <a:rPr lang="en-US" sz="1300" baseline="0" dirty="0"/>
              <a:t> </a:t>
            </a:r>
            <a:r>
              <a:rPr lang="en-US" sz="1300" baseline="0" dirty="0" err="1"/>
              <a:t>bộ</a:t>
            </a:r>
            <a:r>
              <a:rPr lang="en-US" sz="1300" baseline="0" dirty="0"/>
              <a:t>.</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CDFED0AA-A796-CE86-A4F9-8A6189A84BCB}"/>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955AEC59-425C-23FF-B73C-60DAB22B10E4}"/>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71CC969-060E-78C4-42B3-F8B8699DAC2D}"/>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010499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900" dirty="0" err="1"/>
              <a:t>Tiếp</a:t>
            </a:r>
            <a:r>
              <a:rPr lang="en-US" sz="900" baseline="0" dirty="0"/>
              <a:t> </a:t>
            </a:r>
            <a:r>
              <a:rPr lang="en-US" sz="900" baseline="0" dirty="0" err="1"/>
              <a:t>theo</a:t>
            </a:r>
            <a:r>
              <a:rPr lang="en-US" sz="900" baseline="0" dirty="0"/>
              <a:t> </a:t>
            </a:r>
            <a:r>
              <a:rPr lang="en-US" sz="900" baseline="0" dirty="0" err="1"/>
              <a:t>em</a:t>
            </a:r>
            <a:r>
              <a:rPr lang="en-US" sz="900" baseline="0" dirty="0"/>
              <a:t> </a:t>
            </a:r>
            <a:r>
              <a:rPr lang="en-US" sz="900" baseline="0" dirty="0" err="1"/>
              <a:t>xin</a:t>
            </a:r>
            <a:r>
              <a:rPr lang="en-US" sz="900" baseline="0" dirty="0"/>
              <a:t> </a:t>
            </a:r>
            <a:r>
              <a:rPr lang="en-US" sz="900" baseline="0" dirty="0" err="1"/>
              <a:t>trình</a:t>
            </a:r>
            <a:r>
              <a:rPr lang="en-US" sz="900" baseline="0" dirty="0"/>
              <a:t> </a:t>
            </a:r>
            <a:r>
              <a:rPr lang="en-US" sz="900" baseline="0" dirty="0" err="1"/>
              <a:t>bày</a:t>
            </a:r>
            <a:r>
              <a:rPr lang="en-US" sz="900" baseline="0" dirty="0"/>
              <a:t> </a:t>
            </a:r>
            <a:r>
              <a:rPr lang="en-US" sz="900" baseline="0" dirty="0" err="1"/>
              <a:t>kết</a:t>
            </a:r>
            <a:r>
              <a:rPr lang="en-US" sz="900" baseline="0" dirty="0"/>
              <a:t> </a:t>
            </a:r>
            <a:r>
              <a:rPr lang="en-US" sz="900" baseline="0" dirty="0" err="1"/>
              <a:t>quả</a:t>
            </a:r>
            <a:r>
              <a:rPr lang="en-US" sz="900" baseline="0" dirty="0"/>
              <a:t> </a:t>
            </a:r>
            <a:r>
              <a:rPr lang="en-US" sz="900" baseline="0" dirty="0" err="1"/>
              <a:t>sau</a:t>
            </a:r>
            <a:r>
              <a:rPr lang="en-US" sz="900" baseline="0" dirty="0"/>
              <a:t> </a:t>
            </a:r>
            <a:r>
              <a:rPr lang="en-US" sz="900" baseline="0" dirty="0" err="1"/>
              <a:t>mỗi</a:t>
            </a:r>
            <a:r>
              <a:rPr lang="en-US" sz="900" baseline="0" dirty="0"/>
              <a:t> </a:t>
            </a:r>
            <a:r>
              <a:rPr lang="en-US" sz="900" baseline="0" dirty="0" err="1"/>
              <a:t>giai</a:t>
            </a:r>
            <a:r>
              <a:rPr lang="en-US" sz="900" baseline="0" dirty="0"/>
              <a:t> </a:t>
            </a:r>
            <a:r>
              <a:rPr lang="en-US" sz="900" baseline="0" dirty="0" err="1"/>
              <a:t>đoạn</a:t>
            </a:r>
            <a:r>
              <a:rPr lang="en-US" sz="900" baseline="0" dirty="0"/>
              <a:t> </a:t>
            </a:r>
            <a:r>
              <a:rPr lang="en-US" sz="900" baseline="0" dirty="0" err="1"/>
              <a:t>thiết</a:t>
            </a:r>
            <a:r>
              <a:rPr lang="en-US" sz="900" baseline="0" dirty="0"/>
              <a:t> </a:t>
            </a:r>
            <a:r>
              <a:rPr lang="en-US" sz="900" baseline="0" dirty="0" err="1"/>
              <a:t>kế</a:t>
            </a:r>
            <a:endParaRPr lang="vi-VN" sz="9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3F1075BB-66C6-FC89-4D12-D73B6E516C8D}"/>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87D5898C-0590-F889-027B-D508DE2DC486}"/>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BA3E7EAF-7FFE-DBC5-BC33-90F7273983D6}"/>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724449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dirty="0" err="1" smtClean="0"/>
              <a:t>Để</a:t>
            </a:r>
            <a:r>
              <a:rPr lang="en-US" sz="1300" baseline="0" dirty="0" smtClean="0"/>
              <a:t> </a:t>
            </a:r>
            <a:r>
              <a:rPr lang="en-US" sz="1300" baseline="0" dirty="0" err="1" smtClean="0"/>
              <a:t>kiểm</a:t>
            </a:r>
            <a:r>
              <a:rPr lang="en-US" sz="1300" baseline="0" dirty="0" smtClean="0"/>
              <a:t> </a:t>
            </a:r>
            <a:r>
              <a:rPr lang="en-US" sz="1300" baseline="0" dirty="0" err="1" smtClean="0"/>
              <a:t>tra</a:t>
            </a:r>
            <a:r>
              <a:rPr lang="en-US" sz="1300" baseline="0" dirty="0" smtClean="0"/>
              <a:t> </a:t>
            </a:r>
            <a:r>
              <a:rPr lang="en-US" sz="1300" baseline="0" dirty="0" err="1" smtClean="0"/>
              <a:t>hoạt</a:t>
            </a:r>
            <a:r>
              <a:rPr lang="en-US" sz="1300" baseline="0" dirty="0" smtClean="0"/>
              <a:t> </a:t>
            </a:r>
            <a:r>
              <a:rPr lang="en-US" sz="1300" baseline="0" dirty="0" err="1" smtClean="0"/>
              <a:t>động</a:t>
            </a:r>
            <a:r>
              <a:rPr lang="en-US" sz="1300" baseline="0" dirty="0" smtClean="0"/>
              <a:t> </a:t>
            </a:r>
            <a:r>
              <a:rPr lang="en-US" sz="1300" baseline="0" dirty="0" err="1" smtClean="0"/>
              <a:t>của</a:t>
            </a:r>
            <a:r>
              <a:rPr lang="en-US" sz="1300" baseline="0" dirty="0" smtClean="0"/>
              <a:t> modem </a:t>
            </a:r>
            <a:r>
              <a:rPr lang="en-US" sz="1300" baseline="0" dirty="0" err="1" smtClean="0"/>
              <a:t>trên</a:t>
            </a:r>
            <a:r>
              <a:rPr lang="en-US" sz="1300" baseline="0" dirty="0" smtClean="0"/>
              <a:t> Simulink, </a:t>
            </a:r>
            <a:r>
              <a:rPr lang="en-US" sz="1300" baseline="0" dirty="0" err="1" smtClean="0"/>
              <a:t>sử</a:t>
            </a:r>
            <a:r>
              <a:rPr lang="en-US" sz="1300" baseline="0" dirty="0" smtClean="0"/>
              <a:t> </a:t>
            </a:r>
            <a:r>
              <a:rPr lang="en-US" sz="1300" baseline="0" dirty="0" err="1" smtClean="0"/>
              <a:t>dụng</a:t>
            </a:r>
            <a:r>
              <a:rPr lang="en-US" sz="1300" baseline="0" dirty="0" smtClean="0"/>
              <a:t> </a:t>
            </a:r>
            <a:r>
              <a:rPr lang="en-US" sz="1300" baseline="0" dirty="0" err="1" smtClean="0"/>
              <a:t>testbench</a:t>
            </a:r>
            <a:r>
              <a:rPr lang="en-US" sz="1300" baseline="0" dirty="0" smtClean="0"/>
              <a:t> </a:t>
            </a:r>
            <a:r>
              <a:rPr lang="en-US" sz="1300" baseline="0" dirty="0" err="1" smtClean="0"/>
              <a:t>như</a:t>
            </a:r>
            <a:r>
              <a:rPr lang="en-US" sz="1300" baseline="0" dirty="0" smtClean="0"/>
              <a:t> </a:t>
            </a:r>
            <a:r>
              <a:rPr lang="en-US" sz="1300" baseline="0" dirty="0" err="1" smtClean="0"/>
              <a:t>Hình</a:t>
            </a:r>
            <a:r>
              <a:rPr lang="en-US" sz="1300" baseline="0" dirty="0" smtClean="0"/>
              <a:t> 35. </a:t>
            </a:r>
            <a:r>
              <a:rPr lang="en-US" sz="1300" baseline="0" dirty="0" err="1" smtClean="0"/>
              <a:t>Thông</a:t>
            </a:r>
            <a:r>
              <a:rPr lang="en-US" sz="1300" baseline="0" dirty="0" smtClean="0"/>
              <a:t> tin </a:t>
            </a:r>
            <a:r>
              <a:rPr lang="en-US" sz="1300" baseline="0" dirty="0" err="1" smtClean="0"/>
              <a:t>sau</a:t>
            </a:r>
            <a:r>
              <a:rPr lang="en-US" sz="1300" baseline="0" dirty="0" smtClean="0"/>
              <a:t> </a:t>
            </a:r>
            <a:r>
              <a:rPr lang="en-US" sz="1300" baseline="0" dirty="0" err="1" smtClean="0"/>
              <a:t>khi</a:t>
            </a:r>
            <a:r>
              <a:rPr lang="en-US" sz="1300" baseline="0" dirty="0" smtClean="0"/>
              <a:t> </a:t>
            </a:r>
            <a:r>
              <a:rPr lang="en-US" sz="1300" baseline="0" dirty="0" err="1" smtClean="0"/>
              <a:t>điều</a:t>
            </a:r>
            <a:r>
              <a:rPr lang="en-US" sz="1300" baseline="0" dirty="0" smtClean="0"/>
              <a:t> </a:t>
            </a:r>
            <a:r>
              <a:rPr lang="en-US" sz="1300" baseline="0" dirty="0" err="1" smtClean="0"/>
              <a:t>chế</a:t>
            </a:r>
            <a:r>
              <a:rPr lang="en-US" sz="1300" baseline="0" dirty="0" smtClean="0"/>
              <a:t> </a:t>
            </a:r>
            <a:r>
              <a:rPr lang="en-US" sz="1300" baseline="0" dirty="0" err="1" smtClean="0"/>
              <a:t>sẽ</a:t>
            </a:r>
            <a:r>
              <a:rPr lang="en-US" sz="1300" baseline="0" dirty="0" smtClean="0"/>
              <a:t> </a:t>
            </a:r>
            <a:r>
              <a:rPr lang="en-US" sz="1300" baseline="0" dirty="0" err="1" smtClean="0"/>
              <a:t>đi</a:t>
            </a:r>
            <a:r>
              <a:rPr lang="en-US" sz="1300" baseline="0" dirty="0" smtClean="0"/>
              <a:t> qua </a:t>
            </a:r>
            <a:r>
              <a:rPr lang="en-US" sz="1300" baseline="0" dirty="0" err="1" smtClean="0"/>
              <a:t>kênh</a:t>
            </a:r>
            <a:r>
              <a:rPr lang="en-US" sz="1300" baseline="0" dirty="0" smtClean="0"/>
              <a:t> </a:t>
            </a:r>
            <a:r>
              <a:rPr lang="en-US" sz="1300" baseline="0" dirty="0" err="1" smtClean="0"/>
              <a:t>truyền</a:t>
            </a:r>
            <a:r>
              <a:rPr lang="en-US" sz="1300" baseline="0" dirty="0" smtClean="0"/>
              <a:t> AWGN, </a:t>
            </a:r>
            <a:r>
              <a:rPr lang="en-US" sz="1300" baseline="0" dirty="0" err="1" smtClean="0"/>
              <a:t>sau</a:t>
            </a:r>
            <a:r>
              <a:rPr lang="en-US" sz="1300" baseline="0" dirty="0" smtClean="0"/>
              <a:t> </a:t>
            </a:r>
            <a:r>
              <a:rPr lang="en-US" sz="1300" baseline="0" dirty="0" err="1" smtClean="0"/>
              <a:t>đó</a:t>
            </a:r>
            <a:r>
              <a:rPr lang="en-US" sz="1300" baseline="0" dirty="0" smtClean="0"/>
              <a:t> </a:t>
            </a:r>
            <a:r>
              <a:rPr lang="en-US" sz="1300" baseline="0" dirty="0" err="1" smtClean="0"/>
              <a:t>bị</a:t>
            </a:r>
            <a:r>
              <a:rPr lang="en-US" sz="1300" baseline="0" dirty="0" smtClean="0"/>
              <a:t> delay </a:t>
            </a:r>
            <a:r>
              <a:rPr lang="en-US" sz="1300" baseline="0" dirty="0" err="1" smtClean="0"/>
              <a:t>rồi</a:t>
            </a:r>
            <a:r>
              <a:rPr lang="en-US" sz="1300" baseline="0" dirty="0" smtClean="0"/>
              <a:t> </a:t>
            </a:r>
            <a:r>
              <a:rPr lang="en-US" sz="1300" baseline="0" dirty="0" err="1" smtClean="0"/>
              <a:t>mới</a:t>
            </a:r>
            <a:r>
              <a:rPr lang="en-US" sz="1300" baseline="0" dirty="0" smtClean="0"/>
              <a:t> </a:t>
            </a:r>
            <a:r>
              <a:rPr lang="en-US" sz="1300" baseline="0" dirty="0" err="1" smtClean="0"/>
              <a:t>đi</a:t>
            </a:r>
            <a:r>
              <a:rPr lang="en-US" sz="1300" baseline="0" dirty="0" smtClean="0"/>
              <a:t> </a:t>
            </a:r>
            <a:r>
              <a:rPr lang="en-US" sz="1300" baseline="0" dirty="0" err="1" smtClean="0"/>
              <a:t>vào</a:t>
            </a:r>
            <a:r>
              <a:rPr lang="en-US" sz="1300" baseline="0" dirty="0" smtClean="0"/>
              <a:t> </a:t>
            </a:r>
            <a:r>
              <a:rPr lang="en-US" sz="1300" baseline="0" dirty="0" err="1" smtClean="0"/>
              <a:t>bộ</a:t>
            </a:r>
            <a:r>
              <a:rPr lang="en-US" sz="1300" baseline="0" dirty="0" smtClean="0"/>
              <a:t> </a:t>
            </a:r>
            <a:r>
              <a:rPr lang="en-US" sz="1300" baseline="0" dirty="0" err="1" smtClean="0"/>
              <a:t>giải</a:t>
            </a:r>
            <a:r>
              <a:rPr lang="en-US" sz="1300" baseline="0" dirty="0" smtClean="0"/>
              <a:t> </a:t>
            </a:r>
            <a:r>
              <a:rPr lang="en-US" sz="1300" baseline="0" dirty="0" err="1" smtClean="0"/>
              <a:t>điều</a:t>
            </a:r>
            <a:r>
              <a:rPr lang="en-US" sz="1300" baseline="0" dirty="0" smtClean="0"/>
              <a:t> </a:t>
            </a:r>
            <a:r>
              <a:rPr lang="en-US" sz="1300" baseline="0" dirty="0" err="1" smtClean="0"/>
              <a:t>chế</a:t>
            </a:r>
            <a:r>
              <a:rPr lang="en-US" sz="1300" dirty="0" smtClean="0"/>
              <a:t>.</a:t>
            </a:r>
          </a:p>
          <a:p>
            <a:pPr marL="185766" indent="-185766">
              <a:buFont typeface="Arial" panose="020B0604020202020204" pitchFamily="34" charset="0"/>
              <a:buChar char="•"/>
            </a:pPr>
            <a:r>
              <a:rPr lang="en-US" sz="1300" dirty="0" err="1" smtClean="0"/>
              <a:t>Thực</a:t>
            </a:r>
            <a:r>
              <a:rPr lang="en-US" sz="1300" baseline="0" dirty="0" smtClean="0"/>
              <a:t> </a:t>
            </a:r>
            <a:r>
              <a:rPr lang="en-US" sz="1300" baseline="0" dirty="0" err="1" smtClean="0"/>
              <a:t>hiện</a:t>
            </a:r>
            <a:r>
              <a:rPr lang="en-US" sz="1300" baseline="0" dirty="0" smtClean="0"/>
              <a:t> </a:t>
            </a:r>
            <a:r>
              <a:rPr lang="en-US" sz="1300" baseline="0" dirty="0" err="1" smtClean="0"/>
              <a:t>gửi</a:t>
            </a:r>
            <a:r>
              <a:rPr lang="en-US" sz="1300" baseline="0" dirty="0" smtClean="0"/>
              <a:t> 2000 </a:t>
            </a:r>
            <a:r>
              <a:rPr lang="en-US" sz="1300" baseline="0" dirty="0" err="1" smtClean="0"/>
              <a:t>ký</a:t>
            </a:r>
            <a:r>
              <a:rPr lang="en-US" sz="1300" baseline="0" dirty="0" smtClean="0"/>
              <a:t> </a:t>
            </a:r>
            <a:r>
              <a:rPr lang="en-US" sz="1300" baseline="0" dirty="0" err="1" smtClean="0"/>
              <a:t>tự</a:t>
            </a:r>
            <a:r>
              <a:rPr lang="en-US" sz="1300" baseline="0" dirty="0" smtClean="0"/>
              <a:t> </a:t>
            </a:r>
            <a:r>
              <a:rPr lang="en-US" sz="1300" baseline="0" dirty="0" err="1" smtClean="0"/>
              <a:t>và</a:t>
            </a:r>
            <a:r>
              <a:rPr lang="en-US" sz="1300" baseline="0" dirty="0" smtClean="0"/>
              <a:t> </a:t>
            </a:r>
            <a:r>
              <a:rPr lang="en-US" sz="1300" baseline="0" dirty="0" err="1" smtClean="0"/>
              <a:t>tính</a:t>
            </a:r>
            <a:r>
              <a:rPr lang="en-US" sz="1300" baseline="0" dirty="0" smtClean="0"/>
              <a:t> </a:t>
            </a:r>
            <a:r>
              <a:rPr lang="en-US" sz="1300" baseline="0" dirty="0" err="1" smtClean="0"/>
              <a:t>tỉ</a:t>
            </a:r>
            <a:r>
              <a:rPr lang="en-US" sz="1300" baseline="0" dirty="0" smtClean="0"/>
              <a:t> </a:t>
            </a:r>
            <a:r>
              <a:rPr lang="en-US" sz="1300" baseline="0" dirty="0" err="1" smtClean="0"/>
              <a:t>lệ</a:t>
            </a:r>
            <a:r>
              <a:rPr lang="en-US" sz="1300" baseline="0" dirty="0" smtClean="0"/>
              <a:t> </a:t>
            </a:r>
            <a:r>
              <a:rPr lang="en-US" sz="1300" baseline="0" dirty="0" err="1" smtClean="0"/>
              <a:t>lỗi</a:t>
            </a:r>
            <a:r>
              <a:rPr lang="en-US" sz="1300" baseline="0" dirty="0" smtClean="0"/>
              <a:t> bit </a:t>
            </a:r>
            <a:r>
              <a:rPr lang="en-US" sz="1300" baseline="0" dirty="0" err="1" smtClean="0"/>
              <a:t>thu</a:t>
            </a:r>
            <a:r>
              <a:rPr lang="en-US" sz="1300" baseline="0" dirty="0" smtClean="0"/>
              <a:t> </a:t>
            </a:r>
            <a:r>
              <a:rPr lang="en-US" sz="1300" baseline="0" dirty="0" err="1" smtClean="0"/>
              <a:t>được</a:t>
            </a:r>
            <a:r>
              <a:rPr lang="en-US" sz="1300" baseline="0" dirty="0" smtClean="0"/>
              <a:t> </a:t>
            </a:r>
            <a:r>
              <a:rPr lang="en-US" sz="1300" baseline="0" dirty="0" err="1" smtClean="0"/>
              <a:t>mối</a:t>
            </a:r>
            <a:r>
              <a:rPr lang="en-US" sz="1300" baseline="0" dirty="0" smtClean="0"/>
              <a:t> </a:t>
            </a:r>
            <a:r>
              <a:rPr lang="en-US" sz="1300" baseline="0" dirty="0" err="1" smtClean="0"/>
              <a:t>quan</a:t>
            </a:r>
            <a:r>
              <a:rPr lang="en-US" sz="1300" baseline="0" dirty="0" smtClean="0"/>
              <a:t> </a:t>
            </a:r>
            <a:r>
              <a:rPr lang="en-US" sz="1300" baseline="0" dirty="0" err="1" smtClean="0"/>
              <a:t>hệ</a:t>
            </a:r>
            <a:r>
              <a:rPr lang="en-US" sz="1300" baseline="0" dirty="0" smtClean="0"/>
              <a:t> </a:t>
            </a:r>
            <a:r>
              <a:rPr lang="en-US" sz="1300" baseline="0" dirty="0" err="1" smtClean="0"/>
              <a:t>giữa</a:t>
            </a:r>
            <a:r>
              <a:rPr lang="en-US" sz="1300" baseline="0" dirty="0" smtClean="0"/>
              <a:t> BER </a:t>
            </a:r>
            <a:r>
              <a:rPr lang="en-US" sz="1300" baseline="0" dirty="0" err="1" smtClean="0"/>
              <a:t>và</a:t>
            </a:r>
            <a:r>
              <a:rPr lang="en-US" sz="1300" baseline="0" dirty="0" smtClean="0"/>
              <a:t> SNR, </a:t>
            </a:r>
            <a:r>
              <a:rPr lang="en-US" sz="1300" baseline="0" dirty="0" err="1" smtClean="0"/>
              <a:t>sau</a:t>
            </a:r>
            <a:r>
              <a:rPr lang="en-US" sz="1300" baseline="0" dirty="0" smtClean="0"/>
              <a:t> </a:t>
            </a:r>
            <a:r>
              <a:rPr lang="en-US" sz="1300" baseline="0" dirty="0" err="1" smtClean="0"/>
              <a:t>đó</a:t>
            </a:r>
            <a:r>
              <a:rPr lang="en-US" sz="1300" baseline="0" dirty="0" smtClean="0"/>
              <a:t> </a:t>
            </a:r>
            <a:r>
              <a:rPr lang="en-US" sz="1300" baseline="0" dirty="0" err="1" smtClean="0"/>
              <a:t>đem</a:t>
            </a:r>
            <a:r>
              <a:rPr lang="en-US" sz="1300" baseline="0" dirty="0" smtClean="0"/>
              <a:t> so </a:t>
            </a:r>
            <a:r>
              <a:rPr lang="en-US" sz="1300" baseline="0" dirty="0" err="1" smtClean="0"/>
              <a:t>sánh</a:t>
            </a:r>
            <a:r>
              <a:rPr lang="en-US" sz="1300" baseline="0" dirty="0" smtClean="0"/>
              <a:t> </a:t>
            </a:r>
            <a:r>
              <a:rPr lang="en-US" sz="1300" baseline="0" dirty="0" err="1" smtClean="0"/>
              <a:t>với</a:t>
            </a:r>
            <a:r>
              <a:rPr lang="en-US" sz="1300" baseline="0" dirty="0" smtClean="0"/>
              <a:t> </a:t>
            </a:r>
            <a:r>
              <a:rPr lang="en-US" sz="1300" baseline="0" dirty="0" err="1" smtClean="0"/>
              <a:t>bài</a:t>
            </a:r>
            <a:r>
              <a:rPr lang="en-US" sz="1300" baseline="0" dirty="0" smtClean="0"/>
              <a:t> </a:t>
            </a:r>
            <a:r>
              <a:rPr lang="en-US" sz="1300" baseline="0" dirty="0" err="1" smtClean="0"/>
              <a:t>báo</a:t>
            </a:r>
            <a:r>
              <a:rPr lang="en-US" sz="1300" baseline="0" dirty="0" smtClean="0"/>
              <a:t> </a:t>
            </a:r>
            <a:r>
              <a:rPr lang="en-US" sz="1300" baseline="0" dirty="0" err="1" smtClean="0"/>
              <a:t>số</a:t>
            </a:r>
            <a:r>
              <a:rPr lang="en-US" sz="1300" baseline="0" dirty="0" smtClean="0"/>
              <a:t> [1], </a:t>
            </a:r>
            <a:r>
              <a:rPr lang="en-US" sz="1300" baseline="0" dirty="0" err="1" smtClean="0"/>
              <a:t>kết</a:t>
            </a:r>
            <a:r>
              <a:rPr lang="en-US" sz="1300" baseline="0" dirty="0" smtClean="0"/>
              <a:t> </a:t>
            </a:r>
            <a:r>
              <a:rPr lang="en-US" sz="1300" baseline="0" dirty="0" err="1" smtClean="0"/>
              <a:t>quả</a:t>
            </a:r>
            <a:r>
              <a:rPr lang="en-US" sz="1300" baseline="0" dirty="0" smtClean="0"/>
              <a:t> </a:t>
            </a:r>
            <a:r>
              <a:rPr lang="en-US" sz="1300" baseline="0" dirty="0" err="1" smtClean="0"/>
              <a:t>được</a:t>
            </a:r>
            <a:r>
              <a:rPr lang="en-US" sz="1300" baseline="0" dirty="0" smtClean="0"/>
              <a:t> </a:t>
            </a:r>
            <a:r>
              <a:rPr lang="en-US" sz="1300" baseline="0" dirty="0" err="1" smtClean="0"/>
              <a:t>thể</a:t>
            </a:r>
            <a:r>
              <a:rPr lang="en-US" sz="1300" baseline="0" dirty="0" smtClean="0"/>
              <a:t> </a:t>
            </a:r>
            <a:r>
              <a:rPr lang="en-US" sz="1300" baseline="0" dirty="0" err="1" smtClean="0"/>
              <a:t>hiện</a:t>
            </a:r>
            <a:r>
              <a:rPr lang="en-US" sz="1300" baseline="0" dirty="0" smtClean="0"/>
              <a:t> ở </a:t>
            </a:r>
            <a:r>
              <a:rPr lang="en-US" sz="1300" baseline="0" dirty="0" err="1" smtClean="0"/>
              <a:t>Hình</a:t>
            </a:r>
            <a:r>
              <a:rPr lang="en-US" sz="1300" baseline="0" dirty="0" smtClean="0"/>
              <a:t> 36. </a:t>
            </a:r>
            <a:r>
              <a:rPr lang="en-US" sz="1300" baseline="0" dirty="0" err="1" smtClean="0"/>
              <a:t>Từ</a:t>
            </a:r>
            <a:r>
              <a:rPr lang="en-US" sz="1300" baseline="0" dirty="0" smtClean="0"/>
              <a:t> </a:t>
            </a:r>
            <a:r>
              <a:rPr lang="en-US" sz="1300" baseline="0" dirty="0" err="1" smtClean="0"/>
              <a:t>đồ</a:t>
            </a:r>
            <a:r>
              <a:rPr lang="en-US" sz="1300" baseline="0" dirty="0" smtClean="0"/>
              <a:t> </a:t>
            </a:r>
            <a:r>
              <a:rPr lang="en-US" sz="1300" baseline="0" dirty="0" err="1" smtClean="0"/>
              <a:t>thị</a:t>
            </a:r>
            <a:r>
              <a:rPr lang="en-US" sz="1300" baseline="0" dirty="0" smtClean="0"/>
              <a:t> </a:t>
            </a:r>
            <a:r>
              <a:rPr lang="en-US" sz="1300" baseline="0" dirty="0" err="1" smtClean="0"/>
              <a:t>này</a:t>
            </a:r>
            <a:r>
              <a:rPr lang="en-US" sz="1300" baseline="0" dirty="0" smtClean="0"/>
              <a:t> </a:t>
            </a:r>
            <a:r>
              <a:rPr lang="en-US" sz="1300" baseline="0" dirty="0" err="1" smtClean="0"/>
              <a:t>có</a:t>
            </a:r>
            <a:r>
              <a:rPr lang="en-US" sz="1300" baseline="0" dirty="0" smtClean="0"/>
              <a:t> </a:t>
            </a:r>
            <a:r>
              <a:rPr lang="en-US" sz="1300" baseline="0" dirty="0" err="1" smtClean="0"/>
              <a:t>thể</a:t>
            </a:r>
            <a:r>
              <a:rPr lang="en-US" sz="1300" baseline="0" dirty="0" smtClean="0"/>
              <a:t> </a:t>
            </a:r>
            <a:r>
              <a:rPr lang="en-US" sz="1300" baseline="0" dirty="0" err="1" smtClean="0"/>
              <a:t>đưa</a:t>
            </a:r>
            <a:r>
              <a:rPr lang="en-US" sz="1300" baseline="0" dirty="0" smtClean="0"/>
              <a:t> </a:t>
            </a:r>
            <a:r>
              <a:rPr lang="en-US" sz="1300" baseline="0" dirty="0" err="1" smtClean="0"/>
              <a:t>ra</a:t>
            </a:r>
            <a:r>
              <a:rPr lang="en-US" sz="1300" baseline="0" dirty="0" smtClean="0"/>
              <a:t> </a:t>
            </a:r>
            <a:r>
              <a:rPr lang="en-US" sz="1300" baseline="0" dirty="0" err="1" smtClean="0"/>
              <a:t>các</a:t>
            </a:r>
            <a:r>
              <a:rPr lang="en-US" sz="1300" baseline="0" dirty="0" smtClean="0"/>
              <a:t> </a:t>
            </a:r>
            <a:r>
              <a:rPr lang="en-US" sz="1300" baseline="0" dirty="0" err="1" smtClean="0"/>
              <a:t>nhận</a:t>
            </a:r>
            <a:r>
              <a:rPr lang="en-US" sz="1300" baseline="0" dirty="0" smtClean="0"/>
              <a:t> </a:t>
            </a:r>
            <a:r>
              <a:rPr lang="en-US" sz="1300" baseline="0" dirty="0" err="1" smtClean="0"/>
              <a:t>xét</a:t>
            </a:r>
            <a:r>
              <a:rPr lang="en-US" sz="1300" baseline="0" dirty="0" smtClean="0"/>
              <a:t> </a:t>
            </a:r>
            <a:r>
              <a:rPr lang="en-US" sz="1300" baseline="0" dirty="0" err="1" smtClean="0"/>
              <a:t>sau</a:t>
            </a:r>
            <a:r>
              <a:rPr lang="en-US" sz="1300" baseline="0" dirty="0" smtClean="0"/>
              <a:t>:</a:t>
            </a:r>
          </a:p>
          <a:p>
            <a:pPr marL="642966" lvl="1" indent="-185766">
              <a:buFont typeface="Arial" panose="020B0604020202020204" pitchFamily="34" charset="0"/>
              <a:buChar char="•"/>
            </a:pPr>
            <a:r>
              <a:rPr lang="en-US" sz="1300" baseline="0" dirty="0" err="1" smtClean="0"/>
              <a:t>Thứ</a:t>
            </a:r>
            <a:r>
              <a:rPr lang="en-US" sz="1300" baseline="0" dirty="0" smtClean="0"/>
              <a:t> </a:t>
            </a:r>
            <a:r>
              <a:rPr lang="en-US" sz="1300" baseline="0" dirty="0" err="1" smtClean="0"/>
              <a:t>nhất</a:t>
            </a:r>
            <a:r>
              <a:rPr lang="en-US" sz="1300" baseline="0" dirty="0" smtClean="0"/>
              <a:t> </a:t>
            </a:r>
            <a:r>
              <a:rPr lang="en-US" sz="1300" baseline="0" dirty="0" err="1" smtClean="0"/>
              <a:t>là</a:t>
            </a:r>
            <a:r>
              <a:rPr lang="en-US" sz="1300" baseline="0" dirty="0" smtClean="0"/>
              <a:t> modem </a:t>
            </a:r>
            <a:r>
              <a:rPr lang="en-US" sz="1300" baseline="0" dirty="0" err="1" smtClean="0"/>
              <a:t>mà</a:t>
            </a:r>
            <a:r>
              <a:rPr lang="en-US" sz="1300" baseline="0" dirty="0" smtClean="0"/>
              <a:t> </a:t>
            </a:r>
            <a:r>
              <a:rPr lang="en-US" sz="1300" baseline="0" dirty="0" err="1" smtClean="0"/>
              <a:t>nhóm</a:t>
            </a:r>
            <a:r>
              <a:rPr lang="en-US" sz="1300" baseline="0" dirty="0" smtClean="0"/>
              <a:t> </a:t>
            </a:r>
            <a:r>
              <a:rPr lang="en-US" sz="1300" baseline="0" dirty="0" err="1" smtClean="0"/>
              <a:t>thiết</a:t>
            </a:r>
            <a:r>
              <a:rPr lang="en-US" sz="1300" baseline="0" dirty="0" smtClean="0"/>
              <a:t> </a:t>
            </a:r>
            <a:r>
              <a:rPr lang="en-US" sz="1300" baseline="0" dirty="0" err="1" smtClean="0"/>
              <a:t>kế</a:t>
            </a:r>
            <a:r>
              <a:rPr lang="en-US" sz="1300" baseline="0" dirty="0" smtClean="0"/>
              <a:t> </a:t>
            </a:r>
            <a:r>
              <a:rPr lang="en-US" sz="1300" baseline="0" dirty="0" err="1" smtClean="0"/>
              <a:t>có</a:t>
            </a:r>
            <a:r>
              <a:rPr lang="en-US" sz="1300" baseline="0" dirty="0" smtClean="0"/>
              <a:t> </a:t>
            </a:r>
            <a:r>
              <a:rPr lang="en-US" sz="1300" baseline="0" dirty="0" err="1" smtClean="0"/>
              <a:t>thể</a:t>
            </a:r>
            <a:r>
              <a:rPr lang="en-US" sz="1300" baseline="0" dirty="0" smtClean="0"/>
              <a:t> </a:t>
            </a:r>
            <a:r>
              <a:rPr lang="en-US" sz="1300" baseline="0" dirty="0" err="1" smtClean="0"/>
              <a:t>giải</a:t>
            </a:r>
            <a:r>
              <a:rPr lang="en-US" sz="1300" baseline="0" dirty="0" smtClean="0"/>
              <a:t> </a:t>
            </a:r>
            <a:r>
              <a:rPr lang="en-US" sz="1300" baseline="0" dirty="0" err="1" smtClean="0"/>
              <a:t>điều</a:t>
            </a:r>
            <a:r>
              <a:rPr lang="en-US" sz="1300" baseline="0" dirty="0" smtClean="0"/>
              <a:t> </a:t>
            </a:r>
            <a:r>
              <a:rPr lang="en-US" sz="1300" baseline="0" dirty="0" err="1" smtClean="0"/>
              <a:t>chế</a:t>
            </a:r>
            <a:r>
              <a:rPr lang="en-US" sz="1300" baseline="0" dirty="0" smtClean="0"/>
              <a:t> </a:t>
            </a:r>
            <a:r>
              <a:rPr lang="en-US" sz="1300" baseline="0" dirty="0" err="1" smtClean="0"/>
              <a:t>được</a:t>
            </a:r>
            <a:r>
              <a:rPr lang="en-US" sz="1300" baseline="0" dirty="0" smtClean="0"/>
              <a:t> </a:t>
            </a:r>
            <a:r>
              <a:rPr lang="en-US" sz="1300" baseline="0" dirty="0" err="1" smtClean="0"/>
              <a:t>thông</a:t>
            </a:r>
            <a:r>
              <a:rPr lang="en-US" sz="1300" baseline="0" dirty="0" smtClean="0"/>
              <a:t> tin </a:t>
            </a:r>
            <a:r>
              <a:rPr lang="en-US" sz="1300" baseline="0" dirty="0" err="1" smtClean="0"/>
              <a:t>ngay</a:t>
            </a:r>
            <a:r>
              <a:rPr lang="en-US" sz="1300" baseline="0" dirty="0" smtClean="0"/>
              <a:t> </a:t>
            </a:r>
            <a:r>
              <a:rPr lang="en-US" sz="1300" baseline="0" dirty="0" err="1" smtClean="0"/>
              <a:t>cả</a:t>
            </a:r>
            <a:r>
              <a:rPr lang="en-US" sz="1300" baseline="0" dirty="0" smtClean="0"/>
              <a:t> </a:t>
            </a:r>
            <a:r>
              <a:rPr lang="en-US" sz="1300" baseline="0" dirty="0" err="1" smtClean="0"/>
              <a:t>khi</a:t>
            </a:r>
            <a:r>
              <a:rPr lang="en-US" sz="1300" baseline="0" dirty="0" smtClean="0"/>
              <a:t> </a:t>
            </a:r>
            <a:r>
              <a:rPr lang="en-US" sz="1300" baseline="0" dirty="0" err="1" smtClean="0"/>
              <a:t>công</a:t>
            </a:r>
            <a:r>
              <a:rPr lang="en-US" sz="1300" baseline="0" dirty="0" smtClean="0"/>
              <a:t> </a:t>
            </a:r>
            <a:r>
              <a:rPr lang="en-US" sz="1300" baseline="0" dirty="0" err="1" smtClean="0"/>
              <a:t>suất</a:t>
            </a:r>
            <a:r>
              <a:rPr lang="en-US" sz="1300" baseline="0" dirty="0" smtClean="0"/>
              <a:t> </a:t>
            </a:r>
            <a:r>
              <a:rPr lang="en-US" sz="1300" baseline="0" dirty="0" err="1" smtClean="0"/>
              <a:t>tín</a:t>
            </a:r>
            <a:r>
              <a:rPr lang="en-US" sz="1300" baseline="0" dirty="0" smtClean="0"/>
              <a:t> </a:t>
            </a:r>
            <a:r>
              <a:rPr lang="en-US" sz="1300" baseline="0" dirty="0" err="1" smtClean="0"/>
              <a:t>hiệu</a:t>
            </a:r>
            <a:r>
              <a:rPr lang="en-US" sz="1300" baseline="0" dirty="0" smtClean="0"/>
              <a:t> </a:t>
            </a:r>
            <a:r>
              <a:rPr lang="en-US" sz="1300" baseline="0" dirty="0" err="1" smtClean="0"/>
              <a:t>nhỏ</a:t>
            </a:r>
            <a:r>
              <a:rPr lang="en-US" sz="1300" baseline="0" dirty="0" smtClean="0"/>
              <a:t> </a:t>
            </a:r>
            <a:r>
              <a:rPr lang="en-US" sz="1300" baseline="0" dirty="0" err="1" smtClean="0"/>
              <a:t>hơn</a:t>
            </a:r>
            <a:r>
              <a:rPr lang="en-US" sz="1300" baseline="0" dirty="0" smtClean="0"/>
              <a:t> </a:t>
            </a:r>
            <a:r>
              <a:rPr lang="en-US" sz="1300" baseline="0" dirty="0" err="1" smtClean="0"/>
              <a:t>nhiều</a:t>
            </a:r>
            <a:r>
              <a:rPr lang="en-US" sz="1300" baseline="0" dirty="0" smtClean="0"/>
              <a:t> </a:t>
            </a:r>
            <a:r>
              <a:rPr lang="en-US" sz="1300" baseline="0" dirty="0" err="1" smtClean="0"/>
              <a:t>công</a:t>
            </a:r>
            <a:r>
              <a:rPr lang="en-US" sz="1300" baseline="0" dirty="0" smtClean="0"/>
              <a:t> </a:t>
            </a:r>
            <a:r>
              <a:rPr lang="en-US" sz="1300" baseline="0" dirty="0" err="1" smtClean="0"/>
              <a:t>suất</a:t>
            </a:r>
            <a:r>
              <a:rPr lang="en-US" sz="1300" baseline="0" dirty="0" smtClean="0"/>
              <a:t> </a:t>
            </a:r>
            <a:r>
              <a:rPr lang="en-US" sz="1300" baseline="0" dirty="0" err="1" smtClean="0"/>
              <a:t>nhiễu</a:t>
            </a:r>
            <a:r>
              <a:rPr lang="en-US" sz="1300" baseline="0" dirty="0" smtClean="0"/>
              <a:t>. </a:t>
            </a:r>
            <a:r>
              <a:rPr lang="en-US" sz="1300" baseline="0" dirty="0" err="1" smtClean="0"/>
              <a:t>Ví</a:t>
            </a:r>
            <a:r>
              <a:rPr lang="en-US" sz="1300" baseline="0" dirty="0" smtClean="0"/>
              <a:t> </a:t>
            </a:r>
            <a:r>
              <a:rPr lang="en-US" sz="1300" baseline="0" dirty="0" err="1" smtClean="0"/>
              <a:t>dụ</a:t>
            </a:r>
            <a:r>
              <a:rPr lang="en-US" sz="1300" baseline="0" dirty="0" smtClean="0"/>
              <a:t> …</a:t>
            </a:r>
          </a:p>
          <a:p>
            <a:pPr marL="642966" lvl="1" indent="-185766">
              <a:buFont typeface="Arial" panose="020B0604020202020204" pitchFamily="34" charset="0"/>
              <a:buChar char="•"/>
            </a:pPr>
            <a:r>
              <a:rPr lang="en-US" sz="1300" baseline="0" dirty="0" err="1" smtClean="0"/>
              <a:t>Thứ</a:t>
            </a:r>
            <a:r>
              <a:rPr lang="en-US" sz="1300" baseline="0" dirty="0" smtClean="0"/>
              <a:t> </a:t>
            </a:r>
            <a:r>
              <a:rPr lang="en-US" sz="1300" baseline="0" dirty="0" err="1" smtClean="0"/>
              <a:t>hai</a:t>
            </a:r>
            <a:r>
              <a:rPr lang="en-US" sz="1300" baseline="0" dirty="0" smtClean="0"/>
              <a:t> </a:t>
            </a:r>
            <a:r>
              <a:rPr lang="en-US" sz="1300" baseline="0" dirty="0" err="1" smtClean="0"/>
              <a:t>là</a:t>
            </a:r>
            <a:r>
              <a:rPr lang="en-US" sz="1300" baseline="0" dirty="0" smtClean="0"/>
              <a:t> </a:t>
            </a:r>
            <a:r>
              <a:rPr lang="en-US" sz="1300" baseline="0" dirty="0" err="1" smtClean="0"/>
              <a:t>đồ</a:t>
            </a:r>
            <a:r>
              <a:rPr lang="en-US" sz="1300" baseline="0" dirty="0" smtClean="0"/>
              <a:t> </a:t>
            </a:r>
            <a:r>
              <a:rPr lang="en-US" sz="1300" baseline="0" dirty="0" err="1" smtClean="0"/>
              <a:t>thị</a:t>
            </a:r>
            <a:r>
              <a:rPr lang="en-US" sz="1300" baseline="0" dirty="0" smtClean="0"/>
              <a:t> </a:t>
            </a:r>
            <a:r>
              <a:rPr lang="en-US" sz="1300" baseline="0" dirty="0" err="1" smtClean="0"/>
              <a:t>cũng</a:t>
            </a:r>
            <a:r>
              <a:rPr lang="en-US" sz="1300" baseline="0" dirty="0" smtClean="0"/>
              <a:t> </a:t>
            </a:r>
            <a:r>
              <a:rPr lang="en-US" sz="1300" baseline="0" dirty="0" err="1" smtClean="0"/>
              <a:t>thể</a:t>
            </a:r>
            <a:r>
              <a:rPr lang="en-US" sz="1300" baseline="0" dirty="0" smtClean="0"/>
              <a:t> </a:t>
            </a:r>
            <a:r>
              <a:rPr lang="en-US" sz="1300" baseline="0" dirty="0" err="1" smtClean="0"/>
              <a:t>hiện</a:t>
            </a:r>
            <a:r>
              <a:rPr lang="en-US" sz="1300" baseline="0" dirty="0" smtClean="0"/>
              <a:t> </a:t>
            </a:r>
            <a:r>
              <a:rPr lang="en-US" sz="1300" baseline="0" dirty="0" err="1" smtClean="0"/>
              <a:t>một</a:t>
            </a:r>
            <a:r>
              <a:rPr lang="en-US" sz="1300" baseline="0" dirty="0" smtClean="0"/>
              <a:t> </a:t>
            </a:r>
            <a:r>
              <a:rPr lang="en-US" sz="1300" baseline="0" dirty="0" err="1" smtClean="0"/>
              <a:t>đặc</a:t>
            </a:r>
            <a:r>
              <a:rPr lang="en-US" sz="1300" baseline="0" dirty="0" smtClean="0"/>
              <a:t> </a:t>
            </a:r>
            <a:r>
              <a:rPr lang="en-US" sz="1300" baseline="0" dirty="0" err="1" smtClean="0"/>
              <a:t>điểm</a:t>
            </a:r>
            <a:r>
              <a:rPr lang="en-US" sz="1300" baseline="0" dirty="0" smtClean="0"/>
              <a:t> </a:t>
            </a:r>
            <a:r>
              <a:rPr lang="en-US" sz="1300" baseline="0" dirty="0" err="1" smtClean="0"/>
              <a:t>quan</a:t>
            </a:r>
            <a:r>
              <a:rPr lang="en-US" sz="1300" baseline="0" dirty="0" smtClean="0"/>
              <a:t> </a:t>
            </a:r>
            <a:r>
              <a:rPr lang="en-US" sz="1300" baseline="0" dirty="0" err="1" smtClean="0"/>
              <a:t>trong</a:t>
            </a:r>
            <a:r>
              <a:rPr lang="en-US" sz="1300" baseline="0" dirty="0" smtClean="0"/>
              <a:t> </a:t>
            </a:r>
            <a:r>
              <a:rPr lang="en-US" sz="1300" baseline="0" dirty="0" err="1" smtClean="0"/>
              <a:t>của</a:t>
            </a:r>
            <a:r>
              <a:rPr lang="en-US" sz="1300" baseline="0" dirty="0" smtClean="0"/>
              <a:t> </a:t>
            </a:r>
            <a:r>
              <a:rPr lang="en-US" sz="1300" baseline="0" dirty="0" err="1" smtClean="0"/>
              <a:t>điều</a:t>
            </a:r>
            <a:r>
              <a:rPr lang="en-US" sz="1300" baseline="0" dirty="0" smtClean="0"/>
              <a:t> </a:t>
            </a:r>
            <a:r>
              <a:rPr lang="en-US" sz="1300" baseline="0" dirty="0" err="1" smtClean="0"/>
              <a:t>chế</a:t>
            </a:r>
            <a:r>
              <a:rPr lang="en-US" sz="1300" baseline="0" dirty="0" smtClean="0"/>
              <a:t> </a:t>
            </a:r>
            <a:r>
              <a:rPr lang="en-US" sz="1300" baseline="0" dirty="0" err="1" smtClean="0"/>
              <a:t>LoRa</a:t>
            </a:r>
            <a:r>
              <a:rPr lang="en-US" sz="1300" baseline="0" dirty="0" smtClean="0"/>
              <a:t>: </a:t>
            </a:r>
            <a:r>
              <a:rPr lang="en-US" sz="1300" baseline="0" dirty="0" err="1" smtClean="0"/>
              <a:t>khi</a:t>
            </a:r>
            <a:r>
              <a:rPr lang="en-US" sz="1300" baseline="0" dirty="0" smtClean="0"/>
              <a:t> </a:t>
            </a:r>
            <a:r>
              <a:rPr lang="en-US" sz="1300" baseline="0" dirty="0" err="1" smtClean="0"/>
              <a:t>tăng</a:t>
            </a:r>
            <a:r>
              <a:rPr lang="en-US" sz="1300" baseline="0" dirty="0" smtClean="0"/>
              <a:t> </a:t>
            </a:r>
            <a:r>
              <a:rPr lang="en-US" sz="1300" baseline="0" dirty="0" err="1" smtClean="0"/>
              <a:t>hệ</a:t>
            </a:r>
            <a:r>
              <a:rPr lang="en-US" sz="1300" baseline="0" dirty="0" smtClean="0"/>
              <a:t> </a:t>
            </a:r>
            <a:r>
              <a:rPr lang="en-US" sz="1300" baseline="0" dirty="0" err="1" smtClean="0"/>
              <a:t>số</a:t>
            </a:r>
            <a:r>
              <a:rPr lang="en-US" sz="1300" baseline="0" dirty="0" smtClean="0"/>
              <a:t> </a:t>
            </a:r>
            <a:r>
              <a:rPr lang="en-US" sz="1300" baseline="0" dirty="0" err="1" smtClean="0"/>
              <a:t>trải</a:t>
            </a:r>
            <a:r>
              <a:rPr lang="en-US" sz="1300" baseline="0" dirty="0" smtClean="0"/>
              <a:t> </a:t>
            </a:r>
            <a:r>
              <a:rPr lang="en-US" sz="1300" baseline="0" dirty="0" err="1" smtClean="0"/>
              <a:t>phổ</a:t>
            </a:r>
            <a:r>
              <a:rPr lang="en-US" sz="1300" baseline="0" dirty="0" smtClean="0"/>
              <a:t>, </a:t>
            </a:r>
            <a:r>
              <a:rPr lang="en-US" sz="1300" baseline="0" dirty="0" err="1" smtClean="0"/>
              <a:t>độ</a:t>
            </a:r>
            <a:r>
              <a:rPr lang="en-US" sz="1300" baseline="0" dirty="0" smtClean="0"/>
              <a:t> </a:t>
            </a:r>
            <a:r>
              <a:rPr lang="en-US" sz="1300" baseline="0" dirty="0" err="1" smtClean="0"/>
              <a:t>nhạy</a:t>
            </a:r>
            <a:r>
              <a:rPr lang="en-US" sz="1300" baseline="0" dirty="0" smtClean="0"/>
              <a:t> </a:t>
            </a:r>
            <a:r>
              <a:rPr lang="en-US" sz="1300" baseline="0" dirty="0" err="1" smtClean="0"/>
              <a:t>của</a:t>
            </a:r>
            <a:r>
              <a:rPr lang="en-US" sz="1300" baseline="0" dirty="0" smtClean="0"/>
              <a:t> </a:t>
            </a:r>
            <a:r>
              <a:rPr lang="en-US" sz="1300" baseline="0" dirty="0" err="1" smtClean="0"/>
              <a:t>máy</a:t>
            </a:r>
            <a:r>
              <a:rPr lang="en-US" sz="1300" baseline="0" dirty="0" smtClean="0"/>
              <a:t> </a:t>
            </a:r>
            <a:r>
              <a:rPr lang="en-US" sz="1300" baseline="0" dirty="0" err="1" smtClean="0"/>
              <a:t>thu</a:t>
            </a:r>
            <a:r>
              <a:rPr lang="en-US" sz="1300" baseline="0" dirty="0" smtClean="0"/>
              <a:t> </a:t>
            </a:r>
            <a:r>
              <a:rPr lang="en-US" sz="1300" baseline="0" dirty="0" err="1" smtClean="0"/>
              <a:t>sẽ</a:t>
            </a:r>
            <a:r>
              <a:rPr lang="en-US" sz="1300" baseline="0" dirty="0" smtClean="0"/>
              <a:t> </a:t>
            </a:r>
            <a:r>
              <a:rPr lang="en-US" sz="1300" baseline="0" dirty="0" err="1" smtClean="0"/>
              <a:t>tăng</a:t>
            </a:r>
            <a:r>
              <a:rPr lang="en-US" sz="1300" baseline="0" dirty="0" smtClean="0"/>
              <a:t>, hay </a:t>
            </a:r>
            <a:r>
              <a:rPr lang="en-US" sz="1300" baseline="0" dirty="0" err="1" smtClean="0"/>
              <a:t>nói</a:t>
            </a:r>
            <a:r>
              <a:rPr lang="en-US" sz="1300" baseline="0" dirty="0" smtClean="0"/>
              <a:t> </a:t>
            </a:r>
            <a:r>
              <a:rPr lang="en-US" sz="1300" baseline="0" dirty="0" err="1" smtClean="0"/>
              <a:t>cách</a:t>
            </a:r>
            <a:r>
              <a:rPr lang="en-US" sz="1300" baseline="0" dirty="0" smtClean="0"/>
              <a:t> </a:t>
            </a:r>
            <a:r>
              <a:rPr lang="en-US" sz="1300" baseline="0" dirty="0" err="1" smtClean="0"/>
              <a:t>khác</a:t>
            </a:r>
            <a:r>
              <a:rPr lang="en-US" sz="1300" baseline="0" dirty="0" smtClean="0"/>
              <a:t> </a:t>
            </a:r>
            <a:r>
              <a:rPr lang="en-US" sz="1300" baseline="0" dirty="0" err="1" smtClean="0"/>
              <a:t>là</a:t>
            </a:r>
            <a:r>
              <a:rPr lang="en-US" sz="1300" baseline="0" dirty="0" smtClean="0"/>
              <a:t> BER </a:t>
            </a:r>
            <a:r>
              <a:rPr lang="en-US" sz="1300" baseline="0" dirty="0" err="1" smtClean="0"/>
              <a:t>sẽ</a:t>
            </a:r>
            <a:r>
              <a:rPr lang="en-US" sz="1300" baseline="0" dirty="0" smtClean="0"/>
              <a:t> </a:t>
            </a:r>
            <a:r>
              <a:rPr lang="en-US" sz="1300" baseline="0" dirty="0" err="1" smtClean="0"/>
              <a:t>giảm</a:t>
            </a:r>
            <a:r>
              <a:rPr lang="en-US" sz="1300" baseline="0" dirty="0" smtClean="0"/>
              <a:t>. </a:t>
            </a:r>
            <a:r>
              <a:rPr lang="en-US" sz="1300" baseline="0" dirty="0" err="1" smtClean="0"/>
              <a:t>Ví</a:t>
            </a:r>
            <a:r>
              <a:rPr lang="en-US" sz="1300" baseline="0" dirty="0" smtClean="0"/>
              <a:t> </a:t>
            </a:r>
            <a:r>
              <a:rPr lang="en-US" sz="1300" baseline="0" dirty="0" err="1" smtClean="0"/>
              <a:t>dụ</a:t>
            </a:r>
            <a:r>
              <a:rPr lang="en-US" sz="1300" baseline="0" dirty="0" smtClean="0"/>
              <a:t> …</a:t>
            </a:r>
          </a:p>
          <a:p>
            <a:pPr marL="642966" lvl="1" indent="-185766">
              <a:buFont typeface="Arial" panose="020B0604020202020204" pitchFamily="34" charset="0"/>
              <a:buChar char="•"/>
            </a:pPr>
            <a:r>
              <a:rPr lang="en-US" sz="1300" baseline="0" dirty="0" err="1" smtClean="0"/>
              <a:t>Ngoài</a:t>
            </a:r>
            <a:r>
              <a:rPr lang="en-US" sz="1300" baseline="0" dirty="0" smtClean="0"/>
              <a:t> </a:t>
            </a:r>
            <a:r>
              <a:rPr lang="en-US" sz="1300" baseline="0" dirty="0" err="1" smtClean="0"/>
              <a:t>ra</a:t>
            </a:r>
            <a:r>
              <a:rPr lang="en-US" sz="1300" baseline="0" dirty="0" smtClean="0"/>
              <a:t>, modem </a:t>
            </a:r>
            <a:r>
              <a:rPr lang="en-US" sz="1300" baseline="0" dirty="0" err="1" smtClean="0"/>
              <a:t>đã</a:t>
            </a:r>
            <a:r>
              <a:rPr lang="en-US" sz="1300" baseline="0" dirty="0" smtClean="0"/>
              <a:t> </a:t>
            </a:r>
            <a:r>
              <a:rPr lang="en-US" sz="1300" baseline="0" dirty="0" err="1" smtClean="0"/>
              <a:t>thực</a:t>
            </a:r>
            <a:r>
              <a:rPr lang="en-US" sz="1300" baseline="0" dirty="0" smtClean="0"/>
              <a:t> </a:t>
            </a:r>
            <a:r>
              <a:rPr lang="en-US" sz="1300" baseline="0" dirty="0" err="1" smtClean="0"/>
              <a:t>hiện</a:t>
            </a:r>
            <a:r>
              <a:rPr lang="en-US" sz="1300" baseline="0" dirty="0" smtClean="0"/>
              <a:t> </a:t>
            </a:r>
            <a:r>
              <a:rPr lang="en-US" sz="1300" baseline="0" dirty="0" err="1" smtClean="0"/>
              <a:t>tốt</a:t>
            </a:r>
            <a:r>
              <a:rPr lang="en-US" sz="1300" baseline="0" dirty="0" smtClean="0"/>
              <a:t> </a:t>
            </a:r>
            <a:r>
              <a:rPr lang="en-US" sz="1300" baseline="0" dirty="0" err="1" smtClean="0"/>
              <a:t>quá</a:t>
            </a:r>
            <a:r>
              <a:rPr lang="en-US" sz="1300" baseline="0" dirty="0" smtClean="0"/>
              <a:t> </a:t>
            </a:r>
            <a:r>
              <a:rPr lang="en-US" sz="1300" baseline="0" dirty="0" err="1" smtClean="0"/>
              <a:t>trình</a:t>
            </a:r>
            <a:r>
              <a:rPr lang="en-US" sz="1300" baseline="0" dirty="0" smtClean="0"/>
              <a:t> </a:t>
            </a:r>
            <a:r>
              <a:rPr lang="en-US" sz="1300" baseline="0" dirty="0" err="1" smtClean="0"/>
              <a:t>đồng</a:t>
            </a:r>
            <a:r>
              <a:rPr lang="en-US" sz="1300" baseline="0" dirty="0" smtClean="0"/>
              <a:t> </a:t>
            </a:r>
            <a:r>
              <a:rPr lang="en-US" sz="1300" baseline="0" dirty="0" err="1" smtClean="0"/>
              <a:t>bộ</a:t>
            </a:r>
            <a:r>
              <a:rPr lang="en-US" sz="1300" baseline="0" dirty="0" smtClean="0"/>
              <a:t> </a:t>
            </a:r>
            <a:r>
              <a:rPr lang="en-US" sz="1300" baseline="0" dirty="0" err="1" smtClean="0"/>
              <a:t>ký</a:t>
            </a:r>
            <a:r>
              <a:rPr lang="en-US" sz="1300" baseline="0" dirty="0" smtClean="0"/>
              <a:t> </a:t>
            </a:r>
            <a:r>
              <a:rPr lang="en-US" sz="1300" baseline="0" dirty="0" err="1" smtClean="0"/>
              <a:t>tự</a:t>
            </a:r>
            <a:r>
              <a:rPr lang="en-US" sz="1300" baseline="0" dirty="0" smtClean="0"/>
              <a:t>, </a:t>
            </a:r>
            <a:r>
              <a:rPr lang="en-US" sz="1300" baseline="0" dirty="0" err="1" smtClean="0"/>
              <a:t>khi</a:t>
            </a:r>
            <a:r>
              <a:rPr lang="en-US" sz="1300" baseline="0" dirty="0" smtClean="0"/>
              <a:t> </a:t>
            </a:r>
            <a:r>
              <a:rPr lang="en-US" sz="1300" baseline="0" dirty="0" err="1" smtClean="0"/>
              <a:t>mà</a:t>
            </a:r>
            <a:r>
              <a:rPr lang="en-US" sz="1300" baseline="0" dirty="0" smtClean="0"/>
              <a:t> </a:t>
            </a:r>
            <a:r>
              <a:rPr lang="en-US" sz="1300" baseline="0" dirty="0" err="1" smtClean="0"/>
              <a:t>có</a:t>
            </a:r>
            <a:r>
              <a:rPr lang="en-US" sz="1300" baseline="0" dirty="0" smtClean="0"/>
              <a:t> </a:t>
            </a:r>
            <a:r>
              <a:rPr lang="en-US" sz="1300" baseline="0" dirty="0" err="1" smtClean="0"/>
              <a:t>thể</a:t>
            </a:r>
            <a:r>
              <a:rPr lang="en-US" sz="1300" baseline="0" dirty="0" smtClean="0"/>
              <a:t> </a:t>
            </a:r>
            <a:r>
              <a:rPr lang="en-US" sz="1300" baseline="0" dirty="0" err="1" smtClean="0"/>
              <a:t>giải</a:t>
            </a:r>
            <a:r>
              <a:rPr lang="en-US" sz="1300" baseline="0" dirty="0" smtClean="0"/>
              <a:t> </a:t>
            </a:r>
            <a:r>
              <a:rPr lang="en-US" sz="1300" baseline="0" dirty="0" err="1" smtClean="0"/>
              <a:t>điều</a:t>
            </a:r>
            <a:r>
              <a:rPr lang="en-US" sz="1300" baseline="0" dirty="0" smtClean="0"/>
              <a:t> </a:t>
            </a:r>
            <a:r>
              <a:rPr lang="en-US" sz="1300" baseline="0" dirty="0" err="1" smtClean="0"/>
              <a:t>chế</a:t>
            </a:r>
            <a:r>
              <a:rPr lang="en-US" sz="1300" baseline="0" dirty="0" smtClean="0"/>
              <a:t> </a:t>
            </a:r>
            <a:r>
              <a:rPr lang="en-US" sz="1300" baseline="0" dirty="0" err="1" smtClean="0"/>
              <a:t>thông</a:t>
            </a:r>
            <a:r>
              <a:rPr lang="en-US" sz="1300" baseline="0" dirty="0" smtClean="0"/>
              <a:t> tin </a:t>
            </a:r>
            <a:r>
              <a:rPr lang="en-US" sz="1300" baseline="0" dirty="0" err="1" smtClean="0"/>
              <a:t>trong</a:t>
            </a:r>
            <a:r>
              <a:rPr lang="en-US" sz="1300" baseline="0" dirty="0" smtClean="0"/>
              <a:t> </a:t>
            </a:r>
            <a:r>
              <a:rPr lang="en-US" sz="1300" baseline="0" dirty="0" err="1" smtClean="0"/>
              <a:t>trường</a:t>
            </a:r>
            <a:r>
              <a:rPr lang="en-US" sz="1300" baseline="0" dirty="0" smtClean="0"/>
              <a:t> </a:t>
            </a:r>
            <a:r>
              <a:rPr lang="en-US" sz="1300" baseline="0" dirty="0" err="1" smtClean="0"/>
              <a:t>hợp</a:t>
            </a:r>
            <a:r>
              <a:rPr lang="en-US" sz="1300" baseline="0" dirty="0" smtClean="0"/>
              <a:t> </a:t>
            </a:r>
            <a:r>
              <a:rPr lang="en-US" sz="1300" baseline="0" dirty="0" err="1" smtClean="0"/>
              <a:t>có</a:t>
            </a:r>
            <a:r>
              <a:rPr lang="en-US" sz="1300" baseline="0" dirty="0" smtClean="0"/>
              <a:t> </a:t>
            </a:r>
            <a:r>
              <a:rPr lang="en-US" sz="1300" baseline="0" dirty="0" err="1" smtClean="0"/>
              <a:t>trễ</a:t>
            </a:r>
            <a:r>
              <a:rPr lang="en-US" sz="1300" baseline="0" dirty="0" smtClean="0"/>
              <a:t> </a:t>
            </a:r>
            <a:r>
              <a:rPr lang="en-US" sz="1300" baseline="0" dirty="0" err="1" smtClean="0"/>
              <a:t>trên</a:t>
            </a:r>
            <a:r>
              <a:rPr lang="en-US" sz="1300" baseline="0" dirty="0" smtClean="0"/>
              <a:t> </a:t>
            </a:r>
            <a:r>
              <a:rPr lang="en-US" sz="1300" baseline="0" dirty="0" err="1" smtClean="0"/>
              <a:t>kênh</a:t>
            </a:r>
            <a:r>
              <a:rPr lang="en-US" sz="1300" baseline="0" dirty="0" smtClean="0"/>
              <a:t> </a:t>
            </a:r>
            <a:r>
              <a:rPr lang="en-US" sz="1300" baseline="0" dirty="0" err="1" smtClean="0"/>
              <a:t>truyền</a:t>
            </a:r>
            <a:r>
              <a:rPr lang="en-US" sz="1300" baseline="0" dirty="0" smtClean="0"/>
              <a:t>, </a:t>
            </a:r>
            <a:r>
              <a:rPr lang="en-US" sz="1300" baseline="0" dirty="0" err="1" smtClean="0"/>
              <a:t>tức</a:t>
            </a:r>
            <a:r>
              <a:rPr lang="en-US" sz="1300" baseline="0" dirty="0" smtClean="0"/>
              <a:t> </a:t>
            </a:r>
            <a:r>
              <a:rPr lang="en-US" sz="1300" baseline="0" dirty="0" err="1" smtClean="0"/>
              <a:t>là</a:t>
            </a:r>
            <a:r>
              <a:rPr lang="en-US" sz="1300" baseline="0" dirty="0" smtClean="0"/>
              <a:t> </a:t>
            </a:r>
            <a:r>
              <a:rPr lang="en-US" sz="1300" baseline="0" dirty="0" err="1" smtClean="0"/>
              <a:t>có</a:t>
            </a:r>
            <a:r>
              <a:rPr lang="en-US" sz="1300" baseline="0" dirty="0" smtClean="0"/>
              <a:t> </a:t>
            </a:r>
            <a:r>
              <a:rPr lang="en-US" sz="1300" baseline="0" dirty="0" err="1" smtClean="0"/>
              <a:t>sự</a:t>
            </a:r>
            <a:r>
              <a:rPr lang="en-US" sz="1300" baseline="0" dirty="0" smtClean="0"/>
              <a:t> </a:t>
            </a:r>
            <a:r>
              <a:rPr lang="en-US" sz="1300" baseline="0" dirty="0" err="1" smtClean="0"/>
              <a:t>bất</a:t>
            </a:r>
            <a:r>
              <a:rPr lang="en-US" sz="1300" baseline="0" dirty="0" smtClean="0"/>
              <a:t> </a:t>
            </a:r>
            <a:r>
              <a:rPr lang="en-US" sz="1300" baseline="0" dirty="0" err="1" smtClean="0"/>
              <a:t>đồng</a:t>
            </a:r>
            <a:r>
              <a:rPr lang="en-US" sz="1300" baseline="0" dirty="0" smtClean="0"/>
              <a:t> </a:t>
            </a:r>
            <a:r>
              <a:rPr lang="en-US" sz="1300" baseline="0" dirty="0" err="1" smtClean="0"/>
              <a:t>bộ</a:t>
            </a:r>
            <a:r>
              <a:rPr lang="en-US" sz="1300" baseline="0" dirty="0" smtClean="0"/>
              <a:t> </a:t>
            </a:r>
            <a:r>
              <a:rPr lang="en-US" sz="1300" baseline="0" dirty="0" err="1" smtClean="0"/>
              <a:t>tín</a:t>
            </a:r>
            <a:r>
              <a:rPr lang="en-US" sz="1300" baseline="0" dirty="0" smtClean="0"/>
              <a:t> </a:t>
            </a:r>
            <a:r>
              <a:rPr lang="en-US" sz="1300" baseline="0" dirty="0" err="1" smtClean="0"/>
              <a:t>hiệu</a:t>
            </a:r>
            <a:r>
              <a:rPr lang="en-US" sz="1300" baseline="0" dirty="0" smtClean="0"/>
              <a:t> </a:t>
            </a:r>
            <a:r>
              <a:rPr lang="en-US" sz="1300" baseline="0" dirty="0" err="1" smtClean="0"/>
              <a:t>phía</a:t>
            </a:r>
            <a:r>
              <a:rPr lang="en-US" sz="1300" baseline="0" dirty="0" smtClean="0"/>
              <a:t> </a:t>
            </a:r>
            <a:r>
              <a:rPr lang="en-US" sz="1300" baseline="0" dirty="0" err="1" smtClean="0"/>
              <a:t>phát</a:t>
            </a:r>
            <a:r>
              <a:rPr lang="en-US" sz="1300" baseline="0" dirty="0" smtClean="0"/>
              <a:t> </a:t>
            </a:r>
            <a:r>
              <a:rPr lang="en-US" sz="1300" baseline="0" dirty="0" err="1" smtClean="0"/>
              <a:t>và</a:t>
            </a:r>
            <a:r>
              <a:rPr lang="en-US" sz="1300" baseline="0" dirty="0" smtClean="0"/>
              <a:t> </a:t>
            </a:r>
            <a:r>
              <a:rPr lang="en-US" sz="1300" baseline="0" dirty="0" err="1" smtClean="0"/>
              <a:t>phía</a:t>
            </a:r>
            <a:r>
              <a:rPr lang="en-US" sz="1300" baseline="0" dirty="0" smtClean="0"/>
              <a:t> </a:t>
            </a:r>
            <a:r>
              <a:rPr lang="en-US" sz="1300" baseline="0" dirty="0" err="1" smtClean="0"/>
              <a:t>thu</a:t>
            </a:r>
            <a:r>
              <a:rPr lang="en-US" sz="1300" baseline="0" dirty="0" smtClean="0"/>
              <a:t>.</a:t>
            </a:r>
          </a:p>
          <a:p>
            <a:pPr marL="642966" lvl="1" indent="-185766">
              <a:buFont typeface="Arial" panose="020B0604020202020204" pitchFamily="34" charset="0"/>
              <a:buChar char="•"/>
            </a:pPr>
            <a:r>
              <a:rPr lang="en-US" sz="1300" baseline="0" dirty="0" err="1" smtClean="0"/>
              <a:t>Cuối</a:t>
            </a:r>
            <a:r>
              <a:rPr lang="en-US" sz="1300" baseline="0" dirty="0" smtClean="0"/>
              <a:t> </a:t>
            </a:r>
            <a:r>
              <a:rPr lang="en-US" sz="1300" baseline="0" dirty="0" err="1" smtClean="0"/>
              <a:t>cùng</a:t>
            </a:r>
            <a:r>
              <a:rPr lang="en-US" sz="1300" baseline="0" dirty="0" smtClean="0"/>
              <a:t>, </a:t>
            </a:r>
            <a:r>
              <a:rPr lang="en-US" sz="1300" baseline="0" dirty="0" err="1" smtClean="0"/>
              <a:t>khi</a:t>
            </a:r>
            <a:r>
              <a:rPr lang="en-US" sz="1300" baseline="0" dirty="0" smtClean="0"/>
              <a:t> so </a:t>
            </a:r>
            <a:r>
              <a:rPr lang="en-US" sz="1300" baseline="0" dirty="0" err="1" smtClean="0"/>
              <a:t>sánh</a:t>
            </a:r>
            <a:r>
              <a:rPr lang="en-US" sz="1300" baseline="0" dirty="0" smtClean="0"/>
              <a:t> </a:t>
            </a:r>
            <a:r>
              <a:rPr lang="en-US" sz="1300" baseline="0" dirty="0" err="1" smtClean="0"/>
              <a:t>với</a:t>
            </a:r>
            <a:r>
              <a:rPr lang="en-US" sz="1300" baseline="0" dirty="0" smtClean="0"/>
              <a:t> </a:t>
            </a:r>
            <a:r>
              <a:rPr lang="en-US" sz="1300" baseline="0" dirty="0" err="1" smtClean="0"/>
              <a:t>bài</a:t>
            </a:r>
            <a:r>
              <a:rPr lang="en-US" sz="1300" baseline="0" dirty="0" smtClean="0"/>
              <a:t> </a:t>
            </a:r>
            <a:r>
              <a:rPr lang="en-US" sz="1300" baseline="0" dirty="0" err="1" smtClean="0"/>
              <a:t>báo</a:t>
            </a:r>
            <a:r>
              <a:rPr lang="en-US" sz="1300" baseline="0" dirty="0" smtClean="0"/>
              <a:t> [1], </a:t>
            </a:r>
            <a:r>
              <a:rPr lang="en-US" sz="1300" baseline="0" dirty="0" err="1" smtClean="0"/>
              <a:t>tại</a:t>
            </a:r>
            <a:r>
              <a:rPr lang="en-US" sz="1300" baseline="0" dirty="0" smtClean="0"/>
              <a:t> </a:t>
            </a:r>
            <a:r>
              <a:rPr lang="en-US" sz="1300" baseline="0" dirty="0" err="1" smtClean="0"/>
              <a:t>cùng</a:t>
            </a:r>
            <a:r>
              <a:rPr lang="en-US" sz="1300" baseline="0" dirty="0" smtClean="0"/>
              <a:t> </a:t>
            </a:r>
            <a:r>
              <a:rPr lang="en-US" sz="1300" baseline="0" dirty="0" err="1" smtClean="0"/>
              <a:t>một</a:t>
            </a:r>
            <a:r>
              <a:rPr lang="en-US" sz="1300" baseline="0" dirty="0" smtClean="0"/>
              <a:t> </a:t>
            </a:r>
            <a:r>
              <a:rPr lang="en-US" sz="1300" baseline="0" dirty="0" err="1" smtClean="0"/>
              <a:t>tỉ</a:t>
            </a:r>
            <a:r>
              <a:rPr lang="en-US" sz="1300" baseline="0" dirty="0" smtClean="0"/>
              <a:t> </a:t>
            </a:r>
            <a:r>
              <a:rPr lang="en-US" sz="1300" baseline="0" dirty="0" err="1" smtClean="0"/>
              <a:t>số</a:t>
            </a:r>
            <a:r>
              <a:rPr lang="en-US" sz="1300" baseline="0" dirty="0" smtClean="0"/>
              <a:t> SNR, </a:t>
            </a:r>
            <a:r>
              <a:rPr lang="en-US" sz="1300" baseline="0" dirty="0" err="1" smtClean="0"/>
              <a:t>tỉ</a:t>
            </a:r>
            <a:r>
              <a:rPr lang="en-US" sz="1300" baseline="0" dirty="0" smtClean="0"/>
              <a:t> </a:t>
            </a:r>
            <a:r>
              <a:rPr lang="en-US" sz="1300" baseline="0" dirty="0" err="1" smtClean="0"/>
              <a:t>lệ</a:t>
            </a:r>
            <a:r>
              <a:rPr lang="en-US" sz="1300" baseline="0" dirty="0" smtClean="0"/>
              <a:t> </a:t>
            </a:r>
            <a:r>
              <a:rPr lang="en-US" sz="1300" baseline="0" dirty="0" err="1" smtClean="0"/>
              <a:t>lỗi</a:t>
            </a:r>
            <a:r>
              <a:rPr lang="en-US" sz="1300" baseline="0" dirty="0" smtClean="0"/>
              <a:t> bit </a:t>
            </a:r>
            <a:r>
              <a:rPr lang="en-US" sz="1300" baseline="0" dirty="0" err="1" smtClean="0"/>
              <a:t>của</a:t>
            </a:r>
            <a:r>
              <a:rPr lang="en-US" sz="1300" baseline="0" dirty="0" smtClean="0"/>
              <a:t> </a:t>
            </a:r>
            <a:r>
              <a:rPr lang="en-US" sz="1300" baseline="0" dirty="0" err="1" smtClean="0"/>
              <a:t>kết</a:t>
            </a:r>
            <a:r>
              <a:rPr lang="en-US" sz="1300" baseline="0" dirty="0" smtClean="0"/>
              <a:t> </a:t>
            </a:r>
            <a:r>
              <a:rPr lang="en-US" sz="1300" baseline="0" dirty="0" err="1" smtClean="0"/>
              <a:t>quả</a:t>
            </a:r>
            <a:r>
              <a:rPr lang="en-US" sz="1300" baseline="0" dirty="0" smtClean="0"/>
              <a:t> </a:t>
            </a:r>
            <a:r>
              <a:rPr lang="en-US" sz="1300" baseline="0" dirty="0" err="1" smtClean="0"/>
              <a:t>mô</a:t>
            </a:r>
            <a:r>
              <a:rPr lang="en-US" sz="1300" baseline="0" dirty="0" smtClean="0"/>
              <a:t> </a:t>
            </a:r>
            <a:r>
              <a:rPr lang="en-US" sz="1300" baseline="0" dirty="0" err="1" smtClean="0"/>
              <a:t>phỏng</a:t>
            </a:r>
            <a:r>
              <a:rPr lang="en-US" sz="1300" baseline="0" dirty="0" smtClean="0"/>
              <a:t> </a:t>
            </a:r>
            <a:r>
              <a:rPr lang="en-US" sz="1300" baseline="0" dirty="0" err="1" smtClean="0"/>
              <a:t>xấp</a:t>
            </a:r>
            <a:r>
              <a:rPr lang="en-US" sz="1300" baseline="0" dirty="0" smtClean="0"/>
              <a:t> </a:t>
            </a:r>
            <a:r>
              <a:rPr lang="en-US" sz="1300" baseline="0" dirty="0" err="1" smtClean="0"/>
              <a:t>xỉ</a:t>
            </a:r>
            <a:r>
              <a:rPr lang="en-US" sz="1300" baseline="0" dirty="0" smtClean="0"/>
              <a:t> </a:t>
            </a:r>
            <a:r>
              <a:rPr lang="en-US" sz="1300" baseline="0" dirty="0" err="1" smtClean="0"/>
              <a:t>bằng</a:t>
            </a:r>
            <a:r>
              <a:rPr lang="en-US" sz="1300" baseline="0" dirty="0" smtClean="0"/>
              <a:t> </a:t>
            </a:r>
            <a:r>
              <a:rPr lang="en-US" sz="1300" baseline="0" dirty="0" err="1" smtClean="0"/>
              <a:t>với</a:t>
            </a:r>
            <a:r>
              <a:rPr lang="en-US" sz="1300" baseline="0" dirty="0" smtClean="0"/>
              <a:t> </a:t>
            </a:r>
            <a:r>
              <a:rPr lang="en-US" sz="1300" baseline="0" dirty="0" err="1" smtClean="0"/>
              <a:t>kết</a:t>
            </a:r>
            <a:r>
              <a:rPr lang="en-US" sz="1300" baseline="0" dirty="0" smtClean="0"/>
              <a:t> </a:t>
            </a:r>
            <a:r>
              <a:rPr lang="en-US" sz="1300" baseline="0" dirty="0" err="1" smtClean="0"/>
              <a:t>quả</a:t>
            </a:r>
            <a:r>
              <a:rPr lang="en-US" sz="1300" baseline="0" dirty="0" smtClean="0"/>
              <a:t> </a:t>
            </a:r>
            <a:r>
              <a:rPr lang="en-US" sz="1300" baseline="0" dirty="0" err="1" smtClean="0"/>
              <a:t>của</a:t>
            </a:r>
            <a:r>
              <a:rPr lang="en-US" sz="1300" baseline="0" dirty="0" smtClean="0"/>
              <a:t> </a:t>
            </a:r>
            <a:r>
              <a:rPr lang="en-US" sz="1300" baseline="0" dirty="0" err="1" smtClean="0"/>
              <a:t>bài</a:t>
            </a:r>
            <a:r>
              <a:rPr lang="en-US" sz="1300" baseline="0" dirty="0" smtClean="0"/>
              <a:t> </a:t>
            </a:r>
            <a:r>
              <a:rPr lang="en-US" sz="1300" baseline="0" dirty="0" err="1" smtClean="0"/>
              <a:t>báo</a:t>
            </a:r>
            <a:r>
              <a:rPr lang="en-US" sz="1300" baseline="0" dirty="0" smtClean="0"/>
              <a:t>. </a:t>
            </a:r>
            <a:r>
              <a:rPr lang="en-US" sz="1300" baseline="0" dirty="0" err="1" smtClean="0"/>
              <a:t>Như</a:t>
            </a:r>
            <a:r>
              <a:rPr lang="en-US" sz="1300" baseline="0" dirty="0" smtClean="0"/>
              <a:t> </a:t>
            </a:r>
            <a:r>
              <a:rPr lang="en-US" sz="1300" baseline="0" dirty="0" err="1" smtClean="0"/>
              <a:t>vậy</a:t>
            </a:r>
            <a:r>
              <a:rPr lang="en-US" sz="1300" baseline="0" dirty="0" smtClean="0"/>
              <a:t>, modem </a:t>
            </a:r>
            <a:r>
              <a:rPr lang="en-US" sz="1300" baseline="0" dirty="0" err="1" smtClean="0"/>
              <a:t>đã</a:t>
            </a:r>
            <a:r>
              <a:rPr lang="en-US" sz="1300" baseline="0" dirty="0" smtClean="0"/>
              <a:t> </a:t>
            </a:r>
            <a:r>
              <a:rPr lang="en-US" sz="1300" baseline="0" dirty="0" err="1" smtClean="0"/>
              <a:t>hoạt</a:t>
            </a:r>
            <a:r>
              <a:rPr lang="en-US" sz="1300" baseline="0" dirty="0" smtClean="0"/>
              <a:t> </a:t>
            </a:r>
            <a:r>
              <a:rPr lang="en-US" sz="1300" baseline="0" dirty="0" err="1" smtClean="0"/>
              <a:t>động</a:t>
            </a:r>
            <a:r>
              <a:rPr lang="en-US" sz="1300" baseline="0" dirty="0" smtClean="0"/>
              <a:t> </a:t>
            </a:r>
            <a:r>
              <a:rPr lang="en-US" sz="1300" baseline="0" dirty="0" err="1" smtClean="0"/>
              <a:t>đúng</a:t>
            </a:r>
            <a:r>
              <a:rPr lang="en-US" sz="1300" baseline="0" dirty="0" smtClean="0"/>
              <a:t> </a:t>
            </a:r>
            <a:r>
              <a:rPr lang="en-US" sz="1300" baseline="0" dirty="0" err="1" smtClean="0"/>
              <a:t>như</a:t>
            </a:r>
            <a:r>
              <a:rPr lang="en-US" sz="1300" baseline="0" dirty="0" smtClean="0"/>
              <a:t> </a:t>
            </a:r>
            <a:r>
              <a:rPr lang="en-US" sz="1300" baseline="0" dirty="0" err="1" smtClean="0"/>
              <a:t>mong</a:t>
            </a:r>
            <a:r>
              <a:rPr lang="en-US" sz="1300" baseline="0" dirty="0" smtClean="0"/>
              <a:t> </a:t>
            </a:r>
            <a:r>
              <a:rPr lang="en-US" sz="1300" baseline="0" dirty="0" err="1" smtClean="0"/>
              <a:t>đợi</a:t>
            </a:r>
            <a:r>
              <a:rPr lang="en-US" sz="1300" baseline="0" dirty="0" smtClean="0"/>
              <a:t>.</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C6CE9CDE-D06A-7523-B65A-858B4BEB389A}"/>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C14657B6-7662-7BD7-607A-F53090E7E803}"/>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AE4C7D24-D5AB-7917-2B59-DF62E3602680}"/>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81688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Video demo</a:t>
                </a: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Sau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code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về</a:t>
                </a:r>
                <a:r>
                  <a:rPr lang="en-US" sz="1200" b="0" i="0" u="none" strike="noStrike" cap="none" baseline="0" dirty="0">
                    <a:solidFill>
                      <a:schemeClr val="dk1"/>
                    </a:solidFill>
                    <a:effectLst/>
                    <a:latin typeface="Calibri"/>
                    <a:ea typeface="Calibri"/>
                    <a:cs typeface="Calibri"/>
                    <a:sym typeface="Calibri"/>
                  </a:rPr>
                  <a:t> dung </a:t>
                </a:r>
                <a:r>
                  <a:rPr lang="en-US" sz="1200" b="0" i="0" u="none" strike="noStrike" cap="none" baseline="0" dirty="0" err="1">
                    <a:solidFill>
                      <a:schemeClr val="dk1"/>
                    </a:solidFill>
                    <a:effectLst/>
                    <a:latin typeface="Calibri"/>
                    <a:ea typeface="Calibri"/>
                    <a:cs typeface="Calibri"/>
                    <a:sym typeface="Calibri"/>
                  </a:rPr>
                  <a:t>lượng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kê</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6.</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chiếm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lớn</a:t>
                </a:r>
                <a:r>
                  <a:rPr lang="en-US" sz="1200" b="0" i="0" u="none" strike="noStrike" cap="none" baseline="0" dirty="0">
                    <a:solidFill>
                      <a:schemeClr val="dk1"/>
                    </a:solidFill>
                    <a:effectLst/>
                    <a:latin typeface="Calibri"/>
                    <a:ea typeface="Calibri"/>
                    <a:cs typeface="Calibri"/>
                    <a:sym typeface="Calibri"/>
                  </a:rPr>
                  <a:t> dung </a:t>
                </a:r>
                <a:r>
                  <a:rPr lang="en-US" sz="1200" b="0" i="0" u="none" strike="noStrike" cap="none" baseline="0" dirty="0" err="1">
                    <a:solidFill>
                      <a:schemeClr val="dk1"/>
                    </a:solidFill>
                    <a:effectLst/>
                    <a:latin typeface="Calibri"/>
                    <a:ea typeface="Calibri"/>
                    <a:cs typeface="Calibri"/>
                    <a:sym typeface="Calibri"/>
                  </a:rPr>
                  <a:t>lượng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đặc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FFT.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FFT </a:t>
                </a:r>
                <a:r>
                  <a:rPr lang="en-US" sz="1200" b="0" i="0" u="none" strike="noStrike" cap="none" baseline="0" dirty="0" err="1">
                    <a:solidFill>
                      <a:schemeClr val="dk1"/>
                    </a:solidFill>
                    <a:effectLst/>
                    <a:latin typeface="Calibri"/>
                    <a:ea typeface="Calibri"/>
                    <a:cs typeface="Calibri"/>
                    <a:sym typeface="Calibri"/>
                  </a:rPr>
                  <a:t>cần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dụng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trừ</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RAM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phép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Mặc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dù</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tìm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hiểu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dụng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thuật</a:t>
                </a:r>
                <a:r>
                  <a:rPr lang="en-US" sz="1200" b="0" i="0" u="none" strike="noStrike" cap="none" baseline="0" dirty="0">
                    <a:solidFill>
                      <a:schemeClr val="dk1"/>
                    </a:solidFill>
                    <a:effectLst/>
                    <a:latin typeface="Calibri"/>
                    <a:ea typeface="Calibri"/>
                    <a:cs typeface="Calibri"/>
                    <a:sym typeface="Calibri"/>
                  </a:rPr>
                  <a:t> FFT </a:t>
                </a:r>
                <a:r>
                  <a:rPr lang="en-US" sz="1200" b="0" i="0" u="none" strike="noStrike" cap="none" baseline="0" dirty="0" err="1">
                    <a:solidFill>
                      <a:schemeClr val="dk1"/>
                    </a:solidFill>
                    <a:effectLst/>
                    <a:latin typeface="Calibri"/>
                    <a:ea typeface="Calibri"/>
                    <a:cs typeface="Calibri"/>
                    <a:sym typeface="Calibri"/>
                  </a:rPr>
                  <a:t>cơ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2^2</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thiểu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thước</a:t>
                </a:r>
                <a:r>
                  <a:rPr lang="en-US" sz="1200" b="0" i="0" u="none" strike="noStrike" cap="none" baseline="0" dirty="0">
                    <a:solidFill>
                      <a:schemeClr val="dk1"/>
                    </a:solidFill>
                    <a:effectLst/>
                    <a:latin typeface="Calibri"/>
                    <a:ea typeface="Calibri"/>
                    <a:cs typeface="Calibri"/>
                    <a:sym typeface="Calibri"/>
                  </a:rPr>
                  <a:t> RAM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ROM, </a:t>
                </a:r>
                <a:r>
                  <a:rPr lang="en-US" sz="1200" b="0" i="0" u="none" strike="noStrike" cap="none" baseline="0" dirty="0" err="1">
                    <a:solidFill>
                      <a:schemeClr val="dk1"/>
                    </a:solidFill>
                    <a:effectLst/>
                    <a:latin typeface="Calibri"/>
                    <a:ea typeface="Calibri"/>
                    <a:cs typeface="Calibri"/>
                    <a:sym typeface="Calibri"/>
                  </a:rPr>
                  <a:t>tuy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bit </a:t>
                </a:r>
                <a:r>
                  <a:rPr lang="en-US" sz="1200" b="0" i="0" u="none" strike="noStrike" cap="none" baseline="0" dirty="0" err="1">
                    <a:solidFill>
                      <a:schemeClr val="dk1"/>
                    </a:solidFill>
                    <a:effectLst/>
                    <a:latin typeface="Calibri"/>
                    <a:ea typeface="Calibri"/>
                    <a:cs typeface="Calibri"/>
                    <a:sym typeface="Calibri"/>
                  </a:rPr>
                  <a:t>nhớ</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đây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hơn</a:t>
                </a:r>
                <a:r>
                  <a:rPr lang="en-US" sz="1200" b="0" i="0" u="none" strike="noStrike" cap="none" baseline="0" dirty="0">
                    <a:solidFill>
                      <a:schemeClr val="dk1"/>
                    </a:solidFill>
                    <a:effectLst/>
                    <a:latin typeface="Calibri"/>
                    <a:ea typeface="Calibri"/>
                    <a:cs typeface="Calibri"/>
                    <a:sym typeface="Calibri"/>
                  </a:rPr>
                  <a:t> 262,000 bits.</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tốc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dữ</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thuyết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tăng</a:t>
                </a:r>
                <a:r>
                  <a:rPr lang="en-US" sz="1200" b="0" i="0" u="none" strike="noStrike" cap="none" baseline="0" dirty="0">
                    <a:solidFill>
                      <a:schemeClr val="dk1"/>
                    </a:solidFill>
                    <a:effectLst/>
                    <a:latin typeface="Calibri"/>
                    <a:ea typeface="Calibri"/>
                    <a:cs typeface="Calibri"/>
                    <a:sym typeface="Calibri"/>
                  </a:rPr>
                  <a:t> SF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tốc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dữ</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testbench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8. Modem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vượt</a:t>
                </a:r>
                <a:r>
                  <a:rPr lang="en-US" sz="1200" b="0" i="0" u="none" strike="noStrike" cap="none" baseline="0" dirty="0">
                    <a:solidFill>
                      <a:schemeClr val="dk1"/>
                    </a:solidFill>
                    <a:effectLst/>
                    <a:latin typeface="Calibri"/>
                    <a:ea typeface="Calibri"/>
                    <a:cs typeface="Calibri"/>
                    <a:sym typeface="Calibri"/>
                  </a:rPr>
                  <a:t> qua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testbench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tưởng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nhiễu</a:t>
                </a:r>
                <a:r>
                  <a:rPr lang="en-US" sz="1200" b="0" i="0" u="none" strike="noStrike" cap="none" baseline="0" dirty="0">
                    <a:solidFill>
                      <a:schemeClr val="dk1"/>
                    </a:solidFill>
                    <a:effectLst/>
                    <a:latin typeface="Calibri"/>
                    <a:ea typeface="Calibri"/>
                    <a:cs typeface="Calibri"/>
                    <a:sym typeface="Calibri"/>
                  </a:rPr>
                  <a:t>, …</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testbench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cuối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gửi</a:t>
                </a:r>
                <a:r>
                  <a:rPr lang="en-US" sz="1200" b="0" i="0" u="none" strike="noStrike" cap="none" baseline="0" dirty="0">
                    <a:solidFill>
                      <a:schemeClr val="dk1"/>
                    </a:solidFill>
                    <a:effectLst/>
                    <a:latin typeface="Calibri"/>
                    <a:ea typeface="Calibri"/>
                    <a:cs typeface="Calibri"/>
                    <a:sym typeface="Calibri"/>
                  </a:rPr>
                  <a:t> 2000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qua </a:t>
                </a:r>
                <a:r>
                  <a:rPr lang="en-US" sz="1200" b="0" i="0" u="none" strike="noStrike" cap="none" baseline="0" dirty="0" err="1">
                    <a:solidFill>
                      <a:schemeClr val="dk1"/>
                    </a:solidFill>
                    <a:effectLst/>
                    <a:latin typeface="Calibri"/>
                    <a:ea typeface="Calibri"/>
                    <a:cs typeface="Calibri"/>
                    <a:sym typeface="Calibri"/>
                  </a:rPr>
                  <a:t>kênh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nhiễu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trình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bày</a:t>
                </a:r>
                <a:r>
                  <a:rPr lang="en-US" sz="1200" b="0" i="0" u="none" strike="noStrike" cap="none" baseline="0" dirty="0">
                    <a:solidFill>
                      <a:schemeClr val="dk1"/>
                    </a:solidFill>
                    <a:effectLst/>
                    <a:latin typeface="Calibri"/>
                    <a:ea typeface="Calibri"/>
                    <a:cs typeface="Calibri"/>
                    <a:sym typeface="Calibri"/>
                  </a:rPr>
                  <a:t> ở slide </a:t>
                </a:r>
                <a:r>
                  <a:rPr lang="en-US" sz="1200" b="0" i="0" u="none" strike="noStrike" cap="none" baseline="0" dirty="0" err="1">
                    <a:solidFill>
                      <a:schemeClr val="dk1"/>
                    </a:solidFill>
                    <a:effectLst/>
                    <a:latin typeface="Calibri"/>
                    <a:ea typeface="Calibri"/>
                    <a:cs typeface="Calibri"/>
                    <a:sym typeface="Calibri"/>
                  </a:rPr>
                  <a:t>kế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tiếp</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BC6FAE12-641E-010B-5159-AB1EA1BFDB9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824492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Trước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đánh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em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xin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hội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đồng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xem</a:t>
                </a:r>
                <a:r>
                  <a:rPr lang="en-US" sz="1200" b="0" i="0" u="none" strike="noStrike" cap="none" baseline="0" dirty="0" smtClean="0">
                    <a:solidFill>
                      <a:schemeClr val="dk1"/>
                    </a:solidFill>
                    <a:effectLst/>
                    <a:latin typeface="Calibri"/>
                    <a:ea typeface="Calibri"/>
                    <a:cs typeface="Calibri"/>
                    <a:sym typeface="Calibri"/>
                  </a:rPr>
                  <a:t> qua vid demo.</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smtClean="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Bằng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cách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lặp</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lại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thao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tác</a:t>
                </a:r>
                <a:r>
                  <a:rPr lang="en-US" sz="1200" b="0" i="0" u="none" strike="noStrike" cap="none" baseline="0" dirty="0" smtClean="0">
                    <a:solidFill>
                      <a:schemeClr val="dk1"/>
                    </a:solidFill>
                    <a:effectLst/>
                    <a:latin typeface="Calibri"/>
                    <a:ea typeface="Calibri"/>
                    <a:cs typeface="Calibri"/>
                    <a:sym typeface="Calibri"/>
                  </a:rPr>
                  <a:t> ở demo, </a:t>
                </a:r>
                <a:r>
                  <a:rPr lang="en-US" sz="1200" b="0" i="0" u="none" strike="noStrike" cap="none" baseline="0" dirty="0" err="1" smtClean="0">
                    <a:solidFill>
                      <a:schemeClr val="dk1"/>
                    </a:solidFill>
                    <a:effectLst/>
                    <a:latin typeface="Calibri"/>
                    <a:ea typeface="Calibri"/>
                    <a:cs typeface="Calibri"/>
                    <a:sym typeface="Calibri"/>
                  </a:rPr>
                  <a:t>thu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quan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giữa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tỉ</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lỗi</a:t>
                </a:r>
                <a:r>
                  <a:rPr lang="en-US" sz="1200" b="0" i="0" u="none" strike="noStrike" cap="none" baseline="0" dirty="0" smtClean="0">
                    <a:solidFill>
                      <a:schemeClr val="dk1"/>
                    </a:solidFill>
                    <a:effectLst/>
                    <a:latin typeface="Calibri"/>
                    <a:ea typeface="Calibri"/>
                    <a:cs typeface="Calibri"/>
                    <a:sym typeface="Calibri"/>
                  </a:rPr>
                  <a:t> bit </a:t>
                </a:r>
                <a:r>
                  <a:rPr lang="en-US" sz="1200" b="0" i="0" u="none" strike="noStrike" cap="none" baseline="0" dirty="0" err="1" smtClean="0">
                    <a:solidFill>
                      <a:schemeClr val="dk1"/>
                    </a:solidFill>
                    <a:effectLst/>
                    <a:latin typeface="Calibri"/>
                    <a:ea typeface="Calibri"/>
                    <a:cs typeface="Calibri"/>
                    <a:sym typeface="Calibri"/>
                  </a:rPr>
                  <a:t>theo</a:t>
                </a:r>
                <a:r>
                  <a:rPr lang="en-US" sz="1200" b="0" i="0" u="none" strike="noStrike" cap="none" baseline="0" dirty="0" smtClean="0">
                    <a:solidFill>
                      <a:schemeClr val="dk1"/>
                    </a:solidFill>
                    <a:effectLst/>
                    <a:latin typeface="Calibri"/>
                    <a:ea typeface="Calibri"/>
                    <a:cs typeface="Calibri"/>
                    <a:sym typeface="Calibri"/>
                  </a:rPr>
                  <a:t> SNR </a:t>
                </a:r>
                <a:r>
                  <a:rPr lang="en-US" sz="1200" b="0" i="0" u="none" strike="noStrike" cap="none" baseline="0" dirty="0" err="1" smtClean="0">
                    <a:solidFill>
                      <a:schemeClr val="dk1"/>
                    </a:solidFill>
                    <a:effectLst/>
                    <a:latin typeface="Calibri"/>
                    <a:ea typeface="Calibri"/>
                    <a:cs typeface="Calibri"/>
                    <a:sym typeface="Calibri"/>
                  </a:rPr>
                  <a:t>như</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37. </a:t>
                </a:r>
                <a:r>
                  <a:rPr lang="en-US" sz="1200" b="0" i="0" u="none" strike="noStrike" cap="none" baseline="0" dirty="0" err="1" smtClean="0">
                    <a:solidFill>
                      <a:schemeClr val="dk1"/>
                    </a:solidFill>
                    <a:effectLst/>
                    <a:latin typeface="Calibri"/>
                    <a:ea typeface="Calibri"/>
                    <a:cs typeface="Calibri"/>
                    <a:sym typeface="Calibri"/>
                  </a:rPr>
                  <a:t>Có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thể</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thấy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hơn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từ</a:t>
                </a:r>
                <a:r>
                  <a:rPr lang="en-US" sz="1200" b="0" i="0" u="none" strike="noStrike" cap="none" baseline="0" dirty="0" smtClean="0">
                    <a:solidFill>
                      <a:schemeClr val="dk1"/>
                    </a:solidFill>
                    <a:effectLst/>
                    <a:latin typeface="Calibri"/>
                    <a:ea typeface="Calibri"/>
                    <a:cs typeface="Calibri"/>
                    <a:sym typeface="Calibri"/>
                  </a:rPr>
                  <a:t> 3 </a:t>
                </a:r>
                <a:r>
                  <a:rPr lang="en-US" sz="1200" b="0" i="0" u="none" strike="noStrike" cap="none" baseline="0" dirty="0" err="1" smtClean="0">
                    <a:solidFill>
                      <a:schemeClr val="dk1"/>
                    </a:solidFill>
                    <a:effectLst/>
                    <a:latin typeface="Calibri"/>
                    <a:ea typeface="Calibri"/>
                    <a:cs typeface="Calibri"/>
                    <a:sym typeface="Calibri"/>
                  </a:rPr>
                  <a:t>đến</a:t>
                </a:r>
                <a:r>
                  <a:rPr lang="en-US" sz="1200" b="0" i="0" u="none" strike="noStrike" cap="none" baseline="0" dirty="0" smtClean="0">
                    <a:solidFill>
                      <a:schemeClr val="dk1"/>
                    </a:solidFill>
                    <a:effectLst/>
                    <a:latin typeface="Calibri"/>
                    <a:ea typeface="Calibri"/>
                    <a:cs typeface="Calibri"/>
                    <a:sym typeface="Calibri"/>
                  </a:rPr>
                  <a:t> 4dB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so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mô</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phỏng</a:t>
                </a:r>
                <a:r>
                  <a:rPr lang="en-US" sz="1200" b="0" i="0" u="none" strike="noStrike" cap="none" baseline="0" dirty="0" smtClean="0">
                    <a:solidFill>
                      <a:schemeClr val="dk1"/>
                    </a:solidFill>
                    <a:effectLst/>
                    <a:latin typeface="Calibri"/>
                    <a:ea typeface="Calibri"/>
                    <a:cs typeface="Calibri"/>
                    <a:sym typeface="Calibri"/>
                  </a:rPr>
                  <a:t> Simulink.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việc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lọc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bỏ</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thành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phần</a:t>
                </a:r>
                <a:r>
                  <a:rPr lang="en-US" sz="1200" b="0" i="0" u="none" strike="noStrike" cap="none" baseline="0" dirty="0" smtClean="0">
                    <a:solidFill>
                      <a:schemeClr val="dk1"/>
                    </a:solidFill>
                    <a:effectLst/>
                    <a:latin typeface="Calibri"/>
                    <a:ea typeface="Calibri"/>
                    <a:cs typeface="Calibri"/>
                    <a:sym typeface="Calibri"/>
                  </a:rPr>
                  <a:t> DC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a:t>
                </a:r>
                <a:r>
                  <a:rPr lang="en-US" sz="1200" b="0" i="0" u="none" strike="noStrike" cap="none" baseline="0" dirty="0" smtClean="0">
                    <a:solidFill>
                      <a:schemeClr val="dk1"/>
                    </a:solidFill>
                    <a:effectLst/>
                    <a:latin typeface="Calibri"/>
                    <a:ea typeface="Calibri"/>
                    <a:cs typeface="Calibri"/>
                    <a:sym typeface="Calibri"/>
                  </a:rPr>
                  <a:t> qua DAC </a:t>
                </a:r>
                <a:r>
                  <a:rPr lang="en-US" sz="1200" b="0" i="0" u="none" strike="noStrike" cap="none" baseline="0" dirty="0" err="1" smtClean="0">
                    <a:solidFill>
                      <a:schemeClr val="dk1"/>
                    </a:solidFill>
                    <a:effectLst/>
                    <a:latin typeface="Calibri"/>
                    <a:ea typeface="Calibri"/>
                    <a:cs typeface="Calibri"/>
                    <a:sym typeface="Calibri"/>
                  </a:rPr>
                  <a:t>làm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méo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dạng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chirp, </a:t>
                </a:r>
                <a:r>
                  <a:rPr lang="en-US" sz="1200" b="0" i="0" u="none" strike="noStrike" cap="none" baseline="0" dirty="0" err="1" smtClean="0">
                    <a:solidFill>
                      <a:schemeClr val="dk1"/>
                    </a:solidFill>
                    <a:effectLst/>
                    <a:latin typeface="Calibri"/>
                    <a:ea typeface="Calibri"/>
                    <a:cs typeface="Calibri"/>
                    <a:sym typeface="Calibri"/>
                  </a:rPr>
                  <a:t>dẫn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đến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tức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không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còn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thay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đổi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tuyến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theo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thời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gian</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đó</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nhân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down-chirp </a:t>
                </a:r>
                <a:r>
                  <a:rPr lang="en-US" sz="1200" b="0" i="0" u="none" strike="noStrike" cap="none" baseline="0" dirty="0" err="1" smtClean="0">
                    <a:solidFill>
                      <a:schemeClr val="dk1"/>
                    </a:solidFill>
                    <a:effectLst/>
                    <a:latin typeface="Calibri"/>
                    <a:ea typeface="Calibri"/>
                    <a:cs typeface="Calibri"/>
                    <a:sym typeface="Calibri"/>
                  </a:rPr>
                  <a:t>thì</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ngõ</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ra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không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còn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một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tín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hiệu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đơn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tần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số</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nữa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gây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ra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sai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lệch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trong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quá</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trình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giải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chế</a:t>
                </a:r>
                <a:r>
                  <a:rPr lang="en-US" sz="1200" b="0" i="0" u="none" strike="noStrike" cap="none" baseline="0" dirty="0" smtClean="0">
                    <a:solidFill>
                      <a:schemeClr val="dk1"/>
                    </a:solidFill>
                    <a:effectLst/>
                    <a:latin typeface="Calibri"/>
                    <a:ea typeface="Calibri"/>
                    <a:cs typeface="Calibri"/>
                    <a:sym typeface="Calibri"/>
                  </a:rPr>
                  <a:t>.</a:t>
                </a:r>
                <a:endParaRPr lang="en-US" sz="1200" b="0" i="0" u="none" strike="noStrike" cap="none" baseline="0" dirty="0">
                  <a:solidFill>
                    <a:schemeClr val="dk1"/>
                  </a:solidFill>
                  <a:effectLst/>
                  <a:latin typeface="Calibri"/>
                  <a:ea typeface="Calibri"/>
                  <a:cs typeface="Calibri"/>
                  <a:sym typeface="Calibri"/>
                </a:endParaRP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Trước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em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xin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hội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xem</a:t>
                </a:r>
                <a:r>
                  <a:rPr lang="en-US" sz="1200" b="0" i="0" u="none" strike="noStrike" cap="none" baseline="0" dirty="0">
                    <a:solidFill>
                      <a:schemeClr val="dk1"/>
                    </a:solidFill>
                    <a:effectLst/>
                    <a:latin typeface="Calibri"/>
                    <a:ea typeface="Calibri"/>
                    <a:cs typeface="Calibri"/>
                    <a:sym typeface="Calibri"/>
                  </a:rPr>
                  <a:t> qua vid demo.</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lặp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thao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tác</a:t>
                </a:r>
                <a:r>
                  <a:rPr lang="en-US" sz="1200" b="0" i="0" u="none" strike="noStrike" cap="none" baseline="0" dirty="0">
                    <a:solidFill>
                      <a:schemeClr val="dk1"/>
                    </a:solidFill>
                    <a:effectLst/>
                    <a:latin typeface="Calibri"/>
                    <a:ea typeface="Calibri"/>
                    <a:cs typeface="Calibri"/>
                    <a:sym typeface="Calibri"/>
                  </a:rPr>
                  <a:t> ở vid demo,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gửi</a:t>
                </a:r>
                <a:r>
                  <a:rPr lang="en-US" sz="1200" b="0" i="0" u="none" strike="noStrike" cap="none" baseline="0" dirty="0">
                    <a:solidFill>
                      <a:schemeClr val="dk1"/>
                    </a:solidFill>
                    <a:effectLst/>
                    <a:latin typeface="Calibri"/>
                    <a:ea typeface="Calibri"/>
                    <a:cs typeface="Calibri"/>
                    <a:sym typeface="Calibri"/>
                  </a:rPr>
                  <a:t> 2000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BER </a:t>
                </a:r>
                <a:r>
                  <a:rPr lang="en-US" sz="1200" b="0" i="0" u="none" strike="noStrike" cap="none" baseline="0" dirty="0" err="1">
                    <a:solidFill>
                      <a:schemeClr val="dk1"/>
                    </a:solidFill>
                    <a:effectLst/>
                    <a:latin typeface="Calibri"/>
                    <a:ea typeface="Calibri"/>
                    <a:cs typeface="Calibri"/>
                    <a:sym typeface="Calibri"/>
                  </a:rPr>
                  <a:t>theo</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33.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thấy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𝑆𝑁𝑅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a:solidFill>
                      <a:schemeClr val="dk1"/>
                    </a:solidFill>
                    <a:effectLst/>
                    <a:latin typeface="Cambria Math" panose="02040503050406030204" pitchFamily="18" charset="0"/>
                    <a:ea typeface="Calibri"/>
                    <a:cs typeface="Calibri"/>
                    <a:sym typeface="Calibri"/>
                  </a:rPr>
                  <a:t>𝑆𝐹</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𝐵𝐸𝑅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9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mà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lỗi</a:t>
                </a:r>
                <a:r>
                  <a:rPr lang="en-US" sz="1200" b="0" i="0" u="none" strike="noStrike" cap="none" baseline="0" dirty="0">
                    <a:solidFill>
                      <a:schemeClr val="dk1"/>
                    </a:solidFill>
                    <a:effectLst/>
                    <a:latin typeface="Calibri"/>
                    <a:ea typeface="Calibri"/>
                    <a:cs typeface="Calibri"/>
                    <a:sym typeface="Calibri"/>
                  </a:rPr>
                  <a:t> bit </a:t>
                </a:r>
                <a:r>
                  <a:rPr lang="en-US" sz="1200" b="0" i="0" u="none" strike="noStrike" cap="none" baseline="0" dirty="0" err="1">
                    <a:solidFill>
                      <a:schemeClr val="dk1"/>
                    </a:solidFill>
                    <a:effectLst/>
                    <a:latin typeface="Calibri"/>
                    <a:ea typeface="Calibri"/>
                    <a:cs typeface="Calibri"/>
                    <a:sym typeface="Calibri"/>
                  </a:rPr>
                  <a:t>vẫn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đảm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hơn</a:t>
                </a:r>
                <a:r>
                  <a:rPr lang="en-US" sz="1200" b="0" i="0" u="none" strike="noStrike" cap="none" baseline="0" dirty="0">
                    <a:solidFill>
                      <a:schemeClr val="dk1"/>
                    </a:solidFill>
                    <a:effectLst/>
                    <a:latin typeface="Calibri"/>
                    <a:ea typeface="Calibri"/>
                    <a:cs typeface="Calibri"/>
                    <a:sym typeface="Calibri"/>
                  </a:rPr>
                  <a:t> 0.1%.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Simulink,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xanh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2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tương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tỏ</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đợi</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FAEDD37-8420-F440-D7C0-3F43BBEDBBD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79814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Trước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em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xin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hội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xem</a:t>
                </a:r>
                <a:r>
                  <a:rPr lang="en-US" sz="1200" b="0" i="0" u="none" strike="noStrike" cap="none" baseline="0" dirty="0">
                    <a:solidFill>
                      <a:schemeClr val="dk1"/>
                    </a:solidFill>
                    <a:effectLst/>
                    <a:latin typeface="Calibri"/>
                    <a:ea typeface="Calibri"/>
                    <a:cs typeface="Calibri"/>
                    <a:sym typeface="Calibri"/>
                  </a:rPr>
                  <a:t> qua vid demo.</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lặp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thao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tác</a:t>
                </a:r>
                <a:r>
                  <a:rPr lang="en-US" sz="1200" b="0" i="0" u="none" strike="noStrike" cap="none" baseline="0" dirty="0">
                    <a:solidFill>
                      <a:schemeClr val="dk1"/>
                    </a:solidFill>
                    <a:effectLst/>
                    <a:latin typeface="Calibri"/>
                    <a:ea typeface="Calibri"/>
                    <a:cs typeface="Calibri"/>
                    <a:sym typeface="Calibri"/>
                  </a:rPr>
                  <a:t> ở vid demo,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gửi</a:t>
                </a:r>
                <a:r>
                  <a:rPr lang="en-US" sz="1200" b="0" i="0" u="none" strike="noStrike" cap="none" baseline="0" dirty="0">
                    <a:solidFill>
                      <a:schemeClr val="dk1"/>
                    </a:solidFill>
                    <a:effectLst/>
                    <a:latin typeface="Calibri"/>
                    <a:ea typeface="Calibri"/>
                    <a:cs typeface="Calibri"/>
                    <a:sym typeface="Calibri"/>
                  </a:rPr>
                  <a:t> 2000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BER </a:t>
                </a:r>
                <a:r>
                  <a:rPr lang="en-US" sz="1200" b="0" i="0" u="none" strike="noStrike" cap="none" baseline="0" dirty="0" err="1">
                    <a:solidFill>
                      <a:schemeClr val="dk1"/>
                    </a:solidFill>
                    <a:effectLst/>
                    <a:latin typeface="Calibri"/>
                    <a:ea typeface="Calibri"/>
                    <a:cs typeface="Calibri"/>
                    <a:sym typeface="Calibri"/>
                  </a:rPr>
                  <a:t>theo</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33.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thấy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14:m>
                  <m:oMath xmlns:m="http://schemas.openxmlformats.org/officeDocument/2006/math">
                    <m:r>
                      <a:rPr lang="en-US" sz="1200" b="0" i="1" u="none" strike="noStrike" cap="none" baseline="0" smtClean="0">
                        <a:solidFill>
                          <a:schemeClr val="dk1"/>
                        </a:solidFill>
                        <a:effectLst/>
                        <a:latin typeface="Cambria Math" panose="02040503050406030204" pitchFamily="18" charset="0"/>
                        <a:ea typeface="Calibri"/>
                        <a:cs typeface="Calibri"/>
                        <a:sym typeface="Calibri"/>
                      </a:rPr>
                      <m:t>𝑆𝑁𝑅</m:t>
                    </m:r>
                  </m:oMath>
                </a14:m>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14:m>
                  <m:oMath xmlns:m="http://schemas.openxmlformats.org/officeDocument/2006/math">
                    <m:r>
                      <a:rPr lang="en-US" sz="1200" b="0" i="1" u="none" strike="noStrike" cap="none" baseline="0" dirty="0" smtClean="0">
                        <a:solidFill>
                          <a:schemeClr val="dk1"/>
                        </a:solidFill>
                        <a:effectLst/>
                        <a:latin typeface="Cambria Math" panose="02040503050406030204" pitchFamily="18" charset="0"/>
                        <a:ea typeface="Calibri"/>
                        <a:cs typeface="Calibri"/>
                        <a:sym typeface="Calibri"/>
                      </a:rPr>
                      <m:t>𝑆𝐹</m:t>
                    </m:r>
                  </m:oMath>
                </a14:m>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14:m>
                  <m:oMath xmlns:m="http://schemas.openxmlformats.org/officeDocument/2006/math">
                    <m:r>
                      <a:rPr lang="en-US" sz="1200" b="0" i="1" u="none" strike="noStrike" cap="none" baseline="0" smtClean="0">
                        <a:solidFill>
                          <a:schemeClr val="dk1"/>
                        </a:solidFill>
                        <a:effectLst/>
                        <a:latin typeface="Cambria Math" panose="02040503050406030204" pitchFamily="18" charset="0"/>
                        <a:ea typeface="Calibri"/>
                        <a:cs typeface="Calibri"/>
                        <a:sym typeface="Calibri"/>
                      </a:rPr>
                      <m:t>𝐵𝐸𝑅</m:t>
                    </m:r>
                  </m:oMath>
                </a14:m>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9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mà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lỗi</a:t>
                </a:r>
                <a:r>
                  <a:rPr lang="en-US" sz="1200" b="0" i="0" u="none" strike="noStrike" cap="none" baseline="0" dirty="0">
                    <a:solidFill>
                      <a:schemeClr val="dk1"/>
                    </a:solidFill>
                    <a:effectLst/>
                    <a:latin typeface="Calibri"/>
                    <a:ea typeface="Calibri"/>
                    <a:cs typeface="Calibri"/>
                    <a:sym typeface="Calibri"/>
                  </a:rPr>
                  <a:t> bit </a:t>
                </a:r>
                <a:r>
                  <a:rPr lang="en-US" sz="1200" b="0" i="0" u="none" strike="noStrike" cap="none" baseline="0" dirty="0" err="1">
                    <a:solidFill>
                      <a:schemeClr val="dk1"/>
                    </a:solidFill>
                    <a:effectLst/>
                    <a:latin typeface="Calibri"/>
                    <a:ea typeface="Calibri"/>
                    <a:cs typeface="Calibri"/>
                    <a:sym typeface="Calibri"/>
                  </a:rPr>
                  <a:t>vẫn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đảm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hơn</a:t>
                </a:r>
                <a:r>
                  <a:rPr lang="en-US" sz="1200" b="0" i="0" u="none" strike="noStrike" cap="none" baseline="0" dirty="0">
                    <a:solidFill>
                      <a:schemeClr val="dk1"/>
                    </a:solidFill>
                    <a:effectLst/>
                    <a:latin typeface="Calibri"/>
                    <a:ea typeface="Calibri"/>
                    <a:cs typeface="Calibri"/>
                    <a:sym typeface="Calibri"/>
                  </a:rPr>
                  <a:t> 0.1%.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Simulink,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xanh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2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tương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tỏ</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đợi</a:t>
                </a:r>
                <a:r>
                  <a:rPr lang="en-US" sz="1200" b="0" i="0" u="none" strike="noStrike" cap="none" baseline="0" dirty="0">
                    <a:solidFill>
                      <a:schemeClr val="dk1"/>
                    </a:solidFill>
                    <a:effectLst/>
                    <a:latin typeface="Calibri"/>
                    <a:ea typeface="Calibri"/>
                    <a:cs typeface="Calibri"/>
                    <a:sym typeface="Calibri"/>
                  </a:rPr>
                  <a:t>.</a:t>
                </a: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Trước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em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xin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mời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hội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xem</a:t>
                </a:r>
                <a:r>
                  <a:rPr lang="en-US" sz="1200" b="0" i="0" u="none" strike="noStrike" cap="none" baseline="0" dirty="0">
                    <a:solidFill>
                      <a:schemeClr val="dk1"/>
                    </a:solidFill>
                    <a:effectLst/>
                    <a:latin typeface="Calibri"/>
                    <a:ea typeface="Calibri"/>
                    <a:cs typeface="Calibri"/>
                    <a:sym typeface="Calibri"/>
                  </a:rPr>
                  <a:t> qua vid demo.</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lặp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thao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tác</a:t>
                </a:r>
                <a:r>
                  <a:rPr lang="en-US" sz="1200" b="0" i="0" u="none" strike="noStrike" cap="none" baseline="0" dirty="0">
                    <a:solidFill>
                      <a:schemeClr val="dk1"/>
                    </a:solidFill>
                    <a:effectLst/>
                    <a:latin typeface="Calibri"/>
                    <a:ea typeface="Calibri"/>
                    <a:cs typeface="Calibri"/>
                    <a:sym typeface="Calibri"/>
                  </a:rPr>
                  <a:t> ở vid demo,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gửi</a:t>
                </a:r>
                <a:r>
                  <a:rPr lang="en-US" sz="1200" b="0" i="0" u="none" strike="noStrike" cap="none" baseline="0" dirty="0">
                    <a:solidFill>
                      <a:schemeClr val="dk1"/>
                    </a:solidFill>
                    <a:effectLst/>
                    <a:latin typeface="Calibri"/>
                    <a:ea typeface="Calibri"/>
                    <a:cs typeface="Calibri"/>
                    <a:sym typeface="Calibri"/>
                  </a:rPr>
                  <a:t> 2000 </a:t>
                </a:r>
                <a:r>
                  <a:rPr lang="en-US" sz="1200" b="0" i="0" u="none" strike="noStrike" cap="none" baseline="0" dirty="0" err="1">
                    <a:solidFill>
                      <a:schemeClr val="dk1"/>
                    </a:solidFill>
                    <a:effectLst/>
                    <a:latin typeface="Calibri"/>
                    <a:ea typeface="Calibri"/>
                    <a:cs typeface="Calibri"/>
                    <a:sym typeface="Calibri"/>
                  </a:rPr>
                  <a:t>ký</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đánh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BER </a:t>
                </a:r>
                <a:r>
                  <a:rPr lang="en-US" sz="1200" b="0" i="0" u="none" strike="noStrike" cap="none" baseline="0" dirty="0" err="1">
                    <a:solidFill>
                      <a:schemeClr val="dk1"/>
                    </a:solidFill>
                    <a:effectLst/>
                    <a:latin typeface="Calibri"/>
                    <a:ea typeface="Calibri"/>
                    <a:cs typeface="Calibri"/>
                    <a:sym typeface="Calibri"/>
                  </a:rPr>
                  <a:t>theo</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33.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thấy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quan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trọng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một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𝑆𝑁𝑅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a:solidFill>
                      <a:schemeClr val="dk1"/>
                    </a:solidFill>
                    <a:effectLst/>
                    <a:latin typeface="Cambria Math" panose="02040503050406030204" pitchFamily="18" charset="0"/>
                    <a:ea typeface="Calibri"/>
                    <a:cs typeface="Calibri"/>
                    <a:sym typeface="Calibri"/>
                  </a:rPr>
                  <a:t>𝑆𝐹</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tăng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𝐵𝐸𝑅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càng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9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trị</a:t>
                </a:r>
                <a:r>
                  <a:rPr lang="en-US" sz="1200" b="0" i="0" u="none" strike="noStrike" cap="none" baseline="0" dirty="0">
                    <a:solidFill>
                      <a:schemeClr val="dk1"/>
                    </a:solidFill>
                    <a:effectLst/>
                    <a:latin typeface="Calibri"/>
                    <a:ea typeface="Calibri"/>
                    <a:cs typeface="Calibri"/>
                    <a:sym typeface="Calibri"/>
                  </a:rPr>
                  <a:t> SNR </a:t>
                </a:r>
                <a:r>
                  <a:rPr lang="en-US" sz="1200" b="0" i="0" u="none" strike="noStrike" cap="none" baseline="0" dirty="0" err="1">
                    <a:solidFill>
                      <a:schemeClr val="dk1"/>
                    </a:solidFill>
                    <a:effectLst/>
                    <a:latin typeface="Calibri"/>
                    <a:ea typeface="Calibri"/>
                    <a:cs typeface="Calibri"/>
                    <a:sym typeface="Calibri"/>
                  </a:rPr>
                  <a:t>mà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tại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lỗi</a:t>
                </a:r>
                <a:r>
                  <a:rPr lang="en-US" sz="1200" b="0" i="0" u="none" strike="noStrike" cap="none" baseline="0" dirty="0">
                    <a:solidFill>
                      <a:schemeClr val="dk1"/>
                    </a:solidFill>
                    <a:effectLst/>
                    <a:latin typeface="Calibri"/>
                    <a:ea typeface="Calibri"/>
                    <a:cs typeface="Calibri"/>
                    <a:sym typeface="Calibri"/>
                  </a:rPr>
                  <a:t> bit </a:t>
                </a:r>
                <a:r>
                  <a:rPr lang="en-US" sz="1200" b="0" i="0" u="none" strike="noStrike" cap="none" baseline="0" dirty="0" err="1">
                    <a:solidFill>
                      <a:schemeClr val="dk1"/>
                    </a:solidFill>
                    <a:effectLst/>
                    <a:latin typeface="Calibri"/>
                    <a:ea typeface="Calibri"/>
                    <a:cs typeface="Calibri"/>
                    <a:sym typeface="Calibri"/>
                  </a:rPr>
                  <a:t>vẫn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đảm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hơn</a:t>
                </a:r>
                <a:r>
                  <a:rPr lang="en-US" sz="1200" b="0" i="0" u="none" strike="noStrike" cap="none" baseline="0" dirty="0">
                    <a:solidFill>
                      <a:schemeClr val="dk1"/>
                    </a:solidFill>
                    <a:effectLst/>
                    <a:latin typeface="Calibri"/>
                    <a:ea typeface="Calibri"/>
                    <a:cs typeface="Calibri"/>
                    <a:sym typeface="Calibri"/>
                  </a:rPr>
                  <a:t> 0.1%.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đỏ</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Simulink, </a:t>
                </a:r>
                <a:r>
                  <a:rPr lang="en-US" sz="1200" b="0" i="0" u="none" strike="noStrike" cap="none" baseline="0" dirty="0" err="1">
                    <a:solidFill>
                      <a:schemeClr val="dk1"/>
                    </a:solidFill>
                    <a:effectLst/>
                    <a:latin typeface="Calibri"/>
                    <a:ea typeface="Calibri"/>
                    <a:cs typeface="Calibri"/>
                    <a:sym typeface="Calibri"/>
                  </a:rPr>
                  <a:t>màu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xanh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2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khá</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tương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đồng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tỏ</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LoRa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nạp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đã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như</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đợi</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FAEDD37-8420-F440-D7C0-3F43BBEDBBD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48786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smtClean="0">
                    <a:solidFill>
                      <a:schemeClr val="dk1"/>
                    </a:solidFill>
                    <a:effectLst/>
                    <a:latin typeface="Calibri"/>
                    <a:ea typeface="Calibri"/>
                    <a:cs typeface="Calibri"/>
                    <a:sym typeface="Calibri"/>
                  </a:rPr>
                  <a:t>Sau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layout </a:t>
                </a:r>
                <a:r>
                  <a:rPr lang="en-US" sz="1200" b="0" i="0" u="none" strike="noStrike" cap="none" baseline="0" dirty="0" err="1">
                    <a:solidFill>
                      <a:schemeClr val="dk1"/>
                    </a:solidFill>
                    <a:effectLst/>
                    <a:latin typeface="Calibri"/>
                    <a:ea typeface="Calibri"/>
                    <a:cs typeface="Calibri"/>
                    <a:sym typeface="Calibri"/>
                  </a:rPr>
                  <a:t>mạch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cụ</a:t>
                </a:r>
                <a:r>
                  <a:rPr lang="en-US" sz="1200" b="0" i="0" u="none" strike="noStrike" cap="none" baseline="0" dirty="0">
                    <a:solidFill>
                      <a:schemeClr val="dk1"/>
                    </a:solidFill>
                    <a:effectLst/>
                    <a:latin typeface="Calibri"/>
                    <a:ea typeface="Calibri"/>
                    <a:cs typeface="Calibri"/>
                    <a:sym typeface="Calibri"/>
                  </a:rPr>
                  <a:t> IC Compiler. </a:t>
                </a:r>
                <a:r>
                  <a:rPr lang="en-US" sz="1200" b="0" i="0" u="none" strike="noStrike" cap="none" baseline="0" dirty="0" err="1">
                    <a:solidFill>
                      <a:schemeClr val="dk1"/>
                    </a:solidFill>
                    <a:effectLst/>
                    <a:latin typeface="Calibri"/>
                    <a:ea typeface="Calibri"/>
                    <a:cs typeface="Calibri"/>
                    <a:sym typeface="Calibri"/>
                  </a:rPr>
                  <a:t>Kích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cuối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khoảng</a:t>
                </a:r>
                <a:r>
                  <a:rPr lang="en-US" sz="1200" b="0" i="0" u="none" strike="noStrike" cap="none" baseline="0" dirty="0">
                    <a:solidFill>
                      <a:schemeClr val="dk1"/>
                    </a:solidFill>
                    <a:effectLst/>
                    <a:latin typeface="Calibri"/>
                    <a:ea typeface="Calibri"/>
                    <a:cs typeface="Calibri"/>
                    <a:sym typeface="Calibri"/>
                  </a:rPr>
                  <a:t> 1.2x1.2 </a:t>
                </a:r>
                <a14:m>
                  <m:oMath xmlns:m="http://schemas.openxmlformats.org/officeDocument/2006/math">
                    <m:r>
                      <a:rPr lang="en-US" sz="1200" b="0" i="1" u="none" strike="noStrike" cap="none" baseline="0" smtClean="0">
                        <a:solidFill>
                          <a:schemeClr val="dk1"/>
                        </a:solidFill>
                        <a:effectLst/>
                        <a:latin typeface="Cambria Math" panose="02040503050406030204" pitchFamily="18" charset="0"/>
                        <a:ea typeface="Calibri"/>
                        <a:cs typeface="Calibri"/>
                        <a:sym typeface="Calibri"/>
                      </a:rPr>
                      <m:t>𝑚</m:t>
                    </m:r>
                    <m:sSup>
                      <m:sSupPr>
                        <m:ctrlPr>
                          <a:rPr lang="en-US" sz="1200" b="0" i="1" u="none" strike="noStrike" cap="none" baseline="0" smtClean="0">
                            <a:solidFill>
                              <a:schemeClr val="dk1"/>
                            </a:solidFill>
                            <a:effectLst/>
                            <a:latin typeface="Cambria Math" panose="02040503050406030204" pitchFamily="18" charset="0"/>
                            <a:ea typeface="Calibri"/>
                            <a:cs typeface="Calibri"/>
                            <a:sym typeface="Calibri"/>
                          </a:rPr>
                        </m:ctrlPr>
                      </m:sSupPr>
                      <m:e>
                        <m:r>
                          <a:rPr lang="en-US" sz="1200" b="0" i="1" u="none" strike="noStrike" cap="none" baseline="0" smtClean="0">
                            <a:solidFill>
                              <a:schemeClr val="dk1"/>
                            </a:solidFill>
                            <a:effectLst/>
                            <a:latin typeface="Cambria Math" panose="02040503050406030204" pitchFamily="18" charset="0"/>
                            <a:ea typeface="Calibri"/>
                            <a:cs typeface="Calibri"/>
                            <a:sym typeface="Calibri"/>
                          </a:rPr>
                          <m:t>𝑚</m:t>
                        </m:r>
                      </m:e>
                      <m:sup>
                        <m:r>
                          <a:rPr lang="en-US" sz="1200" b="0" i="1" u="none" strike="noStrike" cap="none" baseline="0" smtClean="0">
                            <a:solidFill>
                              <a:schemeClr val="dk1"/>
                            </a:solidFill>
                            <a:effectLst/>
                            <a:latin typeface="Cambria Math" panose="02040503050406030204" pitchFamily="18" charset="0"/>
                            <a:ea typeface="Calibri"/>
                            <a:cs typeface="Calibri"/>
                            <a:sym typeface="Calibri"/>
                          </a:rPr>
                          <m:t>2</m:t>
                        </m:r>
                      </m:sup>
                    </m:sSup>
                  </m:oMath>
                </a14:m>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GB" sz="1200" b="0" i="0" u="none" strike="noStrike" cap="none" dirty="0" err="1">
                    <a:solidFill>
                      <a:schemeClr val="dk1"/>
                    </a:solidFill>
                    <a:effectLst/>
                    <a:latin typeface="Calibri"/>
                    <a:ea typeface="Calibri"/>
                    <a:cs typeface="Calibri"/>
                    <a:sym typeface="Calibri"/>
                  </a:rPr>
                  <a:t>Việc</a:t>
                </a:r>
                <a:r>
                  <a:rPr lang="en-GB" sz="1200" b="0" i="0" u="none" strike="noStrike" cap="none" dirty="0">
                    <a:solidFill>
                      <a:schemeClr val="dk1"/>
                    </a:solidFill>
                    <a:effectLst/>
                    <a:latin typeface="Calibri"/>
                    <a:ea typeface="Calibri"/>
                    <a:cs typeface="Calibri"/>
                    <a:sym typeface="Calibri"/>
                  </a:rPr>
                  <a:t> layout </a:t>
                </a:r>
                <a:r>
                  <a:rPr lang="en-GB" sz="1200" b="0" i="0" u="none" strike="noStrike" cap="none" dirty="0" err="1">
                    <a:solidFill>
                      <a:schemeClr val="dk1"/>
                    </a:solidFill>
                    <a:effectLst/>
                    <a:latin typeface="Calibri"/>
                    <a:ea typeface="Calibri"/>
                    <a:cs typeface="Calibri"/>
                    <a:sym typeface="Calibri"/>
                  </a:rPr>
                  <a:t>mạch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theo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hình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chữ</a:t>
                </a:r>
                <a:r>
                  <a:rPr lang="en-GB" sz="1200" b="0" i="0" u="none" strike="noStrike" cap="none" dirty="0">
                    <a:solidFill>
                      <a:schemeClr val="dk1"/>
                    </a:solidFill>
                    <a:effectLst/>
                    <a:latin typeface="Calibri"/>
                    <a:ea typeface="Calibri"/>
                    <a:cs typeface="Calibri"/>
                    <a:sym typeface="Calibri"/>
                  </a:rPr>
                  <a:t> L </a:t>
                </a:r>
                <a:r>
                  <a:rPr lang="en-GB" sz="1200" b="0" i="0" u="none" strike="noStrike" cap="none" dirty="0" err="1">
                    <a:solidFill>
                      <a:schemeClr val="dk1"/>
                    </a:solidFill>
                    <a:effectLst/>
                    <a:latin typeface="Calibri"/>
                    <a:ea typeface="Calibri"/>
                    <a:cs typeface="Calibri"/>
                    <a:sym typeface="Calibri"/>
                  </a:rPr>
                  <a:t>nhằm</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chừa</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khoảng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trống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để</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thêm</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vào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IP RAM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baseline="0" dirty="0">
                    <a:solidFill>
                      <a:schemeClr val="dk1"/>
                    </a:solidFill>
                    <a:effectLst/>
                    <a:latin typeface="Calibri"/>
                    <a:ea typeface="Calibri"/>
                    <a:cs typeface="Calibri"/>
                    <a:sym typeface="Calibri"/>
                  </a:rPr>
                  <a:t> ROM </a:t>
                </a:r>
                <a:r>
                  <a:rPr lang="en-GB" sz="1200" b="0" i="0" u="none" strike="noStrike" cap="none" dirty="0" err="1">
                    <a:solidFill>
                      <a:schemeClr val="dk1"/>
                    </a:solidFill>
                    <a:effectLst/>
                    <a:latin typeface="Calibri"/>
                    <a:ea typeface="Calibri"/>
                    <a:cs typeface="Calibri"/>
                    <a:sym typeface="Calibri"/>
                  </a:rPr>
                  <a:t>phục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vụ</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quá</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trình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tính</a:t>
                </a:r>
                <a:r>
                  <a:rPr lang="en-GB" sz="1200" b="0" i="0" u="none" strike="noStrike" cap="none" dirty="0">
                    <a:solidFill>
                      <a:schemeClr val="dk1"/>
                    </a:solidFill>
                    <a:effectLst/>
                    <a:latin typeface="Calibri"/>
                    <a:ea typeface="Calibri"/>
                    <a:cs typeface="Calibri"/>
                    <a:sym typeface="Calibri"/>
                  </a:rPr>
                  <a:t> FFT.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màu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xanh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thể</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hiện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đó</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là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có</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mật</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độ</a:t>
                </a:r>
                <a:r>
                  <a:rPr lang="en-GB" sz="1200" b="0" i="0" u="none" strike="noStrike" cap="none" dirty="0">
                    <a:solidFill>
                      <a:schemeClr val="dk1"/>
                    </a:solidFill>
                    <a:effectLst/>
                    <a:latin typeface="Calibri"/>
                    <a:ea typeface="Calibri"/>
                    <a:cs typeface="Calibri"/>
                    <a:sym typeface="Calibri"/>
                  </a:rPr>
                  <a:t> cell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đường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dây</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cao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hơn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màu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trắng</a:t>
                </a:r>
                <a:r>
                  <a:rPr lang="en-GB" sz="1200" b="0" i="0" u="none" strike="noStrike" cap="none"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GB" sz="1200" b="0" i="0" u="none" strike="noStrike" cap="none" baseline="0" dirty="0" err="1">
                    <a:solidFill>
                      <a:schemeClr val="dk1"/>
                    </a:solidFill>
                    <a:effectLst/>
                    <a:latin typeface="Calibri"/>
                    <a:ea typeface="Calibri"/>
                    <a:cs typeface="Calibri"/>
                    <a:sym typeface="Calibri"/>
                  </a:rPr>
                  <a:t>Báo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cáo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tiêu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thụ</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cho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thấy</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tổng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tiêu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thụ</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của</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mạch</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là</a:t>
                </a:r>
                <a:r>
                  <a:rPr lang="en-GB" sz="1200" b="0" i="0" u="none" strike="noStrike" cap="none" baseline="0" dirty="0">
                    <a:solidFill>
                      <a:schemeClr val="dk1"/>
                    </a:solidFill>
                    <a:effectLst/>
                    <a:latin typeface="Calibri"/>
                    <a:ea typeface="Calibri"/>
                    <a:cs typeface="Calibri"/>
                    <a:sym typeface="Calibri"/>
                  </a:rPr>
                  <a:t> 17mW, </a:t>
                </a:r>
                <a:r>
                  <a:rPr lang="en-GB" sz="1200" b="0" i="0" u="none" strike="noStrike" cap="none" baseline="0" dirty="0" err="1">
                    <a:solidFill>
                      <a:schemeClr val="dk1"/>
                    </a:solidFill>
                    <a:effectLst/>
                    <a:latin typeface="Calibri"/>
                    <a:ea typeface="Calibri"/>
                    <a:cs typeface="Calibri"/>
                    <a:sym typeface="Calibri"/>
                  </a:rPr>
                  <a:t>trong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đó</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động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khoảng</a:t>
                </a:r>
                <a:r>
                  <a:rPr lang="en-GB" sz="1200" b="0" i="0" u="none" strike="noStrike" cap="none" baseline="0" dirty="0">
                    <a:solidFill>
                      <a:schemeClr val="dk1"/>
                    </a:solidFill>
                    <a:effectLst/>
                    <a:latin typeface="Calibri"/>
                    <a:ea typeface="Calibri"/>
                    <a:cs typeface="Calibri"/>
                    <a:sym typeface="Calibri"/>
                  </a:rPr>
                  <a:t> 10mW </a:t>
                </a:r>
                <a:r>
                  <a:rPr lang="en-GB" sz="1200" b="0" i="0" u="none" strike="noStrike" cap="none" baseline="0" dirty="0" err="1">
                    <a:solidFill>
                      <a:schemeClr val="dk1"/>
                    </a:solidFill>
                    <a:effectLst/>
                    <a:latin typeface="Calibri"/>
                    <a:ea typeface="Calibri"/>
                    <a:cs typeface="Calibri"/>
                    <a:sym typeface="Calibri"/>
                  </a:rPr>
                  <a:t>và</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tĩnh</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là</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khoảng</a:t>
                </a:r>
                <a:r>
                  <a:rPr lang="en-GB" sz="1200" b="0" i="0" u="none" strike="noStrike" cap="none" baseline="0" dirty="0">
                    <a:solidFill>
                      <a:schemeClr val="dk1"/>
                    </a:solidFill>
                    <a:effectLst/>
                    <a:latin typeface="Calibri"/>
                    <a:ea typeface="Calibri"/>
                    <a:cs typeface="Calibri"/>
                    <a:sym typeface="Calibri"/>
                  </a:rPr>
                  <a:t> 7mW.</a:t>
                </a:r>
                <a:endParaRPr lang="en-US" sz="1200" b="0" i="0" u="none" strike="noStrike" cap="none" baseline="0" dirty="0">
                  <a:solidFill>
                    <a:schemeClr val="dk1"/>
                  </a:solidFill>
                  <a:effectLst/>
                  <a:latin typeface="Calibri"/>
                  <a:ea typeface="Calibri"/>
                  <a:cs typeface="Calibri"/>
                  <a:sym typeface="Calibri"/>
                </a:endParaRP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Sau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layout </a:t>
                </a:r>
                <a:r>
                  <a:rPr lang="en-US" sz="1200" b="0" i="0" u="none" strike="noStrike" cap="none" baseline="0" dirty="0" err="1">
                    <a:solidFill>
                      <a:schemeClr val="dk1"/>
                    </a:solidFill>
                    <a:effectLst/>
                    <a:latin typeface="Calibri"/>
                    <a:ea typeface="Calibri"/>
                    <a:cs typeface="Calibri"/>
                    <a:sym typeface="Calibri"/>
                  </a:rPr>
                  <a:t>mạch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bằng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cụ</a:t>
                </a:r>
                <a:r>
                  <a:rPr lang="en-US" sz="1200" b="0" i="0" u="none" strike="noStrike" cap="none" baseline="0" dirty="0">
                    <a:solidFill>
                      <a:schemeClr val="dk1"/>
                    </a:solidFill>
                    <a:effectLst/>
                    <a:latin typeface="Calibri"/>
                    <a:ea typeface="Calibri"/>
                    <a:cs typeface="Calibri"/>
                    <a:sym typeface="Calibri"/>
                  </a:rPr>
                  <a:t> IC Compiler. </a:t>
                </a:r>
                <a:r>
                  <a:rPr lang="en-US" sz="1200" b="0" i="0" u="none" strike="noStrike" cap="none" baseline="0" dirty="0" err="1">
                    <a:solidFill>
                      <a:schemeClr val="dk1"/>
                    </a:solidFill>
                    <a:effectLst/>
                    <a:latin typeface="Calibri"/>
                    <a:ea typeface="Calibri"/>
                    <a:cs typeface="Calibri"/>
                    <a:sym typeface="Calibri"/>
                  </a:rPr>
                  <a:t>Kích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thước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cuối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khoảng</a:t>
                </a:r>
                <a:r>
                  <a:rPr lang="en-US" sz="1200" b="0" i="0" u="none" strike="noStrike" cap="none" baseline="0" dirty="0">
                    <a:solidFill>
                      <a:schemeClr val="dk1"/>
                    </a:solidFill>
                    <a:effectLst/>
                    <a:latin typeface="Calibri"/>
                    <a:ea typeface="Calibri"/>
                    <a:cs typeface="Calibri"/>
                    <a:sym typeface="Calibri"/>
                  </a:rPr>
                  <a:t> 1.2x1.2 </a:t>
                </a:r>
                <a:r>
                  <a:rPr lang="en-US" sz="1200" b="0" i="0" u="none" strike="noStrike" cap="none" baseline="0">
                    <a:solidFill>
                      <a:schemeClr val="dk1"/>
                    </a:solidFill>
                    <a:effectLst/>
                    <a:latin typeface="Cambria Math" panose="02040503050406030204" pitchFamily="18" charset="0"/>
                    <a:ea typeface="Calibri"/>
                    <a:cs typeface="Calibri"/>
                    <a:sym typeface="Calibri"/>
                  </a:rPr>
                  <a:t>𝑚𝑚^2</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GB" sz="1200" b="0" i="0" u="none" strike="noStrike" cap="none" dirty="0" err="1">
                    <a:solidFill>
                      <a:schemeClr val="dk1"/>
                    </a:solidFill>
                    <a:effectLst/>
                    <a:latin typeface="Calibri"/>
                    <a:ea typeface="Calibri"/>
                    <a:cs typeface="Calibri"/>
                    <a:sym typeface="Calibri"/>
                  </a:rPr>
                  <a:t>Việc</a:t>
                </a:r>
                <a:r>
                  <a:rPr lang="en-GB" sz="1200" b="0" i="0" u="none" strike="noStrike" cap="none" dirty="0">
                    <a:solidFill>
                      <a:schemeClr val="dk1"/>
                    </a:solidFill>
                    <a:effectLst/>
                    <a:latin typeface="Calibri"/>
                    <a:ea typeface="Calibri"/>
                    <a:cs typeface="Calibri"/>
                    <a:sym typeface="Calibri"/>
                  </a:rPr>
                  <a:t> layout </a:t>
                </a:r>
                <a:r>
                  <a:rPr lang="en-GB" sz="1200" b="0" i="0" u="none" strike="noStrike" cap="none" dirty="0" err="1">
                    <a:solidFill>
                      <a:schemeClr val="dk1"/>
                    </a:solidFill>
                    <a:effectLst/>
                    <a:latin typeface="Calibri"/>
                    <a:ea typeface="Calibri"/>
                    <a:cs typeface="Calibri"/>
                    <a:sym typeface="Calibri"/>
                  </a:rPr>
                  <a:t>mạch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theo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hình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chữ</a:t>
                </a:r>
                <a:r>
                  <a:rPr lang="en-GB" sz="1200" b="0" i="0" u="none" strike="noStrike" cap="none" dirty="0">
                    <a:solidFill>
                      <a:schemeClr val="dk1"/>
                    </a:solidFill>
                    <a:effectLst/>
                    <a:latin typeface="Calibri"/>
                    <a:ea typeface="Calibri"/>
                    <a:cs typeface="Calibri"/>
                    <a:sym typeface="Calibri"/>
                  </a:rPr>
                  <a:t> L </a:t>
                </a:r>
                <a:r>
                  <a:rPr lang="en-GB" sz="1200" b="0" i="0" u="none" strike="noStrike" cap="none" dirty="0" err="1">
                    <a:solidFill>
                      <a:schemeClr val="dk1"/>
                    </a:solidFill>
                    <a:effectLst/>
                    <a:latin typeface="Calibri"/>
                    <a:ea typeface="Calibri"/>
                    <a:cs typeface="Calibri"/>
                    <a:sym typeface="Calibri"/>
                  </a:rPr>
                  <a:t>nhằm</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chừa</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khoảng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trống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để</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thêm</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vào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IP RAM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baseline="0" dirty="0">
                    <a:solidFill>
                      <a:schemeClr val="dk1"/>
                    </a:solidFill>
                    <a:effectLst/>
                    <a:latin typeface="Calibri"/>
                    <a:ea typeface="Calibri"/>
                    <a:cs typeface="Calibri"/>
                    <a:sym typeface="Calibri"/>
                  </a:rPr>
                  <a:t> ROM </a:t>
                </a:r>
                <a:r>
                  <a:rPr lang="en-GB" sz="1200" b="0" i="0" u="none" strike="noStrike" cap="none" dirty="0" err="1">
                    <a:solidFill>
                      <a:schemeClr val="dk1"/>
                    </a:solidFill>
                    <a:effectLst/>
                    <a:latin typeface="Calibri"/>
                    <a:ea typeface="Calibri"/>
                    <a:cs typeface="Calibri"/>
                    <a:sym typeface="Calibri"/>
                  </a:rPr>
                  <a:t>phục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vụ</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cho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quá</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trình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tính</a:t>
                </a:r>
                <a:r>
                  <a:rPr lang="en-GB" sz="1200" b="0" i="0" u="none" strike="noStrike" cap="none" dirty="0">
                    <a:solidFill>
                      <a:schemeClr val="dk1"/>
                    </a:solidFill>
                    <a:effectLst/>
                    <a:latin typeface="Calibri"/>
                    <a:ea typeface="Calibri"/>
                    <a:cs typeface="Calibri"/>
                    <a:sym typeface="Calibri"/>
                  </a:rPr>
                  <a:t> FFT.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màu</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xanh</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thể</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hiện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đó</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là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có</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mật</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độ</a:t>
                </a:r>
                <a:r>
                  <a:rPr lang="en-GB" sz="1200" b="0" i="0" u="none" strike="noStrike" cap="none" dirty="0">
                    <a:solidFill>
                      <a:schemeClr val="dk1"/>
                    </a:solidFill>
                    <a:effectLst/>
                    <a:latin typeface="Calibri"/>
                    <a:ea typeface="Calibri"/>
                    <a:cs typeface="Calibri"/>
                    <a:sym typeface="Calibri"/>
                  </a:rPr>
                  <a:t> cell </a:t>
                </a:r>
                <a:r>
                  <a:rPr lang="en-GB" sz="1200" b="0" i="0" u="none" strike="noStrike" cap="none" dirty="0" err="1">
                    <a:solidFill>
                      <a:schemeClr val="dk1"/>
                    </a:solidFill>
                    <a:effectLst/>
                    <a:latin typeface="Calibri"/>
                    <a:ea typeface="Calibri"/>
                    <a:cs typeface="Calibri"/>
                    <a:sym typeface="Calibri"/>
                  </a:rPr>
                  <a:t>và</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đường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dây</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cao</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hơn</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các</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vùng</a:t>
                </a:r>
                <a:r>
                  <a:rPr lang="en-GB" sz="1200" b="0" i="0" u="none" strike="noStrike" cap="none" dirty="0">
                    <a:solidFill>
                      <a:schemeClr val="dk1"/>
                    </a:solidFill>
                    <a:effectLst/>
                    <a:latin typeface="Calibri"/>
                    <a:ea typeface="Calibri"/>
                    <a:cs typeface="Calibri"/>
                    <a:sym typeface="Calibri"/>
                  </a:rPr>
                  <a:t> </a:t>
                </a:r>
                <a:r>
                  <a:rPr lang="en-GB" sz="1200" b="0" i="0" u="none" strike="noStrike" cap="none" dirty="0" err="1">
                    <a:solidFill>
                      <a:schemeClr val="dk1"/>
                    </a:solidFill>
                    <a:effectLst/>
                    <a:latin typeface="Calibri"/>
                    <a:ea typeface="Calibri"/>
                    <a:cs typeface="Calibri"/>
                    <a:sym typeface="Calibri"/>
                  </a:rPr>
                  <a:t>màu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trắng</a:t>
                </a:r>
                <a:r>
                  <a:rPr lang="en-GB" sz="1200" b="0" i="0" u="none" strike="noStrike" cap="none"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GB" sz="1200" b="0" i="0" u="none" strike="noStrike" cap="none" baseline="0" dirty="0" err="1">
                    <a:solidFill>
                      <a:schemeClr val="dk1"/>
                    </a:solidFill>
                    <a:effectLst/>
                    <a:latin typeface="Calibri"/>
                    <a:ea typeface="Calibri"/>
                    <a:cs typeface="Calibri"/>
                    <a:sym typeface="Calibri"/>
                  </a:rPr>
                  <a:t>Báo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cáo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tiêu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thụ</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cho</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thấy</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tổng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tiêu</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thụ</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của</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mạch</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là</a:t>
                </a:r>
                <a:r>
                  <a:rPr lang="en-GB" sz="1200" b="0" i="0" u="none" strike="noStrike" cap="none" baseline="0" dirty="0">
                    <a:solidFill>
                      <a:schemeClr val="dk1"/>
                    </a:solidFill>
                    <a:effectLst/>
                    <a:latin typeface="Calibri"/>
                    <a:ea typeface="Calibri"/>
                    <a:cs typeface="Calibri"/>
                    <a:sym typeface="Calibri"/>
                  </a:rPr>
                  <a:t> 17mW, </a:t>
                </a:r>
                <a:r>
                  <a:rPr lang="en-GB" sz="1200" b="0" i="0" u="none" strike="noStrike" cap="none" baseline="0" dirty="0" err="1">
                    <a:solidFill>
                      <a:schemeClr val="dk1"/>
                    </a:solidFill>
                    <a:effectLst/>
                    <a:latin typeface="Calibri"/>
                    <a:ea typeface="Calibri"/>
                    <a:cs typeface="Calibri"/>
                    <a:sym typeface="Calibri"/>
                  </a:rPr>
                  <a:t>trong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đó</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động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khoảng</a:t>
                </a:r>
                <a:r>
                  <a:rPr lang="en-GB" sz="1200" b="0" i="0" u="none" strike="noStrike" cap="none" baseline="0" dirty="0">
                    <a:solidFill>
                      <a:schemeClr val="dk1"/>
                    </a:solidFill>
                    <a:effectLst/>
                    <a:latin typeface="Calibri"/>
                    <a:ea typeface="Calibri"/>
                    <a:cs typeface="Calibri"/>
                    <a:sym typeface="Calibri"/>
                  </a:rPr>
                  <a:t> 10mW </a:t>
                </a:r>
                <a:r>
                  <a:rPr lang="en-GB" sz="1200" b="0" i="0" u="none" strike="noStrike" cap="none" baseline="0" dirty="0" err="1">
                    <a:solidFill>
                      <a:schemeClr val="dk1"/>
                    </a:solidFill>
                    <a:effectLst/>
                    <a:latin typeface="Calibri"/>
                    <a:ea typeface="Calibri"/>
                    <a:cs typeface="Calibri"/>
                    <a:sym typeface="Calibri"/>
                  </a:rPr>
                  <a:t>và</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công</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suất</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tĩnh</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là</a:t>
                </a:r>
                <a:r>
                  <a:rPr lang="en-GB" sz="1200" b="0" i="0" u="none" strike="noStrike" cap="none" baseline="0" dirty="0">
                    <a:solidFill>
                      <a:schemeClr val="dk1"/>
                    </a:solidFill>
                    <a:effectLst/>
                    <a:latin typeface="Calibri"/>
                    <a:ea typeface="Calibri"/>
                    <a:cs typeface="Calibri"/>
                    <a:sym typeface="Calibri"/>
                  </a:rPr>
                  <a:t> </a:t>
                </a:r>
                <a:r>
                  <a:rPr lang="en-GB" sz="1200" b="0" i="0" u="none" strike="noStrike" cap="none" baseline="0" dirty="0" err="1">
                    <a:solidFill>
                      <a:schemeClr val="dk1"/>
                    </a:solidFill>
                    <a:effectLst/>
                    <a:latin typeface="Calibri"/>
                    <a:ea typeface="Calibri"/>
                    <a:cs typeface="Calibri"/>
                    <a:sym typeface="Calibri"/>
                  </a:rPr>
                  <a:t>khoảng</a:t>
                </a:r>
                <a:r>
                  <a:rPr lang="en-GB" sz="1200" b="0" i="0" u="none" strike="noStrike" cap="none" baseline="0" dirty="0">
                    <a:solidFill>
                      <a:schemeClr val="dk1"/>
                    </a:solidFill>
                    <a:effectLst/>
                    <a:latin typeface="Calibri"/>
                    <a:ea typeface="Calibri"/>
                    <a:cs typeface="Calibri"/>
                    <a:sym typeface="Calibri"/>
                  </a:rPr>
                  <a:t> 7mW.</a:t>
                </a:r>
                <a:endParaRPr lang="en-US" sz="1200" b="0" i="0" u="none" strike="noStrike" cap="none" baseline="0" dirty="0">
                  <a:solidFill>
                    <a:schemeClr val="dk1"/>
                  </a:solidFill>
                  <a:effectLst/>
                  <a:latin typeface="Calibri"/>
                  <a:ea typeface="Calibri"/>
                  <a:cs typeface="Calibri"/>
                  <a:sym typeface="Calibri"/>
                </a:endParaRP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CEF707C3-089E-51AF-DFD0-43B3D4D9ED13}"/>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474871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mô</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phỏng</a:t>
                </a:r>
                <a:r>
                  <a:rPr lang="en-US" sz="1200" b="0" i="0" u="none" strike="noStrike" cap="none" baseline="0" dirty="0" smtClean="0">
                    <a:solidFill>
                      <a:schemeClr val="dk1"/>
                    </a:solidFill>
                    <a:effectLst/>
                    <a:latin typeface="Calibri"/>
                    <a:ea typeface="Calibri"/>
                    <a:cs typeface="Calibri"/>
                    <a:sym typeface="Calibri"/>
                  </a:rPr>
                  <a:t> post-layout </a:t>
                </a:r>
                <a:r>
                  <a:rPr lang="en-US" sz="1200" b="0" i="0" u="none" strike="noStrike" cap="none" baseline="0" dirty="0" err="1" smtClean="0">
                    <a:solidFill>
                      <a:schemeClr val="dk1"/>
                    </a:solidFill>
                    <a:effectLst/>
                    <a:latin typeface="Calibri"/>
                    <a:ea typeface="Calibri"/>
                    <a:cs typeface="Calibri"/>
                    <a:sym typeface="Calibri"/>
                  </a:rPr>
                  <a:t>thu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kết</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quả</a:t>
                </a:r>
                <a:r>
                  <a:rPr lang="en-US" sz="1200" b="0" i="0" u="none" strike="noStrike" cap="none" baseline="0" dirty="0" smtClean="0">
                    <a:solidFill>
                      <a:schemeClr val="dk1"/>
                    </a:solidFill>
                    <a:effectLst/>
                    <a:latin typeface="Calibri"/>
                    <a:ea typeface="Calibri"/>
                    <a:cs typeface="Calibri"/>
                    <a:sym typeface="Calibri"/>
                  </a:rPr>
                  <a:t> ở </a:t>
                </a:r>
                <a:r>
                  <a:rPr lang="en-US" sz="1200" b="0" i="0" u="none" strike="noStrike" cap="none" baseline="0" dirty="0" err="1" smtClean="0">
                    <a:solidFill>
                      <a:schemeClr val="dk1"/>
                    </a:solidFill>
                    <a:effectLst/>
                    <a:latin typeface="Calibri"/>
                    <a:ea typeface="Calibri"/>
                    <a:cs typeface="Calibri"/>
                    <a:sym typeface="Calibri"/>
                  </a:rPr>
                  <a:t>Hình</a:t>
                </a:r>
                <a:r>
                  <a:rPr lang="en-US" sz="1200" b="0" i="0" u="none" strike="noStrike" cap="none" baseline="0" dirty="0" smtClean="0">
                    <a:solidFill>
                      <a:schemeClr val="dk1"/>
                    </a:solidFill>
                    <a:effectLst/>
                    <a:latin typeface="Calibri"/>
                    <a:ea typeface="Calibri"/>
                    <a:cs typeface="Calibri"/>
                    <a:sym typeface="Calibri"/>
                  </a:rPr>
                  <a:t> X </a:t>
                </a:r>
                <a:r>
                  <a:rPr lang="en-US" sz="1200" b="0" i="0" u="none" strike="noStrike" cap="none" baseline="0" dirty="0" err="1" smtClean="0">
                    <a:solidFill>
                      <a:schemeClr val="dk1"/>
                    </a:solidFill>
                    <a:effectLst/>
                    <a:latin typeface="Calibri"/>
                    <a:ea typeface="Calibri"/>
                    <a:cs typeface="Calibri"/>
                    <a:sym typeface="Calibri"/>
                  </a:rPr>
                  <a:t>cho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thấy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mạch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layout </a:t>
                </a:r>
                <a:r>
                  <a:rPr lang="en-US" sz="1200" b="0" i="0" u="none" strike="noStrike" cap="none" baseline="0" dirty="0" err="1" smtClean="0">
                    <a:solidFill>
                      <a:schemeClr val="dk1"/>
                    </a:solidFill>
                    <a:effectLst/>
                    <a:latin typeface="Calibri"/>
                    <a:ea typeface="Calibri"/>
                    <a:cs typeface="Calibri"/>
                    <a:sym typeface="Calibri"/>
                  </a:rPr>
                  <a:t>tệ</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hơn</a:t>
                </a:r>
                <a:r>
                  <a:rPr lang="en-US" sz="1200" b="0" i="0" u="none" strike="noStrike" cap="none" baseline="0" dirty="0" smtClean="0">
                    <a:solidFill>
                      <a:schemeClr val="dk1"/>
                    </a:solidFill>
                    <a:effectLst/>
                    <a:latin typeface="Calibri"/>
                    <a:ea typeface="Calibri"/>
                    <a:cs typeface="Calibri"/>
                    <a:sym typeface="Calibri"/>
                  </a:rPr>
                  <a:t> so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mô</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phỏng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trên</a:t>
                </a:r>
                <a:r>
                  <a:rPr lang="en-US" sz="1200" b="0" i="0" u="none" strike="noStrike" cap="none" baseline="0" dirty="0" smtClean="0">
                    <a:solidFill>
                      <a:schemeClr val="dk1"/>
                    </a:solidFill>
                    <a:effectLst/>
                    <a:latin typeface="Calibri"/>
                    <a:ea typeface="Calibri"/>
                    <a:cs typeface="Calibri"/>
                    <a:sym typeface="Calibri"/>
                  </a:rPr>
                  <a:t> Simulink. </a:t>
                </a:r>
                <a:r>
                  <a:rPr lang="en-US" sz="1200" b="0" i="0" u="none" strike="noStrike" cap="none" baseline="0" dirty="0" err="1" smtClean="0">
                    <a:solidFill>
                      <a:schemeClr val="dk1"/>
                    </a:solidFill>
                    <a:effectLst/>
                    <a:latin typeface="Calibri"/>
                    <a:ea typeface="Calibri"/>
                    <a:cs typeface="Calibri"/>
                    <a:sym typeface="Calibri"/>
                  </a:rPr>
                  <a:t>Điều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này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là</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sau</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layout </a:t>
                </a:r>
                <a:r>
                  <a:rPr lang="en-US" sz="1200" b="0" i="0" u="none" strike="noStrike" cap="none" baseline="0" dirty="0" err="1" smtClean="0">
                    <a:solidFill>
                      <a:schemeClr val="dk1"/>
                    </a:solidFill>
                    <a:effectLst/>
                    <a:latin typeface="Calibri"/>
                    <a:ea typeface="Calibri"/>
                    <a:cs typeface="Calibri"/>
                    <a:sym typeface="Calibri"/>
                  </a:rPr>
                  <a:t>thì</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trễ</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của</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cổng</a:t>
                </a:r>
                <a:r>
                  <a:rPr lang="en-US" sz="1200" b="0" i="0" u="none" strike="noStrike" cap="none" baseline="0" dirty="0" smtClean="0">
                    <a:solidFill>
                      <a:schemeClr val="dk1"/>
                    </a:solidFill>
                    <a:effectLst/>
                    <a:latin typeface="Calibri"/>
                    <a:ea typeface="Calibri"/>
                    <a:cs typeface="Calibri"/>
                    <a:sym typeface="Calibri"/>
                  </a:rPr>
                  <a:t> logic, </a:t>
                </a:r>
                <a:r>
                  <a:rPr lang="en-US" sz="1200" b="0" i="0" u="none" strike="noStrike" cap="none" baseline="0" dirty="0" err="1" smtClean="0">
                    <a:solidFill>
                      <a:schemeClr val="dk1"/>
                    </a:solidFill>
                    <a:effectLst/>
                    <a:latin typeface="Calibri"/>
                    <a:ea typeface="Calibri"/>
                    <a:cs typeface="Calibri"/>
                    <a:sym typeface="Calibri"/>
                  </a:rPr>
                  <a:t>độ</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trễ</a:t>
                </a:r>
                <a:r>
                  <a:rPr lang="en-US" sz="1200" b="0" i="0" u="none" strike="noStrike" cap="none" baseline="0" dirty="0" smtClean="0">
                    <a:solidFill>
                      <a:schemeClr val="dk1"/>
                    </a:solidFill>
                    <a:effectLst/>
                    <a:latin typeface="Calibri"/>
                    <a:ea typeface="Calibri"/>
                    <a:cs typeface="Calibri"/>
                    <a:sym typeface="Calibri"/>
                  </a:rPr>
                  <a:t> do </a:t>
                </a:r>
                <a:r>
                  <a:rPr lang="en-US" sz="1200" b="0" i="0" u="none" strike="noStrike" cap="none" baseline="0" dirty="0" err="1" smtClean="0">
                    <a:solidFill>
                      <a:schemeClr val="dk1"/>
                    </a:solidFill>
                    <a:effectLst/>
                    <a:latin typeface="Calibri"/>
                    <a:ea typeface="Calibri"/>
                    <a:cs typeface="Calibri"/>
                    <a:sym typeface="Calibri"/>
                  </a:rPr>
                  <a:t>các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kí</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sinh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trên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đường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dây</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sẽ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được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thêm</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vào</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mô</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phỏng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trong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khi</a:t>
                </a:r>
                <a:r>
                  <a:rPr lang="en-US" sz="1200" b="0" i="0" u="none" strike="noStrike" cap="none" baseline="0" dirty="0" smtClean="0">
                    <a:solidFill>
                      <a:schemeClr val="dk1"/>
                    </a:solidFill>
                    <a:effectLst/>
                    <a:latin typeface="Calibri"/>
                    <a:ea typeface="Calibri"/>
                    <a:cs typeface="Calibri"/>
                    <a:sym typeface="Calibri"/>
                  </a:rPr>
                  <a:t> Simulink </a:t>
                </a:r>
                <a:r>
                  <a:rPr lang="en-US" sz="1200" b="0" i="0" u="none" strike="noStrike" cap="none" baseline="0" dirty="0" err="1" smtClean="0">
                    <a:solidFill>
                      <a:schemeClr val="dk1"/>
                    </a:solidFill>
                    <a:effectLst/>
                    <a:latin typeface="Calibri"/>
                    <a:ea typeface="Calibri"/>
                    <a:cs typeface="Calibri"/>
                    <a:sym typeface="Calibri"/>
                  </a:rPr>
                  <a:t>chỉ</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mô</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phỏng</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với</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các</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linh</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kiện</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lý</a:t>
                </a:r>
                <a:r>
                  <a:rPr lang="en-US" sz="1200" b="0" i="0" u="none" strike="noStrike" cap="none" baseline="0" dirty="0" smtClean="0">
                    <a:solidFill>
                      <a:schemeClr val="dk1"/>
                    </a:solidFill>
                    <a:effectLst/>
                    <a:latin typeface="Calibri"/>
                    <a:ea typeface="Calibri"/>
                    <a:cs typeface="Calibri"/>
                    <a:sym typeface="Calibri"/>
                  </a:rPr>
                  <a:t> </a:t>
                </a:r>
                <a:r>
                  <a:rPr lang="en-US" sz="1200" b="0" i="0" u="none" strike="noStrike" cap="none" baseline="0" dirty="0" err="1" smtClean="0">
                    <a:solidFill>
                      <a:schemeClr val="dk1"/>
                    </a:solidFill>
                    <a:effectLst/>
                    <a:latin typeface="Calibri"/>
                    <a:ea typeface="Calibri"/>
                    <a:cs typeface="Calibri"/>
                    <a:sym typeface="Calibri"/>
                  </a:rPr>
                  <a:t>tưởng</a:t>
                </a:r>
                <a:r>
                  <a:rPr lang="en-US" sz="1200" b="0" i="0" u="none" strike="noStrike" cap="none" baseline="0" dirty="0" smtClean="0">
                    <a:solidFill>
                      <a:schemeClr val="dk1"/>
                    </a:solidFill>
                    <a:effectLst/>
                    <a:latin typeface="Calibri"/>
                    <a:ea typeface="Calibri"/>
                    <a:cs typeface="Calibri"/>
                    <a:sym typeface="Calibri"/>
                  </a:rPr>
                  <a:t>.</a:t>
                </a:r>
                <a:endParaRPr lang="en-US" sz="1200" b="0" i="0" u="none" strike="noStrike" cap="none" baseline="0" dirty="0">
                  <a:solidFill>
                    <a:schemeClr val="dk1"/>
                  </a:solidFill>
                  <a:effectLst/>
                  <a:latin typeface="Calibri"/>
                  <a:ea typeface="Calibri"/>
                  <a:cs typeface="Calibri"/>
                  <a:sym typeface="Calibri"/>
                </a:endParaRPr>
              </a:p>
            </p:txBody>
          </p:sp>
        </mc:Choice>
        <mc:Fallback xmlns="">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a:solidFill>
                      <a:schemeClr val="dk1"/>
                    </a:solidFill>
                    <a:effectLst/>
                    <a:latin typeface="Calibri"/>
                    <a:ea typeface="Calibri"/>
                    <a:cs typeface="Calibri"/>
                    <a:sym typeface="Calibri"/>
                  </a:rPr>
                  <a:t>Với </a:t>
                </a:r>
                <a:r>
                  <a:rPr lang="en-US" sz="1200" b="0" i="0" u="none" strike="noStrike" cap="none" baseline="0" dirty="0" err="1">
                    <a:solidFill>
                      <a:schemeClr val="dk1"/>
                    </a:solidFill>
                    <a:effectLst/>
                    <a:latin typeface="Calibri"/>
                    <a:ea typeface="Calibri"/>
                    <a:cs typeface="Calibri"/>
                    <a:sym typeface="Calibri"/>
                  </a:rPr>
                  <a:t>testbench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2000 </a:t>
                </a:r>
                <a:r>
                  <a:rPr lang="en-US" sz="1200" b="0" i="0" u="none" strike="noStrike" cap="none" baseline="0" dirty="0" err="1">
                    <a:solidFill>
                      <a:schemeClr val="dk1"/>
                    </a:solidFill>
                    <a:effectLst/>
                    <a:latin typeface="Calibri"/>
                    <a:ea typeface="Calibri"/>
                    <a:cs typeface="Calibri"/>
                    <a:sym typeface="Calibri"/>
                  </a:rPr>
                  <a:t>kí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tự</a:t>
                </a:r>
                <a:r>
                  <a:rPr lang="en-US" sz="1200" b="0" i="0" u="none" strike="noStrike" cap="none" baseline="0" dirty="0">
                    <a:solidFill>
                      <a:schemeClr val="dk1"/>
                    </a:solidFill>
                    <a:effectLst/>
                    <a:latin typeface="Calibri"/>
                    <a:ea typeface="Calibri"/>
                    <a:cs typeface="Calibri"/>
                    <a:sym typeface="Calibri"/>
                  </a:rPr>
                  <a:t> qua </a:t>
                </a:r>
                <a:r>
                  <a:rPr lang="en-US" sz="1200" b="0" i="0" u="none" strike="noStrike" cap="none" baseline="0" dirty="0" err="1">
                    <a:solidFill>
                      <a:schemeClr val="dk1"/>
                    </a:solidFill>
                    <a:effectLst/>
                    <a:latin typeface="Calibri"/>
                    <a:ea typeface="Calibri"/>
                    <a:cs typeface="Calibri"/>
                    <a:sym typeface="Calibri"/>
                  </a:rPr>
                  <a:t>kênh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nhiễu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38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13.</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cuối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cùng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thấy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tỉ</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lệ</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a:solidFill>
                      <a:schemeClr val="dk1"/>
                    </a:solidFill>
                    <a:effectLst/>
                    <a:latin typeface="Cambria Math" panose="02040503050406030204" pitchFamily="18" charset="0"/>
                    <a:ea typeface="Calibri"/>
                    <a:cs typeface="Calibri"/>
                    <a:sym typeface="Calibri"/>
                  </a:rPr>
                  <a:t>𝑆𝑁𝑅_𝑚𝑖𝑛</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tệ</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khoảng</a:t>
                </a:r>
                <a:r>
                  <a:rPr lang="en-US" sz="1200" b="0" i="0" u="none" strike="noStrike" cap="none" baseline="0" dirty="0">
                    <a:solidFill>
                      <a:schemeClr val="dk1"/>
                    </a:solidFill>
                    <a:effectLst/>
                    <a:latin typeface="Calibri"/>
                    <a:ea typeface="Calibri"/>
                    <a:cs typeface="Calibri"/>
                    <a:sym typeface="Calibri"/>
                  </a:rPr>
                  <a:t> 2 </a:t>
                </a:r>
                <a:r>
                  <a:rPr lang="en-US" sz="1200" b="0" i="0" u="none" strike="noStrike" cap="none" baseline="0" dirty="0" err="1">
                    <a:solidFill>
                      <a:schemeClr val="dk1"/>
                    </a:solidFill>
                    <a:effectLst/>
                    <a:latin typeface="Calibri"/>
                    <a:ea typeface="Calibri"/>
                    <a:cs typeface="Calibri"/>
                    <a:sym typeface="Calibri"/>
                  </a:rPr>
                  <a:t>đến</a:t>
                </a:r>
                <a:r>
                  <a:rPr lang="en-US" sz="1200" b="0" i="0" u="none" strike="noStrike" cap="none" baseline="0" dirty="0">
                    <a:solidFill>
                      <a:schemeClr val="dk1"/>
                    </a:solidFill>
                    <a:effectLst/>
                    <a:latin typeface="Calibri"/>
                    <a:ea typeface="Calibri"/>
                    <a:cs typeface="Calibri"/>
                    <a:sym typeface="Calibri"/>
                  </a:rPr>
                  <a:t> 3dB so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Simulink.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layout, </a:t>
                </a:r>
                <a:r>
                  <a:rPr lang="en-US" sz="1200" b="0" i="0" u="none" strike="noStrike" cap="none" baseline="0" dirty="0" err="1">
                    <a:solidFill>
                      <a:schemeClr val="dk1"/>
                    </a:solidFill>
                    <a:effectLst/>
                    <a:latin typeface="Calibri"/>
                    <a:ea typeface="Calibri"/>
                    <a:cs typeface="Calibri"/>
                    <a:sym typeface="Calibri"/>
                  </a:rPr>
                  <a:t>ngoài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trễ</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cổng</a:t>
                </a:r>
                <a:r>
                  <a:rPr lang="en-US" sz="1200" b="0" i="0" u="none" strike="noStrike" cap="none" baseline="0" dirty="0">
                    <a:solidFill>
                      <a:schemeClr val="dk1"/>
                    </a:solidFill>
                    <a:effectLst/>
                    <a:latin typeface="Calibri"/>
                    <a:ea typeface="Calibri"/>
                    <a:cs typeface="Calibri"/>
                    <a:sym typeface="Calibri"/>
                  </a:rPr>
                  <a:t> logic, </a:t>
                </a:r>
                <a:r>
                  <a:rPr lang="en-US" sz="1200" b="0" i="0" u="none" strike="noStrike" cap="none" baseline="0" dirty="0" err="1">
                    <a:solidFill>
                      <a:schemeClr val="dk1"/>
                    </a:solidFill>
                    <a:effectLst/>
                    <a:latin typeface="Calibri"/>
                    <a:ea typeface="Calibri"/>
                    <a:cs typeface="Calibri"/>
                    <a:sym typeface="Calibri"/>
                  </a:rPr>
                  <a:t>còn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trễ</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sinh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đường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dây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thêm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a:t>
                </a:r>
              </a:p>
            </p:txBody>
          </p:sp>
        </mc:Fallback>
      </mc:AlternateContent>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460D27F-7B15-DB40-992C-B05F1F56A260}"/>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43767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900" dirty="0" err="1"/>
              <a:t>Cuối</a:t>
            </a:r>
            <a:r>
              <a:rPr lang="en-US" sz="900" dirty="0"/>
              <a:t> </a:t>
            </a:r>
            <a:r>
              <a:rPr lang="en-US" sz="900" dirty="0" err="1"/>
              <a:t>cùng</a:t>
            </a:r>
            <a:r>
              <a:rPr lang="en-US" sz="900" dirty="0"/>
              <a:t> </a:t>
            </a:r>
            <a:r>
              <a:rPr lang="en-US" sz="900" dirty="0" err="1"/>
              <a:t>là</a:t>
            </a:r>
            <a:r>
              <a:rPr lang="en-US" sz="900" dirty="0"/>
              <a:t> </a:t>
            </a:r>
            <a:r>
              <a:rPr lang="en-US" sz="900" dirty="0" err="1"/>
              <a:t>phần</a:t>
            </a:r>
            <a:r>
              <a:rPr lang="en-US" sz="900" dirty="0"/>
              <a:t> </a:t>
            </a:r>
            <a:r>
              <a:rPr lang="en-US" sz="900" dirty="0" err="1"/>
              <a:t>kết</a:t>
            </a:r>
            <a:r>
              <a:rPr lang="en-US" sz="900" dirty="0"/>
              <a:t> </a:t>
            </a:r>
            <a:r>
              <a:rPr lang="en-US" sz="900" dirty="0" err="1"/>
              <a:t>luận</a:t>
            </a:r>
            <a:r>
              <a:rPr lang="en-US" sz="900" dirty="0"/>
              <a:t>.</a:t>
            </a:r>
            <a:endParaRPr lang="vi-VN" sz="9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FD04828D-5078-7E92-8AAF-2414C38A7A91}"/>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E3EB739-9519-B2B1-A4E2-9F5D759E952C}"/>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CA3504B8-4854-AF98-1D30-B8624788E46C}"/>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35415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a:t>Ngày nay, công nghệ IoT với rất nhiều ứng dụng trong các lĩnh vực khác nhau đã và đang thay đổi cuộc sống.</a:t>
            </a:r>
          </a:p>
          <a:p>
            <a:pPr marL="185766" indent="-185766">
              <a:buFont typeface="Arial" panose="020B0604020202020204" pitchFamily="34" charset="0"/>
              <a:buChar char="•"/>
            </a:pPr>
            <a:r>
              <a:rPr lang="en-US"/>
              <a:t>Trong đó có rất nhiều chuẩn truyền thông khác nhau như Wifi, Zigbee, Bluetooth. Mỗi chuẩn truyền thông sẽ mang lại những ưu điểm đặc trưng khác nhau như về khoảng cách truyền thông tin, tốc độ dữ liệu, hoặc công suất tiêu thụ.</a:t>
            </a:r>
          </a:p>
          <a:p>
            <a:pPr marL="185766" indent="-185766">
              <a:buFont typeface="Arial" panose="020B0604020202020204" pitchFamily="34" charset="0"/>
              <a:buChar char="•"/>
            </a:pPr>
            <a:r>
              <a:rPr lang="en-US"/>
              <a:t>Công nghệ LoRa nổi bật nhất về khoảng cách truyền thông tin rất xa. Công nghệ này sử dụng kỹ thuật điều chế đặc biệt cho phép máy thu đạt được độ nhạy rất lớn.</a:t>
            </a:r>
          </a:p>
          <a:p>
            <a:pPr marL="185766" indent="-185766">
              <a:buFont typeface="Arial" panose="020B0604020202020204" pitchFamily="34" charset="0"/>
              <a:buChar char="•"/>
            </a:pPr>
            <a:r>
              <a:rPr lang="en-US"/>
              <a:t>Ở bảng 1, trình bày độ nhạy của các máy thu sử dụng các kiểu điều chế khác nhau, có thể thấy, kỹ thuật LoRa cho độ nhạy rất tốt trong khi tốc độ truyền dữ liệu bé.  Độ nhạy tối đa là -149.2 dBm, thấp hơn cả nền nhiễu là -135dBm.</a:t>
            </a:r>
          </a:p>
          <a:p>
            <a:pPr marL="185766" indent="-185766">
              <a:buFont typeface="Arial" panose="020B0604020202020204" pitchFamily="34" charset="0"/>
              <a:buChar char="•"/>
            </a:pPr>
            <a:r>
              <a:rPr lang="en-US"/>
              <a:t>Mục tiêu của luận văn tốt nghiệp là thiết kế ASIC cho bộ điều chế và giải điều chế số LoRa sử dụng cho các chip thu phát Sub-GHz. Hình 2 mô tả vị trí của thiết kế trong một hệ thống thu phát</a:t>
            </a:r>
          </a:p>
          <a:p>
            <a:pPr marL="185766" indent="-185766">
              <a:buFont typeface="Arial" panose="020B0604020202020204" pitchFamily="34" charset="0"/>
              <a:buChar char="•"/>
            </a:pPr>
            <a:r>
              <a:rPr lang="en-US"/>
              <a:t>Trong quá trình thực hiện, nhóm đã gặp các thách thức như sau:</a:t>
            </a:r>
          </a:p>
          <a:p>
            <a:pPr marL="642966" lvl="1" indent="-185766">
              <a:buFont typeface="Arial" panose="020B0604020202020204" pitchFamily="34" charset="0"/>
              <a:buChar char="•"/>
            </a:pPr>
            <a:r>
              <a:rPr lang="en-US"/>
              <a:t>Kỹ thuật điều chế LoRa là kỹ thuật độc quyền bởi hang Semtech. Do đó, chi tiết về công nghệ này vẫn còn nhiều bí ẩn.</a:t>
            </a:r>
          </a:p>
          <a:p>
            <a:pPr marL="642966" lvl="1" indent="-185766">
              <a:buFont typeface="Arial" panose="020B0604020202020204" pitchFamily="34" charset="0"/>
              <a:buChar char="•"/>
            </a:pPr>
            <a:r>
              <a:rPr lang="en-US"/>
              <a:t>Nhóm gặp thử thách khi hiện thực các Nguyên lý xử lý tín hiệu thành phần cứng. Để hiện thực, không chỉ cần các kiến thức về xử lý tín hiệu hay kỹ thuật viễn thông mà còn cần kiến thức về thiết kế vi mạch số.</a:t>
            </a:r>
          </a:p>
          <a:p>
            <a:pPr marL="642966" lvl="1" indent="-185766">
              <a:buFont typeface="Arial" panose="020B0604020202020204" pitchFamily="34" charset="0"/>
              <a:buChar char="•"/>
            </a:pPr>
            <a:r>
              <a:rPr lang="en-US"/>
              <a:t>Nhóm đã áp dụng quy trình thiết kế công nghiệp và sử dụng các tool chuyên nghiệp để kiểm chứng và mô phỏng. Đây là thách thức rất lớn với giới hạn về thời gian thực hiện luận văn.</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B3CDAA2-60BD-6E30-2EB9-C7A984B73801}"/>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35B2056-B508-26A8-5E1F-30BEC5AE1AE7}"/>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BC6DF78C-6752-CBAF-1462-3E0A4A37EE2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455280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400" b="0" i="0" u="none" strike="noStrike" cap="none" dirty="0" smtClean="0">
                <a:solidFill>
                  <a:schemeClr val="dk1"/>
                </a:solidFill>
                <a:effectLst/>
                <a:latin typeface="Calibri"/>
                <a:ea typeface="Calibri"/>
                <a:cs typeface="Calibri"/>
                <a:sym typeface="Calibri"/>
              </a:rPr>
              <a:t>M</a:t>
            </a:r>
            <a:r>
              <a:rPr lang="vi-VN" sz="1400" b="0" i="0" u="none" strike="noStrike" cap="none" dirty="0" smtClean="0">
                <a:solidFill>
                  <a:schemeClr val="dk1"/>
                </a:solidFill>
                <a:effectLst/>
                <a:latin typeface="Calibri"/>
                <a:ea typeface="Calibri"/>
                <a:cs typeface="Calibri"/>
                <a:sym typeface="Calibri"/>
              </a:rPr>
              <a:t>ặc dù kết quả đạt được vẫn còn nhiều hạn chế nhưng nhóm em t</a:t>
            </a:r>
            <a:r>
              <a:rPr lang="en-US" sz="1400" b="0" i="0" u="none" strike="noStrike" cap="none" dirty="0" err="1" smtClean="0">
                <a:solidFill>
                  <a:schemeClr val="dk1"/>
                </a:solidFill>
                <a:effectLst/>
                <a:latin typeface="Calibri"/>
                <a:ea typeface="Calibri"/>
                <a:cs typeface="Calibri"/>
                <a:sym typeface="Calibri"/>
              </a:rPr>
              <a:t>i</a:t>
            </a:r>
            <a:r>
              <a:rPr lang="vi-VN" sz="1400" b="0" i="0" u="none" strike="noStrike" cap="none" dirty="0" smtClean="0">
                <a:solidFill>
                  <a:schemeClr val="dk1"/>
                </a:solidFill>
                <a:effectLst/>
                <a:latin typeface="Calibri"/>
                <a:ea typeface="Calibri"/>
                <a:cs typeface="Calibri"/>
                <a:sym typeface="Calibri"/>
              </a:rPr>
              <a:t>n rằng, những gì mà đề tài thực hiện được là nền tảng quan trọng để tiếp tục phát triển và giải mã kỹ thuật điều chế LoRa trong tương lai</a:t>
            </a:r>
            <a:endParaRPr lang="en-US" sz="16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9F9C24E8-6D60-FBBC-045C-AA850A8D4103}"/>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341D6E69-812A-F127-E10D-1622ACEB5F85}"/>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427C8F0-95B5-74A9-C84D-AD6EB9F0603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009719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9F9C24E8-6D60-FBBC-045C-AA850A8D4103}"/>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341D6E69-812A-F127-E10D-1622ACEB5F85}"/>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7B94813-6041-886C-9191-1A12D54AF890}"/>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551876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0" indent="0"/>
            <a:r>
              <a:rPr lang="vi-VN" dirty="0"/>
              <a:t>Em xin cảm ơn hội đồng đã lắng nghe. Phần trình bày của nhóm em đến đây là kết thúc</a:t>
            </a:r>
            <a:endParaRPr dirty="0"/>
          </a:p>
        </p:txBody>
      </p:sp>
      <p:sp>
        <p:nvSpPr>
          <p:cNvPr id="394" name="Google Shape;394;p20: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BB30D746-CDA7-C66F-E75E-75D2BBA21302}"/>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973C3AB6-AE76-9DF3-3A88-5EDC9B70EF50}"/>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EA03A1B1-5C2B-09F4-ED51-6978460F8B41}"/>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93782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mô</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phỏng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Simulink,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tiến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hành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kiểm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hoạt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của</a:t>
            </a:r>
            <a:r>
              <a:rPr lang="en-US" sz="1200" b="0" i="0" u="none" strike="noStrike" cap="none" baseline="0" dirty="0">
                <a:solidFill>
                  <a:schemeClr val="dk1"/>
                </a:solidFill>
                <a:effectLst/>
                <a:latin typeface="Calibri"/>
                <a:ea typeface="Calibri"/>
                <a:cs typeface="Calibri"/>
                <a:sym typeface="Calibri"/>
              </a:rPr>
              <a:t> modem </a:t>
            </a:r>
            <a:r>
              <a:rPr lang="en-US" sz="1200" b="0" i="0" u="none" strike="noStrike" cap="none" baseline="0" dirty="0" err="1">
                <a:solidFill>
                  <a:schemeClr val="dk1"/>
                </a:solidFill>
                <a:effectLst/>
                <a:latin typeface="Calibri"/>
                <a:ea typeface="Calibri"/>
                <a:cs typeface="Calibri"/>
                <a:sym typeface="Calibri"/>
              </a:rPr>
              <a:t>trên</a:t>
            </a:r>
            <a:r>
              <a:rPr lang="en-US" sz="1200" b="0" i="0" u="none" strike="noStrike" cap="none" baseline="0" dirty="0">
                <a:solidFill>
                  <a:schemeClr val="dk1"/>
                </a:solidFill>
                <a:effectLst/>
                <a:latin typeface="Calibri"/>
                <a:ea typeface="Calibri"/>
                <a:cs typeface="Calibri"/>
                <a:sym typeface="Calibri"/>
              </a:rPr>
              <a:t> FPGA.</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Hình</a:t>
            </a:r>
            <a:r>
              <a:rPr lang="en-US" sz="1200" b="0" i="0" u="none" strike="noStrike" cap="none" baseline="0" dirty="0">
                <a:solidFill>
                  <a:schemeClr val="dk1"/>
                </a:solidFill>
                <a:effectLst/>
                <a:latin typeface="Calibri"/>
                <a:ea typeface="Calibri"/>
                <a:cs typeface="Calibri"/>
                <a:sym typeface="Calibri"/>
              </a:rPr>
              <a:t> 31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kit DE2-115 </a:t>
            </a:r>
            <a:r>
              <a:rPr lang="en-US" sz="1200" b="0" i="0" u="none" strike="noStrike" cap="none" baseline="0" dirty="0" err="1">
                <a:solidFill>
                  <a:schemeClr val="dk1"/>
                </a:solidFill>
                <a:effectLst/>
                <a:latin typeface="Calibri"/>
                <a:ea typeface="Calibri"/>
                <a:cs typeface="Calibri"/>
                <a:sym typeface="Calibri"/>
              </a:rPr>
              <a:t>mà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em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dụng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với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thông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số</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chính</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kê</a:t>
            </a:r>
            <a:r>
              <a:rPr lang="en-US" sz="1200" b="0" i="0" u="none" strike="noStrike" cap="none" baseline="0" dirty="0">
                <a:solidFill>
                  <a:schemeClr val="dk1"/>
                </a:solidFill>
                <a:effectLst/>
                <a:latin typeface="Calibri"/>
                <a:ea typeface="Calibri"/>
                <a:cs typeface="Calibri"/>
                <a:sym typeface="Calibri"/>
              </a:rPr>
              <a:t> ở </a:t>
            </a: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bên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dưới</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Sau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tổng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hợp</a:t>
            </a:r>
            <a:r>
              <a:rPr lang="en-US" sz="1200" b="0" i="0" u="none" strike="noStrike" cap="none" baseline="0" dirty="0">
                <a:solidFill>
                  <a:schemeClr val="dk1"/>
                </a:solidFill>
                <a:effectLst/>
                <a:latin typeface="Calibri"/>
                <a:ea typeface="Calibri"/>
                <a:cs typeface="Calibri"/>
                <a:sym typeface="Calibri"/>
              </a:rPr>
              <a:t> code </a:t>
            </a:r>
            <a:r>
              <a:rPr lang="en-US" sz="1200" b="0" i="0" u="none" strike="noStrike" cap="none" baseline="0" dirty="0" err="1">
                <a:solidFill>
                  <a:schemeClr val="dk1"/>
                </a:solidFill>
                <a:effectLst/>
                <a:latin typeface="Calibri"/>
                <a:ea typeface="Calibri"/>
                <a:cs typeface="Calibri"/>
                <a:sym typeface="Calibri"/>
              </a:rPr>
              <a:t>lên</a:t>
            </a:r>
            <a:r>
              <a:rPr lang="en-US" sz="1200" b="0" i="0" u="none" strike="noStrike" cap="none" baseline="0" dirty="0">
                <a:solidFill>
                  <a:schemeClr val="dk1"/>
                </a:solidFill>
                <a:effectLst/>
                <a:latin typeface="Calibri"/>
                <a:ea typeface="Calibri"/>
                <a:cs typeface="Calibri"/>
                <a:sym typeface="Calibri"/>
              </a:rPr>
              <a:t> FPGA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về</a:t>
            </a:r>
            <a:r>
              <a:rPr lang="en-US" sz="1200" b="0" i="0" u="none" strike="noStrike" cap="none" baseline="0" dirty="0">
                <a:solidFill>
                  <a:schemeClr val="dk1"/>
                </a:solidFill>
                <a:effectLst/>
                <a:latin typeface="Calibri"/>
                <a:ea typeface="Calibri"/>
                <a:cs typeface="Calibri"/>
                <a:sym typeface="Calibri"/>
              </a:rPr>
              <a:t> dung </a:t>
            </a:r>
            <a:r>
              <a:rPr lang="en-US" sz="1200" b="0" i="0" u="none" strike="noStrike" cap="none" baseline="0" dirty="0" err="1">
                <a:solidFill>
                  <a:schemeClr val="dk1"/>
                </a:solidFill>
                <a:effectLst/>
                <a:latin typeface="Calibri"/>
                <a:ea typeface="Calibri"/>
                <a:cs typeface="Calibri"/>
                <a:sym typeface="Calibri"/>
              </a:rPr>
              <a:t>lượng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kê</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Bảng</a:t>
            </a:r>
            <a:r>
              <a:rPr lang="en-US" sz="1200" b="0" i="0" u="none" strike="noStrike" cap="none" baseline="0" dirty="0">
                <a:solidFill>
                  <a:schemeClr val="dk1"/>
                </a:solidFill>
                <a:effectLst/>
                <a:latin typeface="Calibri"/>
                <a:ea typeface="Calibri"/>
                <a:cs typeface="Calibri"/>
                <a:sym typeface="Calibri"/>
              </a:rPr>
              <a:t> 6.</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Trong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đó</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chế</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chiếm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lớn</a:t>
            </a:r>
            <a:r>
              <a:rPr lang="en-US" sz="1200" b="0" i="0" u="none" strike="noStrike" cap="none" baseline="0" dirty="0">
                <a:solidFill>
                  <a:schemeClr val="dk1"/>
                </a:solidFill>
                <a:effectLst/>
                <a:latin typeface="Calibri"/>
                <a:ea typeface="Calibri"/>
                <a:cs typeface="Calibri"/>
                <a:sym typeface="Calibri"/>
              </a:rPr>
              <a:t> dung </a:t>
            </a:r>
            <a:r>
              <a:rPr lang="en-US" sz="1200" b="0" i="0" u="none" strike="noStrike" cap="none" baseline="0" dirty="0" err="1">
                <a:solidFill>
                  <a:schemeClr val="dk1"/>
                </a:solidFill>
                <a:effectLst/>
                <a:latin typeface="Calibri"/>
                <a:ea typeface="Calibri"/>
                <a:cs typeface="Calibri"/>
                <a:sym typeface="Calibri"/>
              </a:rPr>
              <a:t>lượng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đặc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biệt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FFT. </a:t>
            </a:r>
            <a:r>
              <a:rPr lang="en-US" sz="1200" b="0" i="0" u="none" strike="noStrike" cap="none" baseline="0" dirty="0" err="1">
                <a:solidFill>
                  <a:schemeClr val="dk1"/>
                </a:solidFill>
                <a:effectLst/>
                <a:latin typeface="Calibri"/>
                <a:ea typeface="Calibri"/>
                <a:cs typeface="Calibri"/>
                <a:sym typeface="Calibri"/>
              </a:rPr>
              <a:t>Điều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này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là</a:t>
            </a:r>
            <a:r>
              <a:rPr lang="en-US" sz="1200" b="0" i="0" u="none" strike="noStrike" cap="none" baseline="0" dirty="0">
                <a:solidFill>
                  <a:schemeClr val="dk1"/>
                </a:solidFill>
                <a:effectLst/>
                <a:latin typeface="Calibri"/>
                <a:ea typeface="Calibri"/>
                <a:cs typeface="Calibri"/>
                <a:sym typeface="Calibri"/>
              </a:rPr>
              <a:t> do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FFT </a:t>
            </a:r>
            <a:r>
              <a:rPr lang="en-US" sz="1200" b="0" i="0" u="none" strike="noStrike" cap="none" baseline="0" dirty="0" err="1">
                <a:solidFill>
                  <a:schemeClr val="dk1"/>
                </a:solidFill>
                <a:effectLst/>
                <a:latin typeface="Calibri"/>
                <a:ea typeface="Calibri"/>
                <a:cs typeface="Calibri"/>
                <a:sym typeface="Calibri"/>
              </a:rPr>
              <a:t>cần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sử</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dụng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rất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nhiều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khối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cộng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trừ</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và</a:t>
            </a:r>
            <a:r>
              <a:rPr lang="en-US" sz="1200" b="0" i="0" u="none" strike="noStrike" cap="none" baseline="0" dirty="0">
                <a:solidFill>
                  <a:schemeClr val="dk1"/>
                </a:solidFill>
                <a:effectLst/>
                <a:latin typeface="Calibri"/>
                <a:ea typeface="Calibri"/>
                <a:cs typeface="Calibri"/>
                <a:sym typeface="Calibri"/>
              </a:rPr>
              <a:t> RAM </a:t>
            </a:r>
            <a:r>
              <a:rPr lang="en-US" sz="1200" b="0" i="0" u="none" strike="noStrike" cap="none" baseline="0" dirty="0" err="1">
                <a:solidFill>
                  <a:schemeClr val="dk1"/>
                </a:solidFill>
                <a:effectLst/>
                <a:latin typeface="Calibri"/>
                <a:ea typeface="Calibri"/>
                <a:cs typeface="Calibri"/>
                <a:sym typeface="Calibri"/>
              </a:rPr>
              <a:t>để</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thực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hiện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các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phép</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tính</a:t>
            </a:r>
            <a:r>
              <a:rPr lang="en-US" sz="1200" b="0" i="0" u="none" strike="noStrike" cap="none" baseline="0" dirty="0">
                <a:solidFill>
                  <a:schemeClr val="dk1"/>
                </a:solidFill>
                <a:effectLst/>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a:solidFill>
                  <a:schemeClr val="dk1"/>
                </a:solidFill>
                <a:effectLst/>
                <a:latin typeface="Calibri"/>
                <a:ea typeface="Calibri"/>
                <a:cs typeface="Calibri"/>
                <a:sym typeface="Calibri"/>
              </a:rPr>
              <a:t>Nhóm</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cũng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đo</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tốc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dữ</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kết</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quả</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thu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được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đúng</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err="1">
                <a:solidFill>
                  <a:schemeClr val="dk1"/>
                </a:solidFill>
                <a:effectLst/>
                <a:latin typeface="Calibri"/>
                <a:ea typeface="Calibri"/>
                <a:cs typeface="Calibri"/>
                <a:sym typeface="Calibri"/>
              </a:rPr>
              <a:t>như</a:t>
            </a:r>
            <a:r>
              <a:rPr lang="en-US" sz="1200" b="0" i="0" u="none" strike="noStrike" cap="none" baseline="0">
                <a:solidFill>
                  <a:schemeClr val="dk1"/>
                </a:solidFill>
                <a:effectLst/>
                <a:latin typeface="Calibri"/>
                <a:ea typeface="Calibri"/>
                <a:cs typeface="Calibri"/>
                <a:sym typeface="Calibri"/>
              </a:rPr>
              <a:t> Nguyên lý: </a:t>
            </a:r>
            <a:r>
              <a:rPr lang="en-US" sz="1200" b="0" i="0" u="none" strike="noStrike" cap="none" baseline="0" dirty="0" err="1">
                <a:solidFill>
                  <a:schemeClr val="dk1"/>
                </a:solidFill>
                <a:effectLst/>
                <a:latin typeface="Calibri"/>
                <a:ea typeface="Calibri"/>
                <a:cs typeface="Calibri"/>
                <a:sym typeface="Calibri"/>
              </a:rPr>
              <a:t>Khi</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tăng</a:t>
            </a:r>
            <a:r>
              <a:rPr lang="en-US" sz="1200" b="0" i="0" u="none" strike="noStrike" cap="none" baseline="0" dirty="0">
                <a:solidFill>
                  <a:schemeClr val="dk1"/>
                </a:solidFill>
                <a:effectLst/>
                <a:latin typeface="Calibri"/>
                <a:ea typeface="Calibri"/>
                <a:cs typeface="Calibri"/>
                <a:sym typeface="Calibri"/>
              </a:rPr>
              <a:t> SF </a:t>
            </a:r>
            <a:r>
              <a:rPr lang="en-US" sz="1200" b="0" i="0" u="none" strike="noStrike" cap="none" baseline="0" dirty="0" err="1">
                <a:solidFill>
                  <a:schemeClr val="dk1"/>
                </a:solidFill>
                <a:effectLst/>
                <a:latin typeface="Calibri"/>
                <a:ea typeface="Calibri"/>
                <a:cs typeface="Calibri"/>
                <a:sym typeface="Calibri"/>
              </a:rPr>
              <a:t>thì</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tốc</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độ</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truyền</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dữ</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liệu</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baseline="0" dirty="0" err="1">
                <a:solidFill>
                  <a:schemeClr val="dk1"/>
                </a:solidFill>
                <a:effectLst/>
                <a:latin typeface="Calibri"/>
                <a:ea typeface="Calibri"/>
                <a:cs typeface="Calibri"/>
                <a:sym typeface="Calibri"/>
              </a:rPr>
              <a:t>giảm</a:t>
            </a:r>
            <a:r>
              <a:rPr lang="en-US" sz="1200" b="0" i="0" u="none" strike="noStrike" cap="none" baseline="0" dirty="0">
                <a:solidFill>
                  <a:schemeClr val="dk1"/>
                </a:solidFill>
                <a:effectLst/>
                <a:latin typeface="Calibri"/>
                <a:ea typeface="Calibri"/>
                <a:cs typeface="Calibri"/>
                <a:sym typeface="Calibri"/>
              </a:rPr>
              <a:t>.</a:t>
            </a: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BC6FAE12-641E-010B-5159-AB1EA1BFDB9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712498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024F576-9640-6412-B010-CB321780A12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12929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sz="1200" b="0" i="0" u="none" strike="noStrike" cap="none" baseline="0"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A143F9B7-2855-C44D-DA23-5EF6F2650BF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87696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sz="1200" b="0" i="0" u="none" strike="noStrike" cap="none" baseline="0"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F689BE3-4433-0B73-65DE-AB1C6F712B1D}"/>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102770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sz="1200" b="0" i="0" u="none" strike="noStrike" cap="none" baseline="0"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B3B2C314-CE40-49EF-1541-3AE8FB22AA11}"/>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314394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sz="1200" b="0" i="0" u="none" strike="noStrike" cap="none" baseline="0"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DADF28B-3390-EAFD-FEF7-23B4E86EAE3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22685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1"/>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sz="1200" b="0" i="0" u="none" strike="noStrike" cap="none" baseline="0" dirty="0">
              <a:solidFill>
                <a:schemeClr val="dk1"/>
              </a:solidFill>
              <a:effectLst/>
              <a:latin typeface="Calibri"/>
              <a:ea typeface="Calibri"/>
              <a:cs typeface="Calibri"/>
              <a:sym typeface="Calibri"/>
            </a:endParaRPr>
          </a:p>
        </p:txBody>
      </p:sp>
      <p:sp>
        <p:nvSpPr>
          <p:cNvPr id="90" name="Google Shape;90;p2: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B7B69F5-EABA-FEF2-38BC-E73D314A6692}"/>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96644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a:t>Hình 3 trình bày tỉ số SNR tối thiểu mà tại đó tỉ lệ lỗi bit nhỏ hơn 0.1% của chip thương mại SX1276. Đây là tham chiếu và thông số để thiết kế.</a:t>
            </a:r>
          </a:p>
          <a:p>
            <a:pPr marL="185766" indent="-185766">
              <a:buFont typeface="Arial" panose="020B0604020202020204" pitchFamily="34" charset="0"/>
              <a:buChar char="•"/>
            </a:pPr>
            <a:r>
              <a:rPr lang="en-US"/>
              <a:t>Hình 3 trình bày quy trình thiết kế vi mạch số mà nhóm đã thực hiện:</a:t>
            </a:r>
          </a:p>
          <a:p>
            <a:pPr marL="642966" lvl="1" indent="-185766">
              <a:buFont typeface="Arial" panose="020B0604020202020204" pitchFamily="34" charset="0"/>
              <a:buChar char="•"/>
            </a:pPr>
            <a:r>
              <a:rPr lang="en-US"/>
              <a:t>Từ mục tiêu đặt ra, nhóm đi tìm hiểu Nguyên lý về điều chế, giải điều chế và đồng bộ tín hiệu LoRa.</a:t>
            </a:r>
          </a:p>
          <a:p>
            <a:pPr marL="642966" lvl="1" indent="-185766">
              <a:buFont typeface="Arial" panose="020B0604020202020204" pitchFamily="34" charset="0"/>
              <a:buChar char="•"/>
            </a:pPr>
            <a:r>
              <a:rPr lang="en-US"/>
              <a:t>Nhóm thực hiện thiết kế trên Simulink và tạo code HDL mô tả hành vi của thiết kế. Code HDL được kiểm chứng trên phần mềm mô phỏng vi mạch số ModelSim và trên kit FPGA </a:t>
            </a:r>
          </a:p>
          <a:p>
            <a:pPr marL="642966" lvl="1" indent="-185766">
              <a:buFont typeface="Arial" panose="020B0604020202020204" pitchFamily="34" charset="0"/>
              <a:buChar char="•"/>
            </a:pPr>
            <a:r>
              <a:rPr lang="en-US"/>
              <a:t>Code HDL mô tả hành vi được tổng hợp thành gate level netlist và được kiểm chứng.</a:t>
            </a:r>
          </a:p>
          <a:p>
            <a:pPr marL="642966" lvl="1" indent="-185766">
              <a:buFont typeface="Arial" panose="020B0604020202020204" pitchFamily="34" charset="0"/>
              <a:buChar char="•"/>
            </a:pPr>
            <a:r>
              <a:rPr lang="en-US"/>
              <a:t>Mạch sau khi tổng hợp được chuyển thành thiết kế vật lý và được kiểm chứng post layout.</a:t>
            </a:r>
          </a:p>
          <a:p>
            <a:pPr marL="185766" lvl="0" indent="-185766">
              <a:buFont typeface="Arial" panose="020B0604020202020204" pitchFamily="34" charset="0"/>
              <a:buChar char="•"/>
            </a:pPr>
            <a:r>
              <a:rPr lang="en-US"/>
              <a:t>Trong bài trình này, để tiết kiệm thời gian, nhóm sẽ tập trung vào kết quả của 3 giai đoạn quan trọng: thiết kế trên Simulink, kiểm chứng trên FPGA và kiểm chứng post-layout.</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B3CDAA2-60BD-6E30-2EB9-C7A984B73801}"/>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35B2056-B508-26A8-5E1F-30BEC5AE1AE7}"/>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40189CD1-9FC7-83CC-392D-FF26C7F97696}"/>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703802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a:t>Ngày nay, công nghệ IoT với rất nhiều ứng dụng đã và đang thay đổi cuộc sống.</a:t>
            </a:r>
          </a:p>
          <a:p>
            <a:pPr marL="185766" indent="-185766">
              <a:buFont typeface="Arial" panose="020B0604020202020204" pitchFamily="34" charset="0"/>
              <a:buChar char="•"/>
            </a:pPr>
            <a:r>
              <a:rPr lang="en-US"/>
              <a:t>Trong công nghệ IoT có rất nhiều chuẩn truyền thông khác nhau như Wifi, Zigbee, Bluetooth. Mỗi chuẩn truyền thông sẽ mang lại những ưu điểm đặc trưng khác nhau như về khoảng cách truyền thông tin, tốc độ dữ liệu, hoặc công suất tiêu thụ.</a:t>
            </a:r>
          </a:p>
          <a:p>
            <a:pPr marL="185766" indent="-185766">
              <a:buFont typeface="Arial" panose="020B0604020202020204" pitchFamily="34" charset="0"/>
              <a:buChar char="•"/>
            </a:pPr>
            <a:r>
              <a:rPr lang="en-US"/>
              <a:t>Công nghệ LoRa nổi bật nhất về khoảng cách truyền thông tin rất xa. Công nghệ này sử dụng kỹ thuật điều chế đặc biệt cho phép máy thu đạt được độ nhạy rất lớn.</a:t>
            </a:r>
          </a:p>
          <a:p>
            <a:pPr marL="185766" indent="-185766">
              <a:buFont typeface="Arial" panose="020B0604020202020204" pitchFamily="34" charset="0"/>
              <a:buChar char="•"/>
            </a:pPr>
            <a:r>
              <a:rPr lang="en-US"/>
              <a:t>Ở bảng 1, trình bày độ nhạy của các máy thu sử dụng các kiểu điều chế khác nhau, có thể thấy, kỹ thuật LoRa cho độ nhạy rất tốt trong khi tốc độ truyền dữ liệu bé. </a:t>
            </a:r>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B3CDAA2-60BD-6E30-2EB9-C7A984B73801}"/>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35B2056-B508-26A8-5E1F-30BEC5AE1AE7}"/>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98FBD369-2CAD-7AB5-17DE-91E9E843214C}"/>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13599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5FE081B4-FCA2-C108-780D-81E5F9B2BB4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656214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5FE081B4-FCA2-C108-780D-81E5F9B2BB4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30987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A8C3230-D32A-DEDA-C39C-6B4FAC3E8AF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20974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A8C3230-D32A-DEDA-C39C-6B4FAC3E8AF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674969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371F08DB-08C3-1F2F-78E6-E83FB89997CD}"/>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563967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3A2C4372-5084-F1A3-5A24-E0CB772A377A}"/>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078434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6989A7EE-4B2A-CB39-2E32-F4D4418815C4}"/>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771030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AB04BB16-F819-05ED-9394-8DE47B827293}"/>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226623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41509236-B4DA-DA60-FE13-0560868F326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75814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900"/>
              <a:t>Thiết kế bộ điều chế sẽ được trình bày trong phần tiếp theo</a:t>
            </a:r>
            <a:endParaRPr lang="vi-VN" sz="9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5B31656-B45A-7C35-58D1-E6BB6BBF4EDE}"/>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476B6A19-9098-549C-7BDE-B97F65467617}"/>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4E3D38E3-8CC9-2654-479B-BCA194DD42B7}"/>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331254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41509236-B4DA-DA60-FE13-0560868F326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1572120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8E550257-1FF6-6EC6-6730-20845D9746DE}"/>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147669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8E550257-1FF6-6EC6-6730-20845D9746DE}"/>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462772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8E550257-1FF6-6EC6-6730-20845D9746DE}"/>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330933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8E550257-1FF6-6EC6-6730-20845D9746DE}"/>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429540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9A16704C-980F-DA55-0313-ADD47242867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151963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297A3E14-29AB-AD22-FD95-DB02D1EEECE6}"/>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676362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625630B9-78FE-4B24-D399-6D0945AFBB7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1418852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41509236-B4DA-DA60-FE13-0560868F326B}"/>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9608230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2A5D55EF-A024-1E2B-6814-349857857E4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79806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defTabSz="990752">
              <a:buFont typeface="Arial" panose="020B0604020202020204" pitchFamily="34" charset="0"/>
              <a:buChar char="•"/>
              <a:defRPr/>
            </a:pPr>
            <a:r>
              <a:rPr lang="en-US" sz="1300">
                <a:solidFill>
                  <a:srgbClr val="000000"/>
                </a:solidFill>
                <a:latin typeface="Times New Roman" panose="02020603050405020304" pitchFamily="18" charset="0"/>
                <a:cs typeface="Times New Roman" panose="02020603050405020304" pitchFamily="18" charset="0"/>
                <a:sym typeface="Arial"/>
              </a:rPr>
              <a:t>K</a:t>
            </a:r>
            <a:r>
              <a:rPr lang="en-US" sz="1300">
                <a:latin typeface="Times New Roman" panose="02020603050405020304" pitchFamily="18" charset="0"/>
                <a:cs typeface="Times New Roman" panose="02020603050405020304" pitchFamily="18" charset="0"/>
              </a:rPr>
              <a:t>ỹ thuật điều chế LoRa dựa trên tín hiệu chirp. Đây là tín hiệu có tần số thay đổi liên tục và tuyến tính theo thời gian.</a:t>
            </a:r>
            <a:endParaRPr lang="en-US" sz="1300">
              <a:solidFill>
                <a:srgbClr val="000000"/>
              </a:solidFill>
              <a:latin typeface="Times New Roman" panose="02020603050405020304" pitchFamily="18" charset="0"/>
              <a:cs typeface="Times New Roman" panose="02020603050405020304" pitchFamily="18" charset="0"/>
              <a:sym typeface="Arial"/>
            </a:endParaRPr>
          </a:p>
          <a:p>
            <a:pPr marL="185766" indent="-185766">
              <a:buFont typeface="Arial" panose="020B0604020202020204" pitchFamily="34" charset="0"/>
              <a:buChar char="•"/>
            </a:pPr>
            <a:r>
              <a:rPr lang="en-US" sz="1300"/>
              <a:t>Công thức, dạng sóng và phổ tín hiệu chirp được thể hiện ở hình 4 và hình 5. Ở đây, tín hiệu chirp là một tín hiệu phức và được truyền trên 2 đường I và Q. </a:t>
            </a:r>
          </a:p>
          <a:p>
            <a:pPr marL="185766" indent="-185766">
              <a:buFont typeface="Arial" panose="020B0604020202020204" pitchFamily="34" charset="0"/>
              <a:buChar char="•"/>
            </a:pPr>
            <a:r>
              <a:rPr lang="en-US" sz="1300"/>
              <a:t>Dựa vào công thức (1), tín hiệu chirp phụ thuộc vào 2 thông số chính là băng thông BW và hệ số trải phổ SF. </a:t>
            </a:r>
          </a:p>
          <a:p>
            <a:pPr marL="642966" lvl="1" indent="-185766">
              <a:buFont typeface="Arial" panose="020B0604020202020204" pitchFamily="34" charset="0"/>
              <a:buChar char="•"/>
            </a:pPr>
            <a:r>
              <a:rPr lang="en-US" sz="1300"/>
              <a:t>Đây là kỹ thuật điều chế băng hẹp với băng thông trong khoảng 7.8kHz đến 500kHz. </a:t>
            </a:r>
          </a:p>
          <a:p>
            <a:pPr marL="642966" lvl="1" indent="-185766">
              <a:buFont typeface="Arial" panose="020B0604020202020204" pitchFamily="34" charset="0"/>
              <a:buChar char="•"/>
            </a:pPr>
            <a:r>
              <a:rPr lang="en-US" sz="1300"/>
              <a:t>Hệ số trải phổ sẽ nhận 1 trong 6 giá trị từ 7 đến 12. Với hệ số trải phổ càng lớn, tốc độ dữ liệu sẽ giảm dần nhưng độ nhạy của máy thu tăng đáng kể.</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B63BA14E-2C76-5F94-AAEA-815F9457DACB}"/>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5AABF7B7-C795-5BEF-8092-9C90D75BB67D}"/>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D176E68-8B41-21D9-ACBA-178BE9FA70A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326700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Như vậy, bộ điều chế sẽ gồm 2 thành phần</a:t>
            </a:r>
          </a:p>
          <a:p>
            <a:pPr marL="185766" indent="-185766">
              <a:buFont typeface="Arial" panose="020B0604020202020204" pitchFamily="34" charset="0"/>
              <a:buChar char="•"/>
            </a:pPr>
            <a:r>
              <a:rPr lang="en-US" sz="1300"/>
              <a:t>Lõi điều chế: bao gồm một bảng tra và 6 Look Up Table chứa giá trị chip. Bộ điều khiển sẽ chọn giá trị của chip và tùy theo giá trị SF mà bảng tra tương ứng sẽ được lựa chọn. </a:t>
            </a:r>
          </a:p>
          <a:p>
            <a:pPr marL="185766" indent="-185766">
              <a:buFont typeface="Arial" panose="020B0604020202020204" pitchFamily="34" charset="0"/>
              <a:buChar char="•"/>
            </a:pPr>
            <a:r>
              <a:rPr lang="en-US" sz="1300"/>
              <a:t>Thông qua lợi dụng sự lặp lại giá trị của các chip. các bảng tra LUT được tối ưu số lượng chip cần lưu trữ.</a:t>
            </a:r>
          </a:p>
          <a:p>
            <a:pPr marL="185766" indent="-185766">
              <a:buFont typeface="Arial" panose="020B0604020202020204" pitchFamily="34" charset="0"/>
              <a:buChar char="•"/>
            </a:pPr>
            <a:r>
              <a:rPr lang="en-US" sz="1300"/>
              <a:t>Khối tang tốc độ lấy mẫu có 2 nhiệm vụ: </a:t>
            </a:r>
          </a:p>
          <a:p>
            <a:pPr marL="681142" lvl="1" indent="-185766">
              <a:buFont typeface="Arial" panose="020B0604020202020204" pitchFamily="34" charset="0"/>
              <a:buChar char="•"/>
            </a:pPr>
            <a:r>
              <a:rPr lang="en-US" sz="1300"/>
              <a:t>Do tín hiệu ngõ ra của lõi điều chế nhỏ hơn nhiều so với tốc độ mẫu xử lý của DAC. Lõi điều chế sẽ tăng tốc độ mẫu để 2 khối có thể làm việc được với nhau.</a:t>
            </a:r>
          </a:p>
          <a:p>
            <a:pPr marL="681142" lvl="1"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2A5D55EF-A024-1E2B-6814-349857857E48}"/>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8264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Để có thể xử lý được tín hiệu trong miền số, cần phải rời rạc hóa tin hiệu chirp liên tục. Nhắm tối thiểu số lượng mẫu cần xử lý, tín hiệu chirp được lấy mẫu tại tần số Nyquist. Khi đó mỗi mẫu được gọi là một chip và có giá trị cho bởi công thức (2).</a:t>
                </a:r>
              </a:p>
              <a:p>
                <a:pPr marL="185766" indent="-185766">
                  <a:buFont typeface="Arial" panose="020B0604020202020204" pitchFamily="34" charset="0"/>
                  <a:buChar char="•"/>
                </a:pPr>
                <a:r>
                  <a:rPr lang="en-US" sz="1300"/>
                  <a:t>Một ký tự sẽ bao gồm </a:t>
                </a:r>
                <a14:m>
                  <m:oMath xmlns:m="http://schemas.openxmlformats.org/officeDocument/2006/math">
                    <m:sSup>
                      <m:sSupPr>
                        <m:ctrlPr>
                          <a:rPr lang="en-US" sz="1300" i="1" smtClean="0">
                            <a:latin typeface="Cambria Math" panose="02040503050406030204" pitchFamily="18" charset="0"/>
                          </a:rPr>
                        </m:ctrlPr>
                      </m:sSupPr>
                      <m:e>
                        <m:r>
                          <a:rPr lang="en-US" sz="1300" i="1" smtClean="0">
                            <a:latin typeface="Cambria Math" panose="02040503050406030204" pitchFamily="18" charset="0"/>
                          </a:rPr>
                          <m:t>2</m:t>
                        </m:r>
                      </m:e>
                      <m:sup>
                        <m:r>
                          <a:rPr lang="en-US" sz="1300" i="1" smtClean="0">
                            <a:latin typeface="Cambria Math" panose="02040503050406030204" pitchFamily="18" charset="0"/>
                          </a:rPr>
                          <m:t>𝑆𝐹</m:t>
                        </m:r>
                      </m:sup>
                    </m:sSup>
                  </m:oMath>
                </a14:m>
                <a:r>
                  <a:rPr lang="en-US" sz="1300"/>
                  <a:t> chip với thời gian truyền đi 1 chip là 1/BW. Thời gian truyền 1 ký tự sẽ bằng thời gian truyền toàn bộ các chip.</a:t>
                </a:r>
              </a:p>
              <a:p>
                <a:pPr marL="185766" indent="-185766">
                  <a:buFont typeface="Arial" panose="020B0604020202020204" pitchFamily="34" charset="0"/>
                  <a:buChar char="•"/>
                </a:pPr>
                <a:r>
                  <a:rPr lang="en-US" sz="1300"/>
                  <a:t>Để điều chế thông tin, các chip sẽ được sắp xếp theo thứ tự dựa trên phép dịch pha vòng quanh thể hiện ở công thức (3). Dựa vào thông tin cần điều chế, số mẫu sẽ được dịch qua tương ứng như hình 6.</a:t>
                </a:r>
                <a:endParaRPr lang="en-US" sz="1300" dirty="0"/>
              </a:p>
            </p:txBody>
          </p:sp>
        </mc:Choice>
        <mc:Fallback xmlns="">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Để có thể xử lý được tín hiệu trong miền số, cần phải rời rạc hóa tin hiệu chirp liên tục. Nhắm tối thiểu số lượng mẫu cần xử lý, tín hiệu chirp được lấy mẫu tại tần số Nyquist. Khi đó mỗi mẫu được gọi là một chip và có giá trị cho bởi công thức (2).</a:t>
                </a:r>
              </a:p>
              <a:p>
                <a:pPr marL="185766" indent="-185766">
                  <a:buFont typeface="Arial" panose="020B0604020202020204" pitchFamily="34" charset="0"/>
                  <a:buChar char="•"/>
                </a:pPr>
                <a:r>
                  <a:rPr lang="en-US" sz="1300"/>
                  <a:t>Một ký tự sẽ bao gồm </a:t>
                </a:r>
                <a:r>
                  <a:rPr lang="en-US" sz="1300" i="0">
                    <a:latin typeface="Cambria Math" panose="02040503050406030204" pitchFamily="18" charset="0"/>
                  </a:rPr>
                  <a:t>2^𝑆𝐹</a:t>
                </a:r>
                <a:r>
                  <a:rPr lang="en-US" sz="1300"/>
                  <a:t> chip với thời gian truyền đi 1 chip là 1/BW. Thời gian truyền 1 ký tự sẽ bằng thời gian truyền toàn bộ các chip.</a:t>
                </a:r>
              </a:p>
              <a:p>
                <a:pPr marL="185766" indent="-185766">
                  <a:buFont typeface="Arial" panose="020B0604020202020204" pitchFamily="34" charset="0"/>
                  <a:buChar char="•"/>
                </a:pPr>
                <a:r>
                  <a:rPr lang="en-US" sz="1300"/>
                  <a:t>Để điều chế thông tin, các chip sẽ được sắp xếp theo thứ tự dựa trên phép dịch pha vòng quanh thể hiện ở công thức (3). Dựa vào thông tin cần điều chế, số mẫu sẽ được dịch qua tương ứng như hình 6.</a:t>
                </a:r>
                <a:endParaRPr lang="en-US" sz="1300" dirty="0"/>
              </a:p>
            </p:txBody>
          </p:sp>
        </mc:Fallback>
      </mc:AlternateContent>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18DC15E-4E6D-4A28-955B-BFDF885C99C5}"/>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080B833-8A90-669E-06C4-CD29D6347664}"/>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281DE19-0BC6-9439-AD8A-1B00692A2CC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94099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Để có thể xử lý được tín hiệu trong miền số, cần phải rời rạc hóa tin hiệu chirp liên tục. Nhắm tối thiểu số lượng mẫu cần xử lý, tín hiệu chirp được lấy mẫu tại tần số Nyquist. Khi đó mỗi mẫu được gọi là một chip và có giá trị cho bởi công thức (2).</a:t>
                </a:r>
              </a:p>
              <a:p>
                <a:pPr marL="185766" indent="-185766">
                  <a:buFont typeface="Arial" panose="020B0604020202020204" pitchFamily="34" charset="0"/>
                  <a:buChar char="•"/>
                </a:pPr>
                <a:r>
                  <a:rPr lang="en-US" sz="1300"/>
                  <a:t>Một ký tự sẽ bao gồm </a:t>
                </a:r>
                <a14:m>
                  <m:oMath xmlns:m="http://schemas.openxmlformats.org/officeDocument/2006/math">
                    <m:sSup>
                      <m:sSupPr>
                        <m:ctrlPr>
                          <a:rPr lang="en-US" sz="1300" i="1" smtClean="0">
                            <a:latin typeface="Cambria Math" panose="02040503050406030204" pitchFamily="18" charset="0"/>
                          </a:rPr>
                        </m:ctrlPr>
                      </m:sSupPr>
                      <m:e>
                        <m:r>
                          <a:rPr lang="en-US" sz="1300" i="1" smtClean="0">
                            <a:latin typeface="Cambria Math" panose="02040503050406030204" pitchFamily="18" charset="0"/>
                          </a:rPr>
                          <m:t>2</m:t>
                        </m:r>
                      </m:e>
                      <m:sup>
                        <m:r>
                          <a:rPr lang="en-US" sz="1300" i="1" smtClean="0">
                            <a:latin typeface="Cambria Math" panose="02040503050406030204" pitchFamily="18" charset="0"/>
                          </a:rPr>
                          <m:t>𝑆𝐹</m:t>
                        </m:r>
                      </m:sup>
                    </m:sSup>
                  </m:oMath>
                </a14:m>
                <a:r>
                  <a:rPr lang="en-US" sz="1300"/>
                  <a:t> chip với thời gian truyền đi 1 chip là 1/BW. Thời gian truyền 1 ký tự sẽ bằng thời gian truyền toàn bộ các chip.</a:t>
                </a:r>
              </a:p>
              <a:p>
                <a:pPr marL="185766" indent="-185766">
                  <a:buFont typeface="Arial" panose="020B0604020202020204" pitchFamily="34" charset="0"/>
                  <a:buChar char="•"/>
                </a:pPr>
                <a:r>
                  <a:rPr lang="en-US" sz="1300"/>
                  <a:t>Để điều chế thông tin, các chip sẽ được sắp xếp theo thứ tự dựa trên phép dịch pha vòng quanh thể hiện ở công thức (3). Dựa vào thông tin cần điều chế, số mẫu sẽ được dịch qua tương ứng như hình 6.</a:t>
                </a:r>
                <a:endParaRPr lang="en-US" sz="1300" dirty="0"/>
              </a:p>
            </p:txBody>
          </p:sp>
        </mc:Choice>
        <mc:Fallback xmlns="">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Để có thể xử lý được tín hiệu trong miền số, cần phải rời rạc hóa tin hiệu chirp liên tục. Nhắm tối thiểu số lượng mẫu cần xử lý, tín hiệu chirp được lấy mẫu tại tần số Nyquist. Khi đó mỗi mẫu được gọi là một chip và có giá trị cho bởi công thức (2).</a:t>
                </a:r>
              </a:p>
              <a:p>
                <a:pPr marL="185766" indent="-185766">
                  <a:buFont typeface="Arial" panose="020B0604020202020204" pitchFamily="34" charset="0"/>
                  <a:buChar char="•"/>
                </a:pPr>
                <a:r>
                  <a:rPr lang="en-US" sz="1300"/>
                  <a:t>Một ký tự sẽ bao gồm </a:t>
                </a:r>
                <a:r>
                  <a:rPr lang="en-US" sz="1300" i="0">
                    <a:latin typeface="Cambria Math" panose="02040503050406030204" pitchFamily="18" charset="0"/>
                  </a:rPr>
                  <a:t>2^𝑆𝐹</a:t>
                </a:r>
                <a:r>
                  <a:rPr lang="en-US" sz="1300"/>
                  <a:t> chip với thời gian truyền đi 1 chip là 1/BW. Thời gian truyền 1 ký tự sẽ bằng thời gian truyền toàn bộ các chip.</a:t>
                </a:r>
              </a:p>
              <a:p>
                <a:pPr marL="185766" indent="-185766">
                  <a:buFont typeface="Arial" panose="020B0604020202020204" pitchFamily="34" charset="0"/>
                  <a:buChar char="•"/>
                </a:pPr>
                <a:r>
                  <a:rPr lang="en-US" sz="1300"/>
                  <a:t>Để điều chế thông tin, các chip sẽ được sắp xếp theo thứ tự dựa trên phép dịch pha vòng quanh thể hiện ở công thức (3). Dựa vào thông tin cần điều chế, số mẫu sẽ được dịch qua tương ứng như hình 6.</a:t>
                </a:r>
                <a:endParaRPr lang="en-US" sz="1300" dirty="0"/>
              </a:p>
            </p:txBody>
          </p:sp>
        </mc:Fallback>
      </mc:AlternateContent>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518DC15E-4E6D-4A28-955B-BFDF885C99C5}"/>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B080B833-8A90-669E-06C4-CD29D6347664}"/>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F281DE19-0BC6-9439-AD8A-1B00692A2CCF}"/>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267554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710407" y="4925411"/>
            <a:ext cx="5683250" cy="4029879"/>
          </a:xfrm>
          <a:prstGeom prst="rect">
            <a:avLst/>
          </a:prstGeom>
        </p:spPr>
        <p:txBody>
          <a:bodyPr spcFirstLastPara="1" wrap="square" lIns="99059" tIns="49516" rIns="99059" bIns="49516" anchor="t" anchorCtr="0">
            <a:noAutofit/>
          </a:bodyPr>
          <a:lstStyle/>
          <a:p>
            <a:pPr marL="185766" indent="-185766">
              <a:buFont typeface="Arial" panose="020B0604020202020204" pitchFamily="34" charset="0"/>
              <a:buChar char="•"/>
            </a:pPr>
            <a:r>
              <a:rPr lang="en-US" sz="1300"/>
              <a:t>Từ Nguyên lý trên, bộ điều chế sẽ gồm 2 thành phần:</a:t>
            </a:r>
          </a:p>
          <a:p>
            <a:pPr marL="642966" lvl="1" indent="-185766">
              <a:buFont typeface="Arial" panose="020B0604020202020204" pitchFamily="34" charset="0"/>
              <a:buChar char="•"/>
            </a:pPr>
            <a:r>
              <a:rPr lang="en-US" sz="1300"/>
              <a:t>lõi điều chế được thể hiện ở hình 8: bao gồm một bảng tra và 6 Look Up Table chứa giá trị chip. Bộ điều khiển sẽ chọn giá trị của chip và tùy theo giá trị SF mà bảng tra tương ứng sẽ được lựa chọn. Các bảng tra sẽ có kinh thước tăng dần theo cấp số nhân. Thông qua lợi dụng sự lặp lại giá trị của các chip, các bảng tra LUT được tối ưu số lượng chip cần lưu trữ.</a:t>
            </a:r>
          </a:p>
          <a:p>
            <a:pPr marL="642966" lvl="1" indent="-185766">
              <a:buFont typeface="Arial" panose="020B0604020202020204" pitchFamily="34" charset="0"/>
              <a:buChar char="•"/>
            </a:pPr>
            <a:r>
              <a:rPr lang="en-US" sz="1300"/>
              <a:t>Khối tăngg tốc độ lấy mẫu được thiết kế nhưu hình 9 với 2 nhiệm vụ chính: </a:t>
            </a:r>
          </a:p>
          <a:p>
            <a:pPr marL="1138342" lvl="2" indent="-185766">
              <a:buFont typeface="Arial" panose="020B0604020202020204" pitchFamily="34" charset="0"/>
              <a:buChar char="•"/>
            </a:pPr>
            <a:r>
              <a:rPr lang="en-US" sz="1300"/>
              <a:t>Do tốc độ mẫu của tín hiệu ngõ ra ở lõi điều chế nhỏ hơn nhiều so với tốc độ mẫu xử lý của DAC. Lõi điều chế sẽ tăng tốc độ mẫu để 2 khối có thể làm việc được với nhau.</a:t>
            </a:r>
          </a:p>
          <a:p>
            <a:pPr marL="1138342" lvl="2" indent="-185766">
              <a:buFont typeface="Arial" panose="020B0604020202020204" pitchFamily="34" charset="0"/>
              <a:buChar char="•"/>
            </a:pPr>
            <a:r>
              <a:rPr lang="en-US" sz="1300"/>
              <a:t>Ngoài ra khối này còn đóng vai trò như một bộ lọc để triệt tiêu các thành phần tần số cao.</a:t>
            </a:r>
            <a:endParaRPr lang="en-US" sz="1300" dirty="0"/>
          </a:p>
        </p:txBody>
      </p:sp>
      <p:sp>
        <p:nvSpPr>
          <p:cNvPr id="90" name="Google Shape;90;p2:notes"/>
          <p:cNvSpPr>
            <a:spLocks noGrp="1" noRot="1" noChangeAspect="1"/>
          </p:cNvSpPr>
          <p:nvPr>
            <p:ph type="sldImg" idx="2"/>
          </p:nvPr>
        </p:nvSpPr>
        <p:spPr>
          <a:xfrm>
            <a:off x="481013" y="1277938"/>
            <a:ext cx="6142037" cy="34559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Date Placeholder 1">
            <a:extLst>
              <a:ext uri="{FF2B5EF4-FFF2-40B4-BE49-F238E27FC236}">
                <a16:creationId xmlns:a16="http://schemas.microsoft.com/office/drawing/2014/main" id="{690220C8-2CA6-3295-7458-9E7A21DE5969}"/>
              </a:ext>
            </a:extLst>
          </p:cNvPr>
          <p:cNvSpPr>
            <a:spLocks noGrp="1"/>
          </p:cNvSpPr>
          <p:nvPr>
            <p:ph type="dt" idx="10"/>
          </p:nvPr>
        </p:nvSpPr>
        <p:spPr/>
        <p:txBody>
          <a:bodyPr/>
          <a:lstStyle/>
          <a:p>
            <a:r>
              <a:rPr lang="en-US"/>
              <a:t>13/06/2022</a:t>
            </a:r>
          </a:p>
        </p:txBody>
      </p:sp>
      <p:sp>
        <p:nvSpPr>
          <p:cNvPr id="7" name="Header Placeholder 6">
            <a:extLst>
              <a:ext uri="{FF2B5EF4-FFF2-40B4-BE49-F238E27FC236}">
                <a16:creationId xmlns:a16="http://schemas.microsoft.com/office/drawing/2014/main" id="{72E25664-581D-CA6A-8555-CE5DB51113D8}"/>
              </a:ext>
            </a:extLst>
          </p:cNvPr>
          <p:cNvSpPr>
            <a:spLocks noGrp="1"/>
          </p:cNvSpPr>
          <p:nvPr>
            <p:ph type="hdr" idx="2"/>
          </p:nvPr>
        </p:nvSpPr>
        <p:spPr/>
        <p:txBody>
          <a:bodyPr/>
          <a:lstStyle/>
          <a:p>
            <a:r>
              <a:rPr lang="en-US"/>
              <a:t>Slide bảo vệ Luận văn tốt nghiệp</a:t>
            </a:r>
          </a:p>
        </p:txBody>
      </p:sp>
      <p:sp>
        <p:nvSpPr>
          <p:cNvPr id="4" name="Footer Placeholder 3">
            <a:extLst>
              <a:ext uri="{FF2B5EF4-FFF2-40B4-BE49-F238E27FC236}">
                <a16:creationId xmlns:a16="http://schemas.microsoft.com/office/drawing/2014/main" id="{D065F0BB-F0C2-5E61-BEAE-177EB181F127}"/>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70084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ront Page" type="title">
  <p:cSld name="TITLE">
    <p:spTree>
      <p:nvGrpSpPr>
        <p:cNvPr id="1" name="Shape 15"/>
        <p:cNvGrpSpPr/>
        <p:nvPr/>
      </p:nvGrpSpPr>
      <p:grpSpPr>
        <a:xfrm>
          <a:off x="0" y="0"/>
          <a:ext cx="0" cy="0"/>
          <a:chOff x="0" y="0"/>
          <a:chExt cx="0" cy="0"/>
        </a:xfrm>
      </p:grpSpPr>
      <p:sp>
        <p:nvSpPr>
          <p:cNvPr id="22" name="Google Shape;22;p2"/>
          <p:cNvSpPr/>
          <p:nvPr/>
        </p:nvSpPr>
        <p:spPr>
          <a:xfrm>
            <a:off x="2" y="6553205"/>
            <a:ext cx="12192001" cy="304799"/>
          </a:xfrm>
          <a:custGeom>
            <a:avLst/>
            <a:gdLst/>
            <a:ahLst/>
            <a:cxnLst/>
            <a:rect l="l" t="t" r="r" b="b"/>
            <a:pathLst>
              <a:path w="7772400" h="520700" extrusionOk="0">
                <a:moveTo>
                  <a:pt x="0" y="520700"/>
                </a:moveTo>
                <a:lnTo>
                  <a:pt x="7772400" y="520700"/>
                </a:lnTo>
                <a:lnTo>
                  <a:pt x="7772400" y="0"/>
                </a:lnTo>
                <a:lnTo>
                  <a:pt x="0" y="0"/>
                </a:lnTo>
                <a:lnTo>
                  <a:pt x="0" y="520700"/>
                </a:lnTo>
                <a:close/>
              </a:path>
            </a:pathLst>
          </a:custGeom>
          <a:solidFill>
            <a:srgbClr val="3376C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27" name="Google Shape;14;p1"/>
          <p:cNvSpPr txBox="1">
            <a:spLocks/>
          </p:cNvSpPr>
          <p:nvPr userDrawn="1"/>
        </p:nvSpPr>
        <p:spPr>
          <a:xfrm>
            <a:off x="3" y="6563083"/>
            <a:ext cx="12191999" cy="29492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ctr"/>
            <a:fld id="{00000000-1234-1234-1234-123412341234}" type="slidenum">
              <a:rPr lang="en-US" sz="1200" b="0" cap="none" spc="0" smtClean="0">
                <a:ln>
                  <a:noFill/>
                </a:ln>
                <a:solidFill>
                  <a:schemeClr val="bg1"/>
                </a:solidFill>
                <a:effectLst/>
                <a:latin typeface="Arial Rounded MT Bold" panose="020F0704030504030204" pitchFamily="34" charset="0"/>
              </a:rPr>
              <a:pPr algn="ctr"/>
              <a:t>‹#›</a:t>
            </a:fld>
            <a:endParaRPr lang="en-US" sz="1200" b="0" cap="none" spc="0" dirty="0">
              <a:ln>
                <a:noFill/>
              </a:ln>
              <a:solidFill>
                <a:schemeClr val="bg1"/>
              </a:solidFill>
              <a:effectLst/>
              <a:latin typeface="Arial Rounded MT Bold" panose="020F0704030504030204" pitchFamily="34" charset="0"/>
            </a:endParaRPr>
          </a:p>
        </p:txBody>
      </p:sp>
      <p:sp>
        <p:nvSpPr>
          <p:cNvPr id="16" name="Google Shape;16;p2"/>
          <p:cNvSpPr txBox="1">
            <a:spLocks noGrp="1"/>
          </p:cNvSpPr>
          <p:nvPr>
            <p:ph type="ctrTitle"/>
          </p:nvPr>
        </p:nvSpPr>
        <p:spPr>
          <a:xfrm>
            <a:off x="914400" y="2130430"/>
            <a:ext cx="103632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3600" b="1">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spcBef>
                <a:spcPts val="480"/>
              </a:spcBef>
              <a:spcAft>
                <a:spcPts val="0"/>
              </a:spcAft>
              <a:buClr>
                <a:srgbClr val="888888"/>
              </a:buClr>
              <a:buSzPts val="2400"/>
              <a:buNone/>
              <a:defRPr sz="2400">
                <a:solidFill>
                  <a:srgbClr val="888888"/>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dirty="0"/>
          </a:p>
        </p:txBody>
      </p:sp>
      <p:grpSp>
        <p:nvGrpSpPr>
          <p:cNvPr id="18" name="Google Shape;18;p2"/>
          <p:cNvGrpSpPr/>
          <p:nvPr/>
        </p:nvGrpSpPr>
        <p:grpSpPr>
          <a:xfrm>
            <a:off x="3" y="0"/>
            <a:ext cx="12191999" cy="711516"/>
            <a:chOff x="-1" y="-14888"/>
            <a:chExt cx="7772401" cy="711516"/>
          </a:xfrm>
        </p:grpSpPr>
        <p:sp>
          <p:nvSpPr>
            <p:cNvPr id="19" name="Google Shape;19;p2"/>
            <p:cNvSpPr/>
            <p:nvPr/>
          </p:nvSpPr>
          <p:spPr>
            <a:xfrm>
              <a:off x="0" y="64803"/>
              <a:ext cx="7772400" cy="631825"/>
            </a:xfrm>
            <a:custGeom>
              <a:avLst/>
              <a:gdLst/>
              <a:ahLst/>
              <a:cxnLst/>
              <a:rect l="l" t="t" r="r" b="b"/>
              <a:pathLst>
                <a:path w="7772400" h="631825" extrusionOk="0">
                  <a:moveTo>
                    <a:pt x="0" y="631812"/>
                  </a:moveTo>
                  <a:lnTo>
                    <a:pt x="7772400" y="631812"/>
                  </a:lnTo>
                  <a:lnTo>
                    <a:pt x="7772400" y="0"/>
                  </a:lnTo>
                  <a:lnTo>
                    <a:pt x="0" y="0"/>
                  </a:lnTo>
                  <a:lnTo>
                    <a:pt x="0" y="631812"/>
                  </a:lnTo>
                  <a:close/>
                </a:path>
              </a:pathLst>
            </a:custGeom>
            <a:solidFill>
              <a:srgbClr val="00B0F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2"/>
            <p:cNvSpPr/>
            <p:nvPr/>
          </p:nvSpPr>
          <p:spPr>
            <a:xfrm>
              <a:off x="-1" y="-14888"/>
              <a:ext cx="7772400" cy="109855"/>
            </a:xfrm>
            <a:custGeom>
              <a:avLst/>
              <a:gdLst/>
              <a:ahLst/>
              <a:cxnLst/>
              <a:rect l="l" t="t" r="r" b="b"/>
              <a:pathLst>
                <a:path w="7772400" h="109854" extrusionOk="0">
                  <a:moveTo>
                    <a:pt x="0" y="109600"/>
                  </a:moveTo>
                  <a:lnTo>
                    <a:pt x="7772400" y="109600"/>
                  </a:lnTo>
                  <a:lnTo>
                    <a:pt x="7772400" y="0"/>
                  </a:lnTo>
                  <a:lnTo>
                    <a:pt x="0" y="0"/>
                  </a:lnTo>
                  <a:lnTo>
                    <a:pt x="0" y="109600"/>
                  </a:lnTo>
                  <a:close/>
                </a:path>
              </a:pathLst>
            </a:custGeom>
            <a:solidFill>
              <a:srgbClr val="00206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4" name="Picture 4" descr="Image result for Dai hoc BK hcm"/>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0869" y="107090"/>
            <a:ext cx="592563" cy="60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userDrawn="1">
  <p:cSld name="OBJECT">
    <p:spTree>
      <p:nvGrpSpPr>
        <p:cNvPr id="1" name="Shape 26"/>
        <p:cNvGrpSpPr/>
        <p:nvPr/>
      </p:nvGrpSpPr>
      <p:grpSpPr>
        <a:xfrm>
          <a:off x="0" y="0"/>
          <a:ext cx="0" cy="0"/>
          <a:chOff x="0" y="0"/>
          <a:chExt cx="0" cy="0"/>
        </a:xfrm>
      </p:grpSpPr>
      <p:sp>
        <p:nvSpPr>
          <p:cNvPr id="16" name="Google Shape;22;p2"/>
          <p:cNvSpPr/>
          <p:nvPr userDrawn="1"/>
        </p:nvSpPr>
        <p:spPr>
          <a:xfrm>
            <a:off x="2" y="6553205"/>
            <a:ext cx="12192001" cy="304799"/>
          </a:xfrm>
          <a:custGeom>
            <a:avLst/>
            <a:gdLst/>
            <a:ahLst/>
            <a:cxnLst/>
            <a:rect l="l" t="t" r="r" b="b"/>
            <a:pathLst>
              <a:path w="7772400" h="520700" extrusionOk="0">
                <a:moveTo>
                  <a:pt x="0" y="520700"/>
                </a:moveTo>
                <a:lnTo>
                  <a:pt x="7772400" y="520700"/>
                </a:lnTo>
                <a:lnTo>
                  <a:pt x="7772400" y="0"/>
                </a:lnTo>
                <a:lnTo>
                  <a:pt x="0" y="0"/>
                </a:lnTo>
                <a:lnTo>
                  <a:pt x="0" y="520700"/>
                </a:lnTo>
                <a:close/>
              </a:path>
            </a:pathLst>
          </a:custGeom>
          <a:solidFill>
            <a:srgbClr val="3376C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1" name="Google Shape;14;p1"/>
          <p:cNvSpPr txBox="1">
            <a:spLocks/>
          </p:cNvSpPr>
          <p:nvPr userDrawn="1"/>
        </p:nvSpPr>
        <p:spPr>
          <a:xfrm>
            <a:off x="1" y="6476998"/>
            <a:ext cx="12191999" cy="45720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ctr"/>
            <a:fld id="{00000000-1234-1234-1234-123412341234}" type="slidenum">
              <a:rPr lang="en-US" sz="1200" b="0" cap="none" spc="0" smtClean="0">
                <a:ln>
                  <a:noFill/>
                </a:ln>
                <a:solidFill>
                  <a:schemeClr val="bg1"/>
                </a:solidFill>
                <a:effectLst/>
                <a:latin typeface="Arial Rounded MT Bold" panose="020F0704030504030204" pitchFamily="34" charset="0"/>
              </a:rPr>
              <a:pPr algn="ctr"/>
              <a:t>‹#›</a:t>
            </a:fld>
            <a:endParaRPr lang="en-US" sz="12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latin typeface="Arial Rounded MT Bold" panose="020F0704030504030204" pitchFamily="34" charset="0"/>
            </a:endParaRPr>
          </a:p>
        </p:txBody>
      </p:sp>
      <p:cxnSp>
        <p:nvCxnSpPr>
          <p:cNvPr id="27" name="Google Shape;27;p3"/>
          <p:cNvCxnSpPr/>
          <p:nvPr/>
        </p:nvCxnSpPr>
        <p:spPr>
          <a:xfrm rot="10800000" flipH="1">
            <a:off x="229153" y="802856"/>
            <a:ext cx="11592983" cy="6350"/>
          </a:xfrm>
          <a:prstGeom prst="straightConnector1">
            <a:avLst/>
          </a:prstGeom>
          <a:noFill/>
          <a:ln w="50800" cap="flat" cmpd="sng">
            <a:solidFill>
              <a:srgbClr val="002060"/>
            </a:solidFill>
            <a:prstDash val="solid"/>
            <a:round/>
            <a:headEnd type="diamond" w="med" len="med"/>
            <a:tailEnd type="none" w="med" len="med"/>
          </a:ln>
        </p:spPr>
      </p:cxnSp>
      <p:sp>
        <p:nvSpPr>
          <p:cNvPr id="29" name="Google Shape;29;p3"/>
          <p:cNvSpPr txBox="1">
            <a:spLocks noGrp="1"/>
          </p:cNvSpPr>
          <p:nvPr>
            <p:ph type="body" idx="1"/>
          </p:nvPr>
        </p:nvSpPr>
        <p:spPr>
          <a:xfrm>
            <a:off x="300853" y="1006612"/>
            <a:ext cx="11521280" cy="5145435"/>
          </a:xfrm>
          <a:prstGeom prst="rect">
            <a:avLst/>
          </a:prstGeom>
          <a:noFill/>
          <a:ln>
            <a:noFill/>
          </a:ln>
        </p:spPr>
        <p:txBody>
          <a:bodyPr spcFirstLastPara="1" wrap="square" lIns="91425" tIns="45700" rIns="91425" bIns="45700" anchor="t" anchorCtr="0"/>
          <a:lstStyle>
            <a:lvl1pPr marL="457189" lvl="0" indent="-380990" algn="l">
              <a:spcBef>
                <a:spcPts val="480"/>
              </a:spcBef>
              <a:spcAft>
                <a:spcPts val="0"/>
              </a:spcAft>
              <a:buClr>
                <a:schemeClr val="dk1"/>
              </a:buClr>
              <a:buSzPts val="2400"/>
              <a:buChar char="•"/>
              <a:defRPr sz="2400">
                <a:latin typeface="Arial"/>
                <a:ea typeface="Arial"/>
                <a:cs typeface="Arial"/>
                <a:sym typeface="Arial"/>
              </a:defRPr>
            </a:lvl1pPr>
            <a:lvl2pPr marL="914377" lvl="1" indent="-355591" algn="l">
              <a:spcBef>
                <a:spcPts val="400"/>
              </a:spcBef>
              <a:spcAft>
                <a:spcPts val="0"/>
              </a:spcAft>
              <a:buClr>
                <a:schemeClr val="dk1"/>
              </a:buClr>
              <a:buSzPts val="2000"/>
              <a:buFont typeface="Arial"/>
              <a:buChar char="−"/>
              <a:defRPr sz="2000">
                <a:latin typeface="Arial"/>
                <a:ea typeface="Arial"/>
                <a:cs typeface="Arial"/>
                <a:sym typeface="Arial"/>
              </a:defRPr>
            </a:lvl2pPr>
            <a:lvl3pPr marL="1371566" lvl="2" indent="-342891" algn="l">
              <a:spcBef>
                <a:spcPts val="360"/>
              </a:spcBef>
              <a:spcAft>
                <a:spcPts val="0"/>
              </a:spcAft>
              <a:buClr>
                <a:schemeClr val="dk1"/>
              </a:buClr>
              <a:buSzPts val="1800"/>
              <a:buFont typeface="Arial"/>
              <a:buChar char="−"/>
              <a:defRPr sz="1800">
                <a:latin typeface="Arial"/>
                <a:ea typeface="Arial"/>
                <a:cs typeface="Arial"/>
                <a:sym typeface="Arial"/>
              </a:defRPr>
            </a:lvl3pPr>
            <a:lvl4pPr marL="1828754" lvl="3" indent="-330192" algn="l">
              <a:spcBef>
                <a:spcPts val="320"/>
              </a:spcBef>
              <a:spcAft>
                <a:spcPts val="0"/>
              </a:spcAft>
              <a:buClr>
                <a:schemeClr val="dk1"/>
              </a:buClr>
              <a:buSzPts val="1600"/>
              <a:buFont typeface="Arial"/>
              <a:buChar char="−"/>
              <a:defRPr sz="1600">
                <a:latin typeface="Arial"/>
                <a:ea typeface="Arial"/>
                <a:cs typeface="Arial"/>
                <a:sym typeface="Arial"/>
              </a:defRPr>
            </a:lvl4pPr>
            <a:lvl5pPr marL="2285943" lvl="4" indent="-330192" algn="l">
              <a:spcBef>
                <a:spcPts val="320"/>
              </a:spcBef>
              <a:spcAft>
                <a:spcPts val="0"/>
              </a:spcAft>
              <a:buClr>
                <a:schemeClr val="dk1"/>
              </a:buClr>
              <a:buSzPts val="1600"/>
              <a:buFont typeface="Arial"/>
              <a:buChar char="−"/>
              <a:defRPr sz="1600">
                <a:latin typeface="Arial"/>
                <a:ea typeface="Arial"/>
                <a:cs typeface="Arial"/>
                <a:sym typeface="Arial"/>
              </a:defRPr>
            </a:lvl5pPr>
            <a:lvl6pPr marL="2743131" lvl="5" indent="-342891" algn="l">
              <a:spcBef>
                <a:spcPts val="360"/>
              </a:spcBef>
              <a:spcAft>
                <a:spcPts val="0"/>
              </a:spcAft>
              <a:buClr>
                <a:schemeClr val="dk1"/>
              </a:buClr>
              <a:buSzPts val="1800"/>
              <a:buChar char="•"/>
              <a:defRPr/>
            </a:lvl6pPr>
            <a:lvl7pPr marL="3200320" lvl="6" indent="-342891" algn="l">
              <a:spcBef>
                <a:spcPts val="360"/>
              </a:spcBef>
              <a:spcAft>
                <a:spcPts val="0"/>
              </a:spcAft>
              <a:buClr>
                <a:schemeClr val="dk1"/>
              </a:buClr>
              <a:buSzPts val="1800"/>
              <a:buChar char="•"/>
              <a:defRPr/>
            </a:lvl7pPr>
            <a:lvl8pPr marL="3657509" lvl="7" indent="-342891" algn="l">
              <a:spcBef>
                <a:spcPts val="360"/>
              </a:spcBef>
              <a:spcAft>
                <a:spcPts val="0"/>
              </a:spcAft>
              <a:buClr>
                <a:schemeClr val="dk1"/>
              </a:buClr>
              <a:buSzPts val="1800"/>
              <a:buChar char="•"/>
              <a:defRPr/>
            </a:lvl8pPr>
            <a:lvl9pPr marL="4114697" lvl="8" indent="-342891" algn="l">
              <a:spcBef>
                <a:spcPts val="360"/>
              </a:spcBef>
              <a:spcAft>
                <a:spcPts val="0"/>
              </a:spcAft>
              <a:buClr>
                <a:schemeClr val="dk1"/>
              </a:buClr>
              <a:buSzPts val="1800"/>
              <a:buChar char="•"/>
              <a:defRPr/>
            </a:lvl9pPr>
          </a:lstStyle>
          <a:p>
            <a:endParaRPr dirty="0"/>
          </a:p>
        </p:txBody>
      </p:sp>
      <p:sp>
        <p:nvSpPr>
          <p:cNvPr id="13" name="Google Shape;20;p2"/>
          <p:cNvSpPr/>
          <p:nvPr/>
        </p:nvSpPr>
        <p:spPr>
          <a:xfrm>
            <a:off x="0" y="4"/>
            <a:ext cx="12191997" cy="109855"/>
          </a:xfrm>
          <a:custGeom>
            <a:avLst/>
            <a:gdLst/>
            <a:ahLst/>
            <a:cxnLst/>
            <a:rect l="l" t="t" r="r" b="b"/>
            <a:pathLst>
              <a:path w="7772400" h="109854" extrusionOk="0">
                <a:moveTo>
                  <a:pt x="0" y="109600"/>
                </a:moveTo>
                <a:lnTo>
                  <a:pt x="7772400" y="109600"/>
                </a:lnTo>
                <a:lnTo>
                  <a:pt x="7772400" y="0"/>
                </a:lnTo>
                <a:lnTo>
                  <a:pt x="0" y="0"/>
                </a:lnTo>
                <a:lnTo>
                  <a:pt x="0" y="109600"/>
                </a:lnTo>
                <a:close/>
              </a:path>
            </a:pathLst>
          </a:custGeom>
          <a:solidFill>
            <a:srgbClr val="00206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24;p2"/>
          <p:cNvSpPr txBox="1"/>
          <p:nvPr userDrawn="1"/>
        </p:nvSpPr>
        <p:spPr>
          <a:xfrm>
            <a:off x="11057937" y="6552087"/>
            <a:ext cx="113406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u="none" dirty="0">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609600" y="1600205"/>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380.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60.png"/><Relationship Id="rId7" Type="http://schemas.openxmlformats.org/officeDocument/2006/relationships/image" Target="../media/image4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0.png"/><Relationship Id="rId4" Type="http://schemas.openxmlformats.org/officeDocument/2006/relationships/image" Target="../media/image521.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D:\Ngo%20Viet%20Anh\work%20+%20study\Work\RFICS\Sub%20GHz%20transceiver%20-%20Modulator%20Demodulator\Lu&#7853;n%20v&#259;n%20t&#7889;t%20nghi&#7879;p\Slide\Video%20Demo.mp4" TargetMode="External"/><Relationship Id="rId1" Type="http://schemas.microsoft.com/office/2007/relationships/media" Target="file:///D:\Ngo%20Viet%20Anh\work%20+%20study\Work\RFICS\Sub%20GHz%20transceiver%20-%20Modulator%20Demodulator\Lu&#7853;n%20v&#259;n%20t&#7889;t%20nghi&#7879;p\Slide\Video%20Demo.mp4" TargetMode="External"/><Relationship Id="rId5" Type="http://schemas.openxmlformats.org/officeDocument/2006/relationships/image" Target="../media/image6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0.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NUL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60.png"/><Relationship Id="rId4" Type="http://schemas.openxmlformats.org/officeDocument/2006/relationships/image" Target="../media/image850.png"/></Relationships>
</file>

<file path=ppt/slides/_rels/slide4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92.png"/><Relationship Id="rId4" Type="http://schemas.openxmlformats.org/officeDocument/2006/relationships/image" Target="../media/image910.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31.png"/></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9.png"/><Relationship Id="rId7"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2.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70.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60.png"/><Relationship Id="rId5" Type="http://schemas.openxmlformats.org/officeDocument/2006/relationships/image" Target="../media/image1150.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46.png"/><Relationship Id="rId7" Type="http://schemas.openxmlformats.org/officeDocument/2006/relationships/image" Target="../media/image121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190.png"/><Relationship Id="rId4" Type="http://schemas.openxmlformats.org/officeDocument/2006/relationships/image" Target="../media/image123.png"/><Relationship Id="rId9"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260.png"/><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6.png"/><Relationship Id="rId5" Type="http://schemas.openxmlformats.org/officeDocument/2006/relationships/image" Target="../media/image17.png"/><Relationship Id="rId10"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8"/>
          <p:cNvSpPr txBox="1">
            <a:spLocks noGrp="1"/>
          </p:cNvSpPr>
          <p:nvPr>
            <p:ph type="ctrTitle"/>
          </p:nvPr>
        </p:nvSpPr>
        <p:spPr>
          <a:xfrm>
            <a:off x="0" y="715974"/>
            <a:ext cx="12192000" cy="1326471"/>
          </a:xfrm>
          <a:prstGeom prst="rect">
            <a:avLst/>
          </a:prstGeom>
          <a:noFill/>
          <a:ln>
            <a:noFill/>
          </a:ln>
        </p:spPr>
        <p:txBody>
          <a:bodyPr spcFirstLastPara="1" wrap="square" lIns="91425" tIns="45700" rIns="91425" bIns="45700" anchor="ctr" anchorCtr="0">
            <a:noAutofit/>
          </a:bodyPr>
          <a:lstStyle/>
          <a:p>
            <a:r>
              <a:rPr lang="en-US" sz="2000" dirty="0">
                <a:solidFill>
                  <a:srgbClr val="006600"/>
                </a:solidFill>
                <a:latin typeface="Times New Roman" panose="02020603050405020304" pitchFamily="18" charset="0"/>
                <a:cs typeface="Times New Roman" panose="02020603050405020304" pitchFamily="18" charset="0"/>
              </a:rPr>
              <a:t>ĐẠI HỌC QUỐC GIA THÀNH PHỐ HỒ CHÍ MINH</a:t>
            </a:r>
            <a:br>
              <a:rPr lang="en-US" sz="2000" dirty="0">
                <a:solidFill>
                  <a:srgbClr val="006600"/>
                </a:solidFill>
                <a:latin typeface="Times New Roman" panose="02020603050405020304" pitchFamily="18" charset="0"/>
                <a:cs typeface="Times New Roman" panose="02020603050405020304" pitchFamily="18" charset="0"/>
              </a:rPr>
            </a:br>
            <a:r>
              <a:rPr lang="en-US" sz="2000" dirty="0">
                <a:solidFill>
                  <a:srgbClr val="006600"/>
                </a:solidFill>
                <a:latin typeface="Times New Roman" panose="02020603050405020304" pitchFamily="18" charset="0"/>
                <a:cs typeface="Times New Roman" panose="02020603050405020304" pitchFamily="18" charset="0"/>
              </a:rPr>
              <a:t>TR</a:t>
            </a:r>
            <a:r>
              <a:rPr lang="vi-VN" sz="2000" dirty="0">
                <a:solidFill>
                  <a:srgbClr val="006600"/>
                </a:solidFill>
                <a:latin typeface="Times New Roman" panose="02020603050405020304" pitchFamily="18" charset="0"/>
                <a:cs typeface="Times New Roman" panose="02020603050405020304" pitchFamily="18" charset="0"/>
              </a:rPr>
              <a:t>Ư</a:t>
            </a:r>
            <a:r>
              <a:rPr lang="en-US" sz="2000" dirty="0">
                <a:solidFill>
                  <a:srgbClr val="006600"/>
                </a:solidFill>
                <a:latin typeface="Times New Roman" panose="02020603050405020304" pitchFamily="18" charset="0"/>
                <a:cs typeface="Times New Roman" panose="02020603050405020304" pitchFamily="18" charset="0"/>
              </a:rPr>
              <a:t>ỜNG ĐẠI HỌC BÁCH KHOA</a:t>
            </a:r>
            <a:br>
              <a:rPr lang="en-US" sz="2000" dirty="0">
                <a:solidFill>
                  <a:srgbClr val="006600"/>
                </a:solidFill>
                <a:latin typeface="Times New Roman" panose="02020603050405020304" pitchFamily="18" charset="0"/>
                <a:cs typeface="Times New Roman" panose="02020603050405020304" pitchFamily="18" charset="0"/>
              </a:rPr>
            </a:br>
            <a:r>
              <a:rPr lang="en-US" sz="2000" dirty="0" err="1">
                <a:solidFill>
                  <a:srgbClr val="006600"/>
                </a:solidFill>
                <a:latin typeface="Times New Roman" panose="02020603050405020304" pitchFamily="18" charset="0"/>
                <a:cs typeface="Times New Roman" panose="02020603050405020304" pitchFamily="18" charset="0"/>
              </a:rPr>
              <a:t>KHOA</a:t>
            </a:r>
            <a:r>
              <a:rPr lang="en-US" sz="2000" dirty="0">
                <a:solidFill>
                  <a:srgbClr val="006600"/>
                </a:solidFill>
                <a:latin typeface="Times New Roman" panose="02020603050405020304" pitchFamily="18" charset="0"/>
                <a:cs typeface="Times New Roman" panose="02020603050405020304" pitchFamily="18" charset="0"/>
              </a:rPr>
              <a:t> ĐIỆN – </a:t>
            </a:r>
            <a:r>
              <a:rPr lang="en-US" sz="2000">
                <a:solidFill>
                  <a:srgbClr val="006600"/>
                </a:solidFill>
                <a:latin typeface="Times New Roman" panose="02020603050405020304" pitchFamily="18" charset="0"/>
                <a:cs typeface="Times New Roman" panose="02020603050405020304" pitchFamily="18" charset="0"/>
              </a:rPr>
              <a:t>ĐIỆN TỬ</a:t>
            </a:r>
            <a:br>
              <a:rPr lang="en-US" sz="2000">
                <a:solidFill>
                  <a:srgbClr val="006600"/>
                </a:solidFill>
                <a:latin typeface="Times New Roman" panose="02020603050405020304" pitchFamily="18" charset="0"/>
                <a:cs typeface="Times New Roman" panose="02020603050405020304" pitchFamily="18" charset="0"/>
              </a:rPr>
            </a:br>
            <a:r>
              <a:rPr lang="en-US" sz="2000">
                <a:solidFill>
                  <a:srgbClr val="006600"/>
                </a:solidFill>
                <a:latin typeface="Times New Roman" panose="02020603050405020304" pitchFamily="18" charset="0"/>
                <a:cs typeface="Times New Roman" panose="02020603050405020304" pitchFamily="18" charset="0"/>
              </a:rPr>
              <a:t>BỘ MÔN VIỄN THÔNG</a:t>
            </a:r>
            <a:endParaRPr sz="2800" dirty="0">
              <a:solidFill>
                <a:srgbClr val="002060"/>
              </a:solidFill>
              <a:latin typeface="Times New Roman" panose="02020603050405020304" pitchFamily="18" charset="0"/>
              <a:cs typeface="Times New Roman" panose="02020603050405020304" pitchFamily="18" charset="0"/>
            </a:endParaRPr>
          </a:p>
        </p:txBody>
      </p:sp>
      <p:sp>
        <p:nvSpPr>
          <p:cNvPr id="87" name="Google Shape;87;p8"/>
          <p:cNvSpPr/>
          <p:nvPr/>
        </p:nvSpPr>
        <p:spPr>
          <a:xfrm>
            <a:off x="0" y="6142026"/>
            <a:ext cx="12192000" cy="369332"/>
          </a:xfrm>
          <a:prstGeom prst="rect">
            <a:avLst/>
          </a:prstGeom>
          <a:noFill/>
          <a:ln>
            <a:noFill/>
          </a:ln>
        </p:spPr>
        <p:txBody>
          <a:bodyPr spcFirstLastPara="1" wrap="square" lIns="91425" tIns="45700" rIns="91425" bIns="45700" anchor="t" anchorCtr="0">
            <a:noAutofit/>
          </a:bodyPr>
          <a:lstStyle/>
          <a:p>
            <a:pPr algn="ct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TP </a:t>
            </a:r>
            <a:r>
              <a:rPr lang="en-US" sz="1800" i="1" dirty="0" err="1">
                <a:solidFill>
                  <a:schemeClr val="dk1"/>
                </a:solidFill>
                <a:latin typeface="Times New Roman" panose="02020603050405020304" pitchFamily="18" charset="0"/>
                <a:ea typeface="Calibri"/>
                <a:cs typeface="Times New Roman" panose="02020603050405020304" pitchFamily="18" charset="0"/>
                <a:sym typeface="Calibri"/>
              </a:rPr>
              <a:t>Hồ</a:t>
            </a: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 </a:t>
            </a:r>
            <a:r>
              <a:rPr lang="en-US" sz="1800" i="1" dirty="0" err="1">
                <a:solidFill>
                  <a:schemeClr val="dk1"/>
                </a:solidFill>
                <a:latin typeface="Times New Roman" panose="02020603050405020304" pitchFamily="18" charset="0"/>
                <a:ea typeface="Calibri"/>
                <a:cs typeface="Times New Roman" panose="02020603050405020304" pitchFamily="18" charset="0"/>
                <a:sym typeface="Calibri"/>
              </a:rPr>
              <a:t>Chí</a:t>
            </a: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 Minh, </a:t>
            </a:r>
            <a:r>
              <a:rPr lang="en-US" sz="1800" i="1" dirty="0" err="1">
                <a:solidFill>
                  <a:schemeClr val="dk1"/>
                </a:solidFill>
                <a:latin typeface="Times New Roman" panose="02020603050405020304" pitchFamily="18" charset="0"/>
                <a:ea typeface="Calibri"/>
                <a:cs typeface="Times New Roman" panose="02020603050405020304" pitchFamily="18" charset="0"/>
                <a:sym typeface="Calibri"/>
              </a:rPr>
              <a:t>ngày</a:t>
            </a: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 13 </a:t>
            </a:r>
            <a:r>
              <a:rPr lang="en-US" sz="1800" i="1" dirty="0" err="1">
                <a:solidFill>
                  <a:schemeClr val="dk1"/>
                </a:solidFill>
                <a:latin typeface="Times New Roman" panose="02020603050405020304" pitchFamily="18" charset="0"/>
                <a:ea typeface="Calibri"/>
                <a:cs typeface="Times New Roman" panose="02020603050405020304" pitchFamily="18" charset="0"/>
                <a:sym typeface="Calibri"/>
              </a:rPr>
              <a:t>tháng</a:t>
            </a: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 6 </a:t>
            </a:r>
            <a:r>
              <a:rPr lang="en-US" sz="1800" i="1" dirty="0" err="1">
                <a:solidFill>
                  <a:schemeClr val="dk1"/>
                </a:solidFill>
                <a:latin typeface="Times New Roman" panose="02020603050405020304" pitchFamily="18" charset="0"/>
                <a:ea typeface="Calibri"/>
                <a:cs typeface="Times New Roman" panose="02020603050405020304" pitchFamily="18" charset="0"/>
                <a:sym typeface="Calibri"/>
              </a:rPr>
              <a:t>năm</a:t>
            </a:r>
            <a:r>
              <a:rPr lang="en-US" sz="1800" i="1" dirty="0">
                <a:solidFill>
                  <a:schemeClr val="dk1"/>
                </a:solidFill>
                <a:latin typeface="Times New Roman" panose="02020603050405020304" pitchFamily="18" charset="0"/>
                <a:ea typeface="Calibri"/>
                <a:cs typeface="Times New Roman" panose="02020603050405020304" pitchFamily="18" charset="0"/>
                <a:sym typeface="Calibri"/>
              </a:rPr>
              <a:t> 2022</a:t>
            </a:r>
            <a:endParaRPr sz="1800" i="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F4404-337E-416F-BF2C-2B1014E611AB}"/>
              </a:ext>
            </a:extLst>
          </p:cNvPr>
          <p:cNvSpPr txBox="1"/>
          <p:nvPr/>
        </p:nvSpPr>
        <p:spPr>
          <a:xfrm>
            <a:off x="4057379" y="4745386"/>
            <a:ext cx="4077242" cy="1323439"/>
          </a:xfrm>
          <a:prstGeom prst="rect">
            <a:avLst/>
          </a:prstGeom>
          <a:noFill/>
        </p:spPr>
        <p:txBody>
          <a:bodyPr wrap="square" rtlCol="0">
            <a:spAutoFit/>
          </a:bodyPr>
          <a:lstStyle/>
          <a:p>
            <a:pPr>
              <a:tabLst>
                <a:tab pos="5892800" algn="r"/>
              </a:tabLst>
            </a:pPr>
            <a:r>
              <a:rPr lang="en-US" sz="2000">
                <a:solidFill>
                  <a:srgbClr val="002060"/>
                </a:solidFill>
                <a:latin typeface="Times New Roman" panose="02020603050405020304" pitchFamily="18" charset="0"/>
                <a:cs typeface="Times New Roman" panose="02020603050405020304" pitchFamily="18" charset="0"/>
              </a:rPr>
              <a:t>GVHD: TS. Huỳnh Phú Minh Cường</a:t>
            </a:r>
          </a:p>
          <a:p>
            <a:pPr>
              <a:tabLst>
                <a:tab pos="5892800" algn="r"/>
              </a:tabLst>
            </a:pPr>
            <a:r>
              <a:rPr lang="en-US" sz="2000">
                <a:solidFill>
                  <a:srgbClr val="002060"/>
                </a:solidFill>
                <a:latin typeface="Times New Roman" panose="02020603050405020304" pitchFamily="18" charset="0"/>
                <a:cs typeface="Times New Roman" panose="02020603050405020304" pitchFamily="18" charset="0"/>
              </a:rPr>
              <a:t>Sinh viên thực hiện:</a:t>
            </a:r>
            <a:r>
              <a:rPr lang="en-US" sz="2000" dirty="0">
                <a:solidFill>
                  <a:srgbClr val="002060"/>
                </a:solidFill>
                <a:latin typeface="Times New Roman" panose="02020603050405020304" pitchFamily="18" charset="0"/>
                <a:cs typeface="Times New Roman" panose="02020603050405020304" pitchFamily="18" charset="0"/>
              </a:rPr>
              <a:t/>
            </a:r>
            <a:br>
              <a:rPr lang="en-US" sz="2000" dirty="0">
                <a:solidFill>
                  <a:srgbClr val="002060"/>
                </a:solidFill>
                <a:latin typeface="Times New Roman" panose="02020603050405020304" pitchFamily="18" charset="0"/>
                <a:cs typeface="Times New Roman" panose="02020603050405020304" pitchFamily="18" charset="0"/>
              </a:rPr>
            </a:br>
            <a:r>
              <a:rPr lang="en-US" sz="2000" dirty="0">
                <a:solidFill>
                  <a:srgbClr val="002060"/>
                </a:solidFill>
                <a:latin typeface="Times New Roman" panose="02020603050405020304" pitchFamily="18" charset="0"/>
                <a:cs typeface="Times New Roman" panose="02020603050405020304" pitchFamily="18" charset="0"/>
              </a:rPr>
              <a:t>1</a:t>
            </a:r>
            <a:r>
              <a:rPr lang="en-US" sz="2000">
                <a:solidFill>
                  <a:srgbClr val="002060"/>
                </a:solidFill>
                <a:latin typeface="Times New Roman" panose="02020603050405020304" pitchFamily="18" charset="0"/>
                <a:cs typeface="Times New Roman" panose="02020603050405020304" pitchFamily="18" charset="0"/>
              </a:rPr>
              <a:t>. Vũ Nam An    - 1810005	</a:t>
            </a:r>
            <a:r>
              <a:rPr lang="en-US" sz="2000" dirty="0">
                <a:solidFill>
                  <a:srgbClr val="002060"/>
                </a:solidFill>
                <a:latin typeface="Times New Roman" panose="02020603050405020304" pitchFamily="18" charset="0"/>
                <a:cs typeface="Times New Roman" panose="02020603050405020304" pitchFamily="18" charset="0"/>
              </a:rPr>
              <a:t/>
            </a:r>
            <a:br>
              <a:rPr lang="en-US" sz="2000" dirty="0">
                <a:solidFill>
                  <a:srgbClr val="002060"/>
                </a:solidFill>
                <a:latin typeface="Times New Roman" panose="02020603050405020304" pitchFamily="18" charset="0"/>
                <a:cs typeface="Times New Roman" panose="02020603050405020304" pitchFamily="18" charset="0"/>
              </a:rPr>
            </a:br>
            <a:r>
              <a:rPr lang="en-US" sz="2000" dirty="0">
                <a:solidFill>
                  <a:srgbClr val="002060"/>
                </a:solidFill>
                <a:latin typeface="Times New Roman" panose="02020603050405020304" pitchFamily="18" charset="0"/>
                <a:cs typeface="Times New Roman" panose="02020603050405020304" pitchFamily="18" charset="0"/>
              </a:rPr>
              <a:t>2</a:t>
            </a:r>
            <a:r>
              <a:rPr lang="en-US" sz="2000">
                <a:solidFill>
                  <a:srgbClr val="002060"/>
                </a:solidFill>
                <a:latin typeface="Times New Roman" panose="02020603050405020304" pitchFamily="18" charset="0"/>
                <a:cs typeface="Times New Roman" panose="02020603050405020304" pitchFamily="18" charset="0"/>
              </a:rPr>
              <a:t>. Ngô Việt Anh - 1811423</a:t>
            </a:r>
            <a:r>
              <a:rPr lang="en-US" sz="2000" dirty="0">
                <a:solidFill>
                  <a:srgbClr val="002060"/>
                </a:solidFill>
                <a:latin typeface="Times New Roman" panose="02020603050405020304" pitchFamily="18" charset="0"/>
                <a:cs typeface="Times New Roman" panose="02020603050405020304" pitchFamily="18" charset="0"/>
              </a:rPr>
              <a:t>	</a:t>
            </a:r>
            <a:r>
              <a:rPr lang="en-US" sz="2000">
                <a:solidFill>
                  <a:srgbClr val="002060"/>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3CE63199-EE69-4899-A391-4E56E360A81D}"/>
              </a:ext>
            </a:extLst>
          </p:cNvPr>
          <p:cNvSpPr txBox="1"/>
          <p:nvPr/>
        </p:nvSpPr>
        <p:spPr>
          <a:xfrm>
            <a:off x="1301750" y="2232315"/>
            <a:ext cx="9588500" cy="2323200"/>
          </a:xfrm>
          <a:prstGeom prst="rect">
            <a:avLst/>
          </a:prstGeom>
          <a:noFill/>
        </p:spPr>
        <p:txBody>
          <a:bodyPr wrap="square" rtlCol="0" anchor="ctr">
            <a:spAutoFit/>
          </a:bodyPr>
          <a:lstStyle/>
          <a:p>
            <a:pPr algn="ctr"/>
            <a:r>
              <a:rPr lang="en-US" sz="2400">
                <a:solidFill>
                  <a:srgbClr val="002060"/>
                </a:solidFill>
                <a:latin typeface="Times New Roman" panose="02020603050405020304" pitchFamily="18" charset="0"/>
                <a:cs typeface="Times New Roman" panose="02020603050405020304" pitchFamily="18" charset="0"/>
              </a:rPr>
              <a:t>LUẬN VĂN TỐT NGHIỆP</a:t>
            </a:r>
          </a:p>
          <a:p>
            <a:pPr marL="0" marR="0" algn="ctr">
              <a:lnSpc>
                <a:spcPct val="150000"/>
              </a:lnSpc>
              <a:spcBef>
                <a:spcPts val="0"/>
              </a:spcBef>
              <a:spcAft>
                <a:spcPts val="0"/>
              </a:spcAft>
              <a:tabLst>
                <a:tab pos="914400" algn="l"/>
              </a:tabLst>
            </a:pPr>
            <a:r>
              <a:rPr lang="en-US" sz="2800" b="1" cap="all">
                <a:solidFill>
                  <a:srgbClr val="002060"/>
                </a:solidFill>
                <a:effectLst/>
                <a:latin typeface="Times New Roman" panose="02020603050405020304" pitchFamily="18" charset="0"/>
                <a:ea typeface="Times New Roman" panose="02020603050405020304" pitchFamily="18" charset="0"/>
              </a:rPr>
              <a:t>THIẾT KẾ VI MẠCH</a:t>
            </a:r>
          </a:p>
          <a:p>
            <a:pPr marL="0" marR="0" algn="ctr">
              <a:lnSpc>
                <a:spcPct val="150000"/>
              </a:lnSpc>
              <a:spcBef>
                <a:spcPts val="0"/>
              </a:spcBef>
              <a:spcAft>
                <a:spcPts val="0"/>
              </a:spcAft>
              <a:tabLst>
                <a:tab pos="914400" algn="l"/>
              </a:tabLst>
            </a:pPr>
            <a:r>
              <a:rPr lang="en-US" sz="2800" b="1" cap="all">
                <a:solidFill>
                  <a:srgbClr val="002060"/>
                </a:solidFill>
                <a:effectLst/>
                <a:latin typeface="Times New Roman" panose="02020603050405020304" pitchFamily="18" charset="0"/>
                <a:ea typeface="Times New Roman" panose="02020603050405020304" pitchFamily="18" charset="0"/>
              </a:rPr>
              <a:t>BỘ ĐIỀU CHẾ VÀ GIẢI ĐIỀU CHẾ SỐ LORA </a:t>
            </a:r>
          </a:p>
          <a:p>
            <a:pPr marL="0" marR="0" algn="ctr">
              <a:lnSpc>
                <a:spcPct val="150000"/>
              </a:lnSpc>
              <a:spcBef>
                <a:spcPts val="0"/>
              </a:spcBef>
              <a:spcAft>
                <a:spcPts val="0"/>
              </a:spcAft>
              <a:tabLst>
                <a:tab pos="914400" algn="l"/>
              </a:tabLst>
            </a:pPr>
            <a:r>
              <a:rPr lang="en-US" sz="2800" b="1" cap="all">
                <a:solidFill>
                  <a:srgbClr val="002060"/>
                </a:solidFill>
                <a:effectLst/>
                <a:latin typeface="Times New Roman" panose="02020603050405020304" pitchFamily="18" charset="0"/>
                <a:ea typeface="Times New Roman" panose="02020603050405020304" pitchFamily="18" charset="0"/>
              </a:rPr>
              <a:t>DÙNG CÔNG NGHỆ CMOS 65NM</a:t>
            </a:r>
          </a:p>
        </p:txBody>
      </p:sp>
      <p:pic>
        <p:nvPicPr>
          <p:cNvPr id="8" name="Picture 7" descr="F:\Hoi sinh vien\Logo - Baner\logo\Logo-Truong.gif">
            <a:extLst>
              <a:ext uri="{FF2B5EF4-FFF2-40B4-BE49-F238E27FC236}">
                <a16:creationId xmlns:a16="http://schemas.microsoft.com/office/drawing/2014/main" id="{15C4CCD1-32D5-443E-8242-72B207D242E0}"/>
              </a:ext>
            </a:extLst>
          </p:cNvPr>
          <p:cNvPicPr/>
          <p:nvPr/>
        </p:nvPicPr>
        <p:blipFill>
          <a:blip r:embed="rId3" cstate="print"/>
          <a:srcRect/>
          <a:stretch>
            <a:fillRect/>
          </a:stretch>
        </p:blipFill>
        <p:spPr bwMode="auto">
          <a:xfrm>
            <a:off x="118004" y="116169"/>
            <a:ext cx="572559" cy="580739"/>
          </a:xfrm>
          <a:prstGeom prst="rect">
            <a:avLst/>
          </a:prstGeom>
          <a:noFill/>
          <a:ln w="9525">
            <a:noFill/>
            <a:miter lim="800000"/>
            <a:headEnd/>
            <a:tailEnd/>
          </a:ln>
        </p:spPr>
      </p:pic>
    </p:spTree>
    <p:extLst>
      <p:ext uri="{BB962C8B-B14F-4D97-AF65-F5344CB8AC3E}">
        <p14:creationId xmlns:p14="http://schemas.microsoft.com/office/powerpoint/2010/main" val="154808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D5EF7C1A-BA8A-DD13-C20E-6A4AA689A3F6}"/>
              </a:ext>
            </a:extLst>
          </p:cNvPr>
          <p:cNvPicPr>
            <a:picLocks noChangeAspect="1"/>
          </p:cNvPicPr>
          <p:nvPr/>
        </p:nvPicPr>
        <p:blipFill>
          <a:blip r:embed="rId3"/>
          <a:stretch>
            <a:fillRect/>
          </a:stretch>
        </p:blipFill>
        <p:spPr>
          <a:xfrm>
            <a:off x="6566302" y="894237"/>
            <a:ext cx="5290735" cy="2396430"/>
          </a:xfrm>
          <a:prstGeom prst="rect">
            <a:avLst/>
          </a:prstGeom>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 </a:t>
            </a:r>
            <a:r>
              <a:rPr lang="en-US" sz="2000" b="1">
                <a:solidFill>
                  <a:schemeClr val="bg2"/>
                </a:solidFill>
                <a:latin typeface="Times New Roman" panose="02020603050405020304" pitchFamily="18" charset="0"/>
                <a:cs typeface="Times New Roman" panose="02020603050405020304" pitchFamily="18" charset="0"/>
              </a:rPr>
              <a:t>THIẾT KẾ BỘ </a:t>
            </a:r>
            <a:r>
              <a:rPr lang="en-GB" sz="2000" b="1">
                <a:solidFill>
                  <a:schemeClr val="bg2"/>
                </a:solidFill>
                <a:latin typeface="Times New Roman" panose="02020603050405020304" pitchFamily="18" charset="0"/>
                <a:cs typeface="Times New Roman" panose="02020603050405020304" pitchFamily="18" charset="0"/>
              </a:rPr>
              <a:t>ĐIỀU CHẾ</a:t>
            </a:r>
            <a:r>
              <a:rPr lang="en-US" sz="2000" b="1">
                <a:solidFill>
                  <a:schemeClr val="bg2"/>
                </a:solidFill>
                <a:latin typeface="Times New Roman" panose="02020603050405020304" pitchFamily="18" charset="0"/>
                <a:cs typeface="Times New Roman" panose="02020603050405020304" pitchFamily="18" charset="0"/>
              </a:rPr>
              <a:t> </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2.</a:t>
            </a:r>
            <a:r>
              <a:rPr lang="vi-VN" sz="2000" b="1">
                <a:solidFill>
                  <a:srgbClr val="00B0F0"/>
                </a:solidFill>
                <a:latin typeface="Times New Roman" panose="02020603050405020304" pitchFamily="18" charset="0"/>
                <a:cs typeface="Times New Roman" panose="02020603050405020304" pitchFamily="18" charset="0"/>
              </a:rPr>
              <a:t>4</a:t>
            </a:r>
            <a:r>
              <a:rPr lang="en-GB" sz="2000" b="1">
                <a:solidFill>
                  <a:srgbClr val="00B0F0"/>
                </a:solidFill>
                <a:latin typeface="Times New Roman" panose="02020603050405020304" pitchFamily="18" charset="0"/>
                <a:cs typeface="Times New Roman" panose="02020603050405020304" pitchFamily="18" charset="0"/>
              </a:rPr>
              <a:t>. Minh họa hoạt động</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3" name="Group 2">
            <a:extLst>
              <a:ext uri="{FF2B5EF4-FFF2-40B4-BE49-F238E27FC236}">
                <a16:creationId xmlns:a16="http://schemas.microsoft.com/office/drawing/2014/main" id="{B83DF52C-3CC7-6F4E-CB5A-EC6A6688B85C}"/>
              </a:ext>
            </a:extLst>
          </p:cNvPr>
          <p:cNvGrpSpPr/>
          <p:nvPr/>
        </p:nvGrpSpPr>
        <p:grpSpPr>
          <a:xfrm>
            <a:off x="1135643" y="894960"/>
            <a:ext cx="3472215" cy="1869440"/>
            <a:chOff x="1135643" y="894960"/>
            <a:chExt cx="3472215" cy="1869440"/>
          </a:xfrm>
        </p:grpSpPr>
        <p:pic>
          <p:nvPicPr>
            <p:cNvPr id="11" name="Picture 10" descr="Diagram&#10;&#10;Description automatically generated with medium confidence">
              <a:extLst>
                <a:ext uri="{FF2B5EF4-FFF2-40B4-BE49-F238E27FC236}">
                  <a16:creationId xmlns:a16="http://schemas.microsoft.com/office/drawing/2014/main" id="{1E4F719E-DFC4-249F-156C-C32675333519}"/>
                </a:ext>
              </a:extLst>
            </p:cNvPr>
            <p:cNvPicPr>
              <a:picLocks noChangeAspect="1"/>
            </p:cNvPicPr>
            <p:nvPr/>
          </p:nvPicPr>
          <p:blipFill>
            <a:blip r:embed="rId4"/>
            <a:stretch>
              <a:fillRect/>
            </a:stretch>
          </p:blipFill>
          <p:spPr>
            <a:xfrm>
              <a:off x="1135643" y="894960"/>
              <a:ext cx="3472215" cy="1869440"/>
            </a:xfrm>
            <a:prstGeom prst="rect">
              <a:avLst/>
            </a:prstGeom>
          </p:spPr>
        </p:pic>
        <p:sp>
          <p:nvSpPr>
            <p:cNvPr id="22" name="TextBox 21">
              <a:extLst>
                <a:ext uri="{FF2B5EF4-FFF2-40B4-BE49-F238E27FC236}">
                  <a16:creationId xmlns:a16="http://schemas.microsoft.com/office/drawing/2014/main" id="{2552B094-4878-DC7C-D2B6-AF9083330148}"/>
                </a:ext>
              </a:extLst>
            </p:cNvPr>
            <p:cNvSpPr txBox="1"/>
            <p:nvPr/>
          </p:nvSpPr>
          <p:spPr>
            <a:xfrm>
              <a:off x="2495209" y="895354"/>
              <a:ext cx="1790700" cy="307777"/>
            </a:xfrm>
            <a:prstGeom prst="rect">
              <a:avLst/>
            </a:prstGeom>
            <a:noFill/>
          </p:spPr>
          <p:txBody>
            <a:bodyPr wrap="square" rtlCol="0">
              <a:spAutoFit/>
            </a:bodyPr>
            <a:lstStyle/>
            <a:p>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13: Bộ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endParaRPr lang="en-US" b="1" i="1" dirty="0">
                <a:latin typeface="Times New Roman" panose="02020603050405020304" pitchFamily="18" charset="0"/>
                <a:cs typeface="Times New Roman" panose="02020603050405020304" pitchFamily="18" charset="0"/>
              </a:endParaRPr>
            </a:p>
          </p:txBody>
        </p:sp>
      </p:grpSp>
      <p:grpSp>
        <p:nvGrpSpPr>
          <p:cNvPr id="26" name="Group 25">
            <a:extLst>
              <a:ext uri="{FF2B5EF4-FFF2-40B4-BE49-F238E27FC236}">
                <a16:creationId xmlns:a16="http://schemas.microsoft.com/office/drawing/2014/main" id="{127CDCE8-BDB5-1271-7D58-BF81D936C572}"/>
              </a:ext>
            </a:extLst>
          </p:cNvPr>
          <p:cNvGrpSpPr/>
          <p:nvPr/>
        </p:nvGrpSpPr>
        <p:grpSpPr>
          <a:xfrm>
            <a:off x="6294364" y="719024"/>
            <a:ext cx="5537371" cy="2774219"/>
            <a:chOff x="6294364" y="719024"/>
            <a:chExt cx="5537371" cy="2774219"/>
          </a:xfrm>
        </p:grpSpPr>
        <p:sp>
          <p:nvSpPr>
            <p:cNvPr id="21" name="TextBox 20">
              <a:extLst>
                <a:ext uri="{FF2B5EF4-FFF2-40B4-BE49-F238E27FC236}">
                  <a16:creationId xmlns:a16="http://schemas.microsoft.com/office/drawing/2014/main" id="{BED593F2-3E51-F2EF-4ABC-F9FFC26B0C5C}"/>
                </a:ext>
              </a:extLst>
            </p:cNvPr>
            <p:cNvSpPr txBox="1"/>
            <p:nvPr/>
          </p:nvSpPr>
          <p:spPr>
            <a:xfrm>
              <a:off x="6638033" y="3185466"/>
              <a:ext cx="517764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14: </a:t>
              </a:r>
              <a:r>
                <a:rPr lang="en-US" b="1" i="1" dirty="0" err="1">
                  <a:latin typeface="Times New Roman" panose="02020603050405020304" pitchFamily="18" charset="0"/>
                  <a:cs typeface="Times New Roman" panose="02020603050405020304" pitchFamily="18" charset="0"/>
                </a:rPr>
                <a:t>Dữ</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liệu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trên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hiệu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dược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dưới</a:t>
              </a:r>
              <a:r>
                <a:rPr lang="en-US" b="1" i="1"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D7B02F32-9887-0736-96AC-3DD1826ABE5F}"/>
                </a:ext>
              </a:extLst>
            </p:cNvPr>
            <p:cNvSpPr txBox="1"/>
            <p:nvPr/>
          </p:nvSpPr>
          <p:spPr>
            <a:xfrm>
              <a:off x="6807110" y="996041"/>
              <a:ext cx="900116" cy="276999"/>
            </a:xfrm>
            <a:prstGeom prst="rect">
              <a:avLst/>
            </a:prstGeom>
            <a:noFill/>
          </p:spPr>
          <p:txBody>
            <a:bodyPr wrap="square" rtlCol="0">
              <a:spAutoFit/>
            </a:bodyPr>
            <a:lstStyle/>
            <a:p>
              <a:r>
                <a:rPr lang="en-US" sz="1200" b="1" i="1">
                  <a:latin typeface="Times New Roman" panose="02020603050405020304" pitchFamily="18" charset="0"/>
                  <a:cs typeface="Times New Roman" panose="02020603050405020304" pitchFamily="18" charset="0"/>
                </a:rPr>
                <a:t>data = 50</a:t>
              </a:r>
            </a:p>
          </p:txBody>
        </p:sp>
        <p:sp>
          <p:nvSpPr>
            <p:cNvPr id="15" name="TextBox 14">
              <a:extLst>
                <a:ext uri="{FF2B5EF4-FFF2-40B4-BE49-F238E27FC236}">
                  <a16:creationId xmlns:a16="http://schemas.microsoft.com/office/drawing/2014/main" id="{11D14A6F-6EE1-24B8-E5F3-AD13C34023FA}"/>
                </a:ext>
              </a:extLst>
            </p:cNvPr>
            <p:cNvSpPr txBox="1"/>
            <p:nvPr/>
          </p:nvSpPr>
          <p:spPr>
            <a:xfrm>
              <a:off x="8100125" y="1134541"/>
              <a:ext cx="900116" cy="276999"/>
            </a:xfrm>
            <a:prstGeom prst="rect">
              <a:avLst/>
            </a:prstGeom>
            <a:noFill/>
          </p:spPr>
          <p:txBody>
            <a:bodyPr wrap="square" rtlCol="0">
              <a:spAutoFit/>
            </a:bodyPr>
            <a:lstStyle/>
            <a:p>
              <a:r>
                <a:rPr lang="en-US" sz="1200" b="1" i="1">
                  <a:latin typeface="Times New Roman" panose="02020603050405020304" pitchFamily="18" charset="0"/>
                  <a:cs typeface="Times New Roman" panose="02020603050405020304" pitchFamily="18" charset="0"/>
                </a:rPr>
                <a:t>data = 83</a:t>
              </a:r>
            </a:p>
          </p:txBody>
        </p:sp>
        <p:sp>
          <p:nvSpPr>
            <p:cNvPr id="16" name="TextBox 15">
              <a:extLst>
                <a:ext uri="{FF2B5EF4-FFF2-40B4-BE49-F238E27FC236}">
                  <a16:creationId xmlns:a16="http://schemas.microsoft.com/office/drawing/2014/main" id="{9A4BAAB2-E0A8-56D6-0759-8FA3F9C04446}"/>
                </a:ext>
              </a:extLst>
            </p:cNvPr>
            <p:cNvSpPr txBox="1"/>
            <p:nvPr/>
          </p:nvSpPr>
          <p:spPr>
            <a:xfrm>
              <a:off x="9393140" y="1134542"/>
              <a:ext cx="900116" cy="276999"/>
            </a:xfrm>
            <a:prstGeom prst="rect">
              <a:avLst/>
            </a:prstGeom>
            <a:noFill/>
          </p:spPr>
          <p:txBody>
            <a:bodyPr wrap="square" rtlCol="0">
              <a:spAutoFit/>
            </a:bodyPr>
            <a:lstStyle/>
            <a:p>
              <a:r>
                <a:rPr lang="en-US" sz="1200" b="1" i="1">
                  <a:latin typeface="Times New Roman" panose="02020603050405020304" pitchFamily="18" charset="0"/>
                  <a:cs typeface="Times New Roman" panose="02020603050405020304" pitchFamily="18" charset="0"/>
                </a:rPr>
                <a:t>data = 21</a:t>
              </a:r>
            </a:p>
          </p:txBody>
        </p:sp>
        <p:sp>
          <p:nvSpPr>
            <p:cNvPr id="17" name="TextBox 16">
              <a:extLst>
                <a:ext uri="{FF2B5EF4-FFF2-40B4-BE49-F238E27FC236}">
                  <a16:creationId xmlns:a16="http://schemas.microsoft.com/office/drawing/2014/main" id="{83AB47D6-A8EA-D20F-DE41-543272FE73C8}"/>
                </a:ext>
              </a:extLst>
            </p:cNvPr>
            <p:cNvSpPr txBox="1"/>
            <p:nvPr/>
          </p:nvSpPr>
          <p:spPr>
            <a:xfrm>
              <a:off x="10731400" y="1134541"/>
              <a:ext cx="900116" cy="276999"/>
            </a:xfrm>
            <a:prstGeom prst="rect">
              <a:avLst/>
            </a:prstGeom>
            <a:noFill/>
          </p:spPr>
          <p:txBody>
            <a:bodyPr wrap="square" rtlCol="0">
              <a:spAutoFit/>
            </a:bodyPr>
            <a:lstStyle/>
            <a:p>
              <a:r>
                <a:rPr lang="en-US" sz="1200" b="1" i="1">
                  <a:latin typeface="Times New Roman" panose="02020603050405020304" pitchFamily="18" charset="0"/>
                  <a:cs typeface="Times New Roman" panose="02020603050405020304" pitchFamily="18" charset="0"/>
                </a:rPr>
                <a:t>data = 92</a:t>
              </a:r>
            </a:p>
          </p:txBody>
        </p:sp>
        <p:sp>
          <p:nvSpPr>
            <p:cNvPr id="30" name="TextBox 29">
              <a:extLst>
                <a:ext uri="{FF2B5EF4-FFF2-40B4-BE49-F238E27FC236}">
                  <a16:creationId xmlns:a16="http://schemas.microsoft.com/office/drawing/2014/main" id="{5854B2BD-BCFC-F874-A408-9BDD3B27938F}"/>
                </a:ext>
              </a:extLst>
            </p:cNvPr>
            <p:cNvSpPr txBox="1"/>
            <p:nvPr/>
          </p:nvSpPr>
          <p:spPr>
            <a:xfrm>
              <a:off x="11201460" y="719024"/>
              <a:ext cx="624780" cy="276999"/>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Data</a:t>
              </a:r>
            </a:p>
          </p:txBody>
        </p:sp>
        <p:sp>
          <p:nvSpPr>
            <p:cNvPr id="31" name="TextBox 30">
              <a:extLst>
                <a:ext uri="{FF2B5EF4-FFF2-40B4-BE49-F238E27FC236}">
                  <a16:creationId xmlns:a16="http://schemas.microsoft.com/office/drawing/2014/main" id="{286E2DB0-264D-CA99-F1D4-5273D931A282}"/>
                </a:ext>
              </a:extLst>
            </p:cNvPr>
            <p:cNvSpPr txBox="1"/>
            <p:nvPr/>
          </p:nvSpPr>
          <p:spPr>
            <a:xfrm>
              <a:off x="10931618" y="1513344"/>
              <a:ext cx="900117" cy="276999"/>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I channel</a:t>
              </a:r>
            </a:p>
          </p:txBody>
        </p:sp>
        <p:sp>
          <p:nvSpPr>
            <p:cNvPr id="32" name="TextBox 31">
              <a:extLst>
                <a:ext uri="{FF2B5EF4-FFF2-40B4-BE49-F238E27FC236}">
                  <a16:creationId xmlns:a16="http://schemas.microsoft.com/office/drawing/2014/main" id="{03F7512B-0A14-2173-3FFD-FD192ECBEAA0}"/>
                </a:ext>
              </a:extLst>
            </p:cNvPr>
            <p:cNvSpPr txBox="1"/>
            <p:nvPr/>
          </p:nvSpPr>
          <p:spPr>
            <a:xfrm>
              <a:off x="10862370" y="2353333"/>
              <a:ext cx="963870" cy="276999"/>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Q channel</a:t>
              </a:r>
            </a:p>
          </p:txBody>
        </p:sp>
        <p:sp>
          <p:nvSpPr>
            <p:cNvPr id="37" name="TextBox 36">
              <a:extLst>
                <a:ext uri="{FF2B5EF4-FFF2-40B4-BE49-F238E27FC236}">
                  <a16:creationId xmlns:a16="http://schemas.microsoft.com/office/drawing/2014/main" id="{270F4403-E243-342F-FF86-EFC3B96A4C3F}"/>
                </a:ext>
              </a:extLst>
            </p:cNvPr>
            <p:cNvSpPr txBox="1"/>
            <p:nvPr/>
          </p:nvSpPr>
          <p:spPr>
            <a:xfrm rot="16200000">
              <a:off x="6078817" y="2006496"/>
              <a:ext cx="708093"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a:t>
              </a:r>
            </a:p>
          </p:txBody>
        </p:sp>
        <p:sp>
          <p:nvSpPr>
            <p:cNvPr id="38" name="TextBox 37">
              <a:extLst>
                <a:ext uri="{FF2B5EF4-FFF2-40B4-BE49-F238E27FC236}">
                  <a16:creationId xmlns:a16="http://schemas.microsoft.com/office/drawing/2014/main" id="{3B6C9876-F6EC-7C3A-1B86-F69B9F2B5818}"/>
                </a:ext>
              </a:extLst>
            </p:cNvPr>
            <p:cNvSpPr txBox="1"/>
            <p:nvPr/>
          </p:nvSpPr>
          <p:spPr>
            <a:xfrm rot="16200000">
              <a:off x="6078819" y="2714589"/>
              <a:ext cx="708092"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a:t>
              </a:r>
            </a:p>
          </p:txBody>
        </p:sp>
      </p:grpSp>
      <p:sp>
        <p:nvSpPr>
          <p:cNvPr id="39" name="TextBox 38">
            <a:extLst>
              <a:ext uri="{FF2B5EF4-FFF2-40B4-BE49-F238E27FC236}">
                <a16:creationId xmlns:a16="http://schemas.microsoft.com/office/drawing/2014/main" id="{3147D664-5FCC-9505-AA76-8781849EC115}"/>
              </a:ext>
            </a:extLst>
          </p:cNvPr>
          <p:cNvSpPr txBox="1"/>
          <p:nvPr/>
        </p:nvSpPr>
        <p:spPr>
          <a:xfrm rot="16200000">
            <a:off x="6007662" y="1173602"/>
            <a:ext cx="845344"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Thông tin</a:t>
            </a:r>
          </a:p>
        </p:txBody>
      </p:sp>
      <p:grpSp>
        <p:nvGrpSpPr>
          <p:cNvPr id="45" name="Group 44">
            <a:extLst>
              <a:ext uri="{FF2B5EF4-FFF2-40B4-BE49-F238E27FC236}">
                <a16:creationId xmlns:a16="http://schemas.microsoft.com/office/drawing/2014/main" id="{114EECDD-1B8B-8640-DBCB-ACB43F92253E}"/>
              </a:ext>
            </a:extLst>
          </p:cNvPr>
          <p:cNvGrpSpPr/>
          <p:nvPr/>
        </p:nvGrpSpPr>
        <p:grpSpPr>
          <a:xfrm>
            <a:off x="6262318" y="3346636"/>
            <a:ext cx="5563922" cy="3254465"/>
            <a:chOff x="6262319" y="3348416"/>
            <a:chExt cx="5563922" cy="3254465"/>
          </a:xfrm>
        </p:grpSpPr>
        <p:grpSp>
          <p:nvGrpSpPr>
            <p:cNvPr id="24" name="Group 23">
              <a:extLst>
                <a:ext uri="{FF2B5EF4-FFF2-40B4-BE49-F238E27FC236}">
                  <a16:creationId xmlns:a16="http://schemas.microsoft.com/office/drawing/2014/main" id="{E5741435-F30F-7A96-CFB0-9947695538DF}"/>
                </a:ext>
              </a:extLst>
            </p:cNvPr>
            <p:cNvGrpSpPr/>
            <p:nvPr/>
          </p:nvGrpSpPr>
          <p:grpSpPr>
            <a:xfrm>
              <a:off x="6465147" y="3508699"/>
              <a:ext cx="5361094" cy="3094182"/>
              <a:chOff x="6465147" y="3508699"/>
              <a:chExt cx="5361094" cy="3094182"/>
            </a:xfrm>
          </p:grpSpPr>
          <p:pic>
            <p:nvPicPr>
              <p:cNvPr id="12" name="Picture 11" descr="Chart, histogram&#10;&#10;Description automatically generated">
                <a:extLst>
                  <a:ext uri="{FF2B5EF4-FFF2-40B4-BE49-F238E27FC236}">
                    <a16:creationId xmlns:a16="http://schemas.microsoft.com/office/drawing/2014/main" id="{C601E0A5-D9AD-A390-BD60-1778CA49D19C}"/>
                  </a:ext>
                </a:extLst>
              </p:cNvPr>
              <p:cNvPicPr>
                <a:picLocks noChangeAspect="1"/>
              </p:cNvPicPr>
              <p:nvPr/>
            </p:nvPicPr>
            <p:blipFill>
              <a:blip r:embed="rId5"/>
              <a:stretch>
                <a:fillRect/>
              </a:stretch>
            </p:blipFill>
            <p:spPr>
              <a:xfrm>
                <a:off x="6531919" y="3508699"/>
                <a:ext cx="5294321" cy="2643530"/>
              </a:xfrm>
              <a:prstGeom prst="rect">
                <a:avLst/>
              </a:prstGeom>
            </p:spPr>
          </p:pic>
          <p:sp>
            <p:nvSpPr>
              <p:cNvPr id="20" name="TextBox 19">
                <a:extLst>
                  <a:ext uri="{FF2B5EF4-FFF2-40B4-BE49-F238E27FC236}">
                    <a16:creationId xmlns:a16="http://schemas.microsoft.com/office/drawing/2014/main" id="{4AE2298C-23F2-AB27-EB9F-7DD4C9C76F30}"/>
                  </a:ext>
                </a:extLst>
              </p:cNvPr>
              <p:cNvSpPr txBox="1"/>
              <p:nvPr/>
            </p:nvSpPr>
            <p:spPr>
              <a:xfrm>
                <a:off x="6465147" y="6295104"/>
                <a:ext cx="5361093" cy="307777"/>
              </a:xfrm>
              <a:prstGeom prst="rect">
                <a:avLst/>
              </a:prstGeom>
              <a:noFill/>
            </p:spPr>
            <p:txBody>
              <a:bodyPr wrap="square" rtlCol="0">
                <a:spAutoFit/>
              </a:bodyPr>
              <a:lstStyle/>
              <a:p>
                <a:pPr algn="ctr"/>
                <a:r>
                  <a:rPr lang="en-US" b="1" i="1">
                    <a:solidFill>
                      <a:schemeClr val="tx1"/>
                    </a:solidFill>
                    <a:latin typeface="Times New Roman" panose="02020603050405020304" pitchFamily="18" charset="0"/>
                    <a:cs typeface="Times New Roman" panose="02020603050405020304" pitchFamily="18" charset="0"/>
                  </a:rPr>
                  <a:t>Hình 16: Phổ tín hiệu vào và ra của khối tăng tốc độ lấy mẫu</a:t>
                </a:r>
              </a:p>
            </p:txBody>
          </p:sp>
          <p:sp>
            <p:nvSpPr>
              <p:cNvPr id="28" name="TextBox 27">
                <a:extLst>
                  <a:ext uri="{FF2B5EF4-FFF2-40B4-BE49-F238E27FC236}">
                    <a16:creationId xmlns:a16="http://schemas.microsoft.com/office/drawing/2014/main" id="{7A29B153-5002-27F9-8C4B-2ABBFE243374}"/>
                  </a:ext>
                </a:extLst>
              </p:cNvPr>
              <p:cNvSpPr txBox="1"/>
              <p:nvPr/>
            </p:nvSpPr>
            <p:spPr>
              <a:xfrm>
                <a:off x="10195620" y="3521573"/>
                <a:ext cx="1630621" cy="461665"/>
              </a:xfrm>
              <a:prstGeom prst="rect">
                <a:avLst/>
              </a:prstGeom>
              <a:solidFill>
                <a:srgbClr val="FFFFFF"/>
              </a:solidFill>
              <a:ln w="12700">
                <a:solidFill>
                  <a:schemeClr val="tx1"/>
                </a:solidFill>
              </a:ln>
            </p:spPr>
            <p:txBody>
              <a:bodyPr wrap="square" rtlCol="0">
                <a:spAutoFit/>
              </a:bodyPr>
              <a:lstStyle/>
              <a:p>
                <a:r>
                  <a:rPr lang="en-US" sz="1200" b="1" dirty="0" err="1">
                    <a:latin typeface="Times New Roman" panose="02020603050405020304" pitchFamily="18" charset="0"/>
                    <a:cs typeface="Times New Roman" panose="02020603050405020304" pitchFamily="18" charset="0"/>
                  </a:rPr>
                  <a:t>Up_chirp</a:t>
                </a:r>
                <a:r>
                  <a:rPr lang="en-US" sz="1200" b="1" dirty="0">
                    <a:latin typeface="Times New Roman" panose="02020603050405020304" pitchFamily="18" charset="0"/>
                    <a:cs typeface="Times New Roman" panose="02020603050405020304" pitchFamily="18" charset="0"/>
                  </a:rPr>
                  <a:t> </a:t>
                </a:r>
              </a:p>
              <a:p>
                <a:r>
                  <a:rPr lang="en-US" sz="1200" b="1">
                    <a:latin typeface="Times New Roman" panose="02020603050405020304" pitchFamily="18" charset="0"/>
                    <a:cs typeface="Times New Roman" panose="02020603050405020304" pitchFamily="18" charset="0"/>
                  </a:rPr>
                  <a:t>High-speed </a:t>
                </a:r>
                <a:r>
                  <a:rPr lang="en-US" sz="1200" b="1" dirty="0">
                    <a:latin typeface="Times New Roman" panose="02020603050405020304" pitchFamily="18" charset="0"/>
                    <a:cs typeface="Times New Roman" panose="02020603050405020304" pitchFamily="18" charset="0"/>
                  </a:rPr>
                  <a:t>signal</a:t>
                </a:r>
              </a:p>
            </p:txBody>
          </p:sp>
          <p:cxnSp>
            <p:nvCxnSpPr>
              <p:cNvPr id="6" name="Straight Connector 5">
                <a:extLst>
                  <a:ext uri="{FF2B5EF4-FFF2-40B4-BE49-F238E27FC236}">
                    <a16:creationId xmlns:a16="http://schemas.microsoft.com/office/drawing/2014/main" id="{375A3E9C-35F5-82EB-12D9-AA1D44B17B61}"/>
                  </a:ext>
                </a:extLst>
              </p:cNvPr>
              <p:cNvCxnSpPr>
                <a:cxnSpLocks/>
              </p:cNvCxnSpPr>
              <p:nvPr/>
            </p:nvCxnSpPr>
            <p:spPr>
              <a:xfrm>
                <a:off x="11471435" y="3662312"/>
                <a:ext cx="26193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4D55CE-2819-F500-23AD-9C336AF0DB5A}"/>
                  </a:ext>
                </a:extLst>
              </p:cNvPr>
              <p:cNvCxnSpPr>
                <a:cxnSpLocks/>
              </p:cNvCxnSpPr>
              <p:nvPr/>
            </p:nvCxnSpPr>
            <p:spPr>
              <a:xfrm>
                <a:off x="11471435" y="3845668"/>
                <a:ext cx="26193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52830D5-3CB3-74B5-6F0B-BA502185B5D6}"/>
                  </a:ext>
                </a:extLst>
              </p:cNvPr>
              <p:cNvSpPr txBox="1"/>
              <p:nvPr/>
            </p:nvSpPr>
            <p:spPr>
              <a:xfrm>
                <a:off x="8674949" y="6087583"/>
                <a:ext cx="1103816"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(MHz)</a:t>
                </a:r>
              </a:p>
            </p:txBody>
          </p:sp>
        </p:grpSp>
        <p:sp>
          <p:nvSpPr>
            <p:cNvPr id="41" name="TextBox 40">
              <a:extLst>
                <a:ext uri="{FF2B5EF4-FFF2-40B4-BE49-F238E27FC236}">
                  <a16:creationId xmlns:a16="http://schemas.microsoft.com/office/drawing/2014/main" id="{983A5E43-B218-250E-6A22-F283C35B262A}"/>
                </a:ext>
              </a:extLst>
            </p:cNvPr>
            <p:cNvSpPr txBox="1"/>
            <p:nvPr/>
          </p:nvSpPr>
          <p:spPr>
            <a:xfrm rot="16200000">
              <a:off x="4998115" y="4612620"/>
              <a:ext cx="2805407"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 </a:t>
              </a:r>
            </a:p>
          </p:txBody>
        </p:sp>
      </p:grpSp>
      <p:grpSp>
        <p:nvGrpSpPr>
          <p:cNvPr id="18" name="Group 17">
            <a:extLst>
              <a:ext uri="{FF2B5EF4-FFF2-40B4-BE49-F238E27FC236}">
                <a16:creationId xmlns:a16="http://schemas.microsoft.com/office/drawing/2014/main" id="{72EFDD6F-715D-F7F4-79AC-026A507962CF}"/>
              </a:ext>
            </a:extLst>
          </p:cNvPr>
          <p:cNvGrpSpPr/>
          <p:nvPr/>
        </p:nvGrpSpPr>
        <p:grpSpPr>
          <a:xfrm>
            <a:off x="62268" y="2726915"/>
            <a:ext cx="5957191" cy="3874186"/>
            <a:chOff x="62268" y="2726915"/>
            <a:chExt cx="5957191" cy="3874186"/>
          </a:xfrm>
        </p:grpSpPr>
        <p:pic>
          <p:nvPicPr>
            <p:cNvPr id="33" name="Picture 32" descr="Chart&#10;&#10;Description automatically generated">
              <a:extLst>
                <a:ext uri="{FF2B5EF4-FFF2-40B4-BE49-F238E27FC236}">
                  <a16:creationId xmlns:a16="http://schemas.microsoft.com/office/drawing/2014/main" id="{EE2634A0-5CBF-7C63-C44D-F8E870E88C55}"/>
                </a:ext>
              </a:extLst>
            </p:cNvPr>
            <p:cNvPicPr>
              <a:picLocks noChangeAspect="1"/>
            </p:cNvPicPr>
            <p:nvPr/>
          </p:nvPicPr>
          <p:blipFill rotWithShape="1">
            <a:blip r:embed="rId6"/>
            <a:srcRect t="50591"/>
            <a:stretch/>
          </p:blipFill>
          <p:spPr>
            <a:xfrm>
              <a:off x="365760" y="4841853"/>
              <a:ext cx="5653699" cy="1488850"/>
            </a:xfrm>
            <a:prstGeom prst="rect">
              <a:avLst/>
            </a:prstGeom>
          </p:spPr>
        </p:pic>
        <p:pic>
          <p:nvPicPr>
            <p:cNvPr id="7" name="Picture 6" descr="Chart&#10;&#10;Description automatically generated">
              <a:extLst>
                <a:ext uri="{FF2B5EF4-FFF2-40B4-BE49-F238E27FC236}">
                  <a16:creationId xmlns:a16="http://schemas.microsoft.com/office/drawing/2014/main" id="{611CE5DF-A238-0F2C-2D80-8BBB903136C7}"/>
                </a:ext>
              </a:extLst>
            </p:cNvPr>
            <p:cNvPicPr>
              <a:picLocks noChangeAspect="1"/>
            </p:cNvPicPr>
            <p:nvPr/>
          </p:nvPicPr>
          <p:blipFill rotWithShape="1">
            <a:blip r:embed="rId6"/>
            <a:srcRect b="51078"/>
            <a:stretch/>
          </p:blipFill>
          <p:spPr>
            <a:xfrm>
              <a:off x="365760" y="3090486"/>
              <a:ext cx="5653699" cy="1474367"/>
            </a:xfrm>
            <a:prstGeom prst="rect">
              <a:avLst/>
            </a:prstGeom>
          </p:spPr>
        </p:pic>
        <p:sp>
          <p:nvSpPr>
            <p:cNvPr id="19" name="TextBox 18">
              <a:extLst>
                <a:ext uri="{FF2B5EF4-FFF2-40B4-BE49-F238E27FC236}">
                  <a16:creationId xmlns:a16="http://schemas.microsoft.com/office/drawing/2014/main" id="{3E74A441-41F3-9062-4C77-DD206FFBF3C7}"/>
                </a:ext>
              </a:extLst>
            </p:cNvPr>
            <p:cNvSpPr txBox="1"/>
            <p:nvPr/>
          </p:nvSpPr>
          <p:spPr>
            <a:xfrm>
              <a:off x="365159" y="6293324"/>
              <a:ext cx="562659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15: </a:t>
              </a:r>
              <a:r>
                <a:rPr lang="en-US" b="1" i="1" err="1">
                  <a:latin typeface="Times New Roman" panose="02020603050405020304" pitchFamily="18" charset="0"/>
                  <a:cs typeface="Times New Roman" panose="02020603050405020304" pitchFamily="18" charset="0"/>
                </a:rPr>
                <a:t>Tín</a:t>
              </a:r>
              <a:r>
                <a:rPr lang="en-US" b="1" i="1">
                  <a:latin typeface="Times New Roman" panose="02020603050405020304" pitchFamily="18" charset="0"/>
                  <a:cs typeface="Times New Roman" panose="02020603050405020304" pitchFamily="18" charset="0"/>
                </a:rPr>
                <a:t> hiệu </a:t>
              </a:r>
              <a:r>
                <a:rPr lang="en-US" b="1" i="1" dirty="0" err="1">
                  <a:latin typeface="Times New Roman" panose="02020603050405020304" pitchFamily="18" charset="0"/>
                  <a:cs typeface="Times New Roman" panose="02020603050405020304" pitchFamily="18" charset="0"/>
                </a:rPr>
                <a:t>vào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trên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ra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dưới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khối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tăng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tốc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lấy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mẫu</a:t>
              </a:r>
              <a:endParaRPr lang="en-US" b="1" i="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D6EAA42-3484-91CB-097A-FF38080C43D6}"/>
                </a:ext>
              </a:extLst>
            </p:cNvPr>
            <p:cNvSpPr txBox="1"/>
            <p:nvPr/>
          </p:nvSpPr>
          <p:spPr>
            <a:xfrm>
              <a:off x="1231984" y="4570513"/>
              <a:ext cx="3545043" cy="276999"/>
            </a:xfrm>
            <a:prstGeom prst="rect">
              <a:avLst/>
            </a:prstGeom>
            <a:solidFill>
              <a:schemeClr val="bg1"/>
            </a:solidFill>
            <a:ln w="3175">
              <a:noFill/>
            </a:ln>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Dạng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sóng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của</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tín</a:t>
              </a:r>
              <a:r>
                <a:rPr lang="en-US" sz="1200" b="1" dirty="0">
                  <a:latin typeface="Times New Roman" panose="02020603050405020304" pitchFamily="18" charset="0"/>
                  <a:cs typeface="Times New Roman" panose="02020603050405020304" pitchFamily="18" charset="0"/>
                </a:rPr>
                <a:t> </a:t>
              </a:r>
              <a:r>
                <a:rPr lang="en-US" sz="1200" b="1" err="1">
                  <a:latin typeface="Times New Roman" panose="02020603050405020304" pitchFamily="18" charset="0"/>
                  <a:cs typeface="Times New Roman" panose="02020603050405020304" pitchFamily="18" charset="0"/>
                </a:rPr>
                <a:t>hiệu</a:t>
              </a:r>
              <a:r>
                <a:rPr lang="en-US" sz="1200" b="1">
                  <a:latin typeface="Times New Roman" panose="02020603050405020304" pitchFamily="18" charset="0"/>
                  <a:cs typeface="Times New Roman" panose="02020603050405020304" pitchFamily="18" charset="0"/>
                </a:rPr>
                <a:t> đi ra bộ tăng tốc độ lấy mẫu</a:t>
              </a:r>
              <a:endParaRPr lang="en-US" sz="12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F5A78D3-9104-A4AC-57F3-FADFC04451A5}"/>
                </a:ext>
              </a:extLst>
            </p:cNvPr>
            <p:cNvSpPr txBox="1"/>
            <p:nvPr/>
          </p:nvSpPr>
          <p:spPr>
            <a:xfrm>
              <a:off x="1231984" y="2813487"/>
              <a:ext cx="3616425" cy="276999"/>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Dạng sóng của tín hiệu đi vào bộ tăng tốc độ lấy mẫu</a:t>
              </a:r>
            </a:p>
          </p:txBody>
        </p:sp>
        <p:sp>
          <p:nvSpPr>
            <p:cNvPr id="34" name="TextBox 33">
              <a:extLst>
                <a:ext uri="{FF2B5EF4-FFF2-40B4-BE49-F238E27FC236}">
                  <a16:creationId xmlns:a16="http://schemas.microsoft.com/office/drawing/2014/main" id="{165E010F-AF0D-290E-EB2F-FC944F959FEC}"/>
                </a:ext>
              </a:extLst>
            </p:cNvPr>
            <p:cNvSpPr txBox="1"/>
            <p:nvPr/>
          </p:nvSpPr>
          <p:spPr>
            <a:xfrm rot="16200000">
              <a:off x="-153279" y="3741427"/>
              <a:ext cx="708093"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a:t>
              </a:r>
            </a:p>
          </p:txBody>
        </p:sp>
        <p:sp>
          <p:nvSpPr>
            <p:cNvPr id="35" name="TextBox 34">
              <a:extLst>
                <a:ext uri="{FF2B5EF4-FFF2-40B4-BE49-F238E27FC236}">
                  <a16:creationId xmlns:a16="http://schemas.microsoft.com/office/drawing/2014/main" id="{E75FAD9D-5315-FBD1-0A06-4831FFD7600D}"/>
                </a:ext>
              </a:extLst>
            </p:cNvPr>
            <p:cNvSpPr txBox="1"/>
            <p:nvPr/>
          </p:nvSpPr>
          <p:spPr>
            <a:xfrm rot="16200000">
              <a:off x="-127387" y="5365797"/>
              <a:ext cx="708092"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a:t>
              </a:r>
            </a:p>
          </p:txBody>
        </p:sp>
        <p:sp>
          <p:nvSpPr>
            <p:cNvPr id="36" name="TextBox 35">
              <a:extLst>
                <a:ext uri="{FF2B5EF4-FFF2-40B4-BE49-F238E27FC236}">
                  <a16:creationId xmlns:a16="http://schemas.microsoft.com/office/drawing/2014/main" id="{0C990B19-2D3D-066B-FC87-4963E5830967}"/>
                </a:ext>
              </a:extLst>
            </p:cNvPr>
            <p:cNvSpPr txBox="1"/>
            <p:nvPr/>
          </p:nvSpPr>
          <p:spPr>
            <a:xfrm>
              <a:off x="4955962" y="6102791"/>
              <a:ext cx="1035796" cy="276999"/>
            </a:xfrm>
            <a:prstGeom prst="rect">
              <a:avLst/>
            </a:prstGeom>
            <a:solidFill>
              <a:schemeClr val="bg1"/>
            </a:solidFill>
            <a:ln w="3175">
              <a:solidFill>
                <a:schemeClr val="tx1"/>
              </a:solid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Thời gian (s)</a:t>
              </a:r>
            </a:p>
          </p:txBody>
        </p:sp>
        <p:grpSp>
          <p:nvGrpSpPr>
            <p:cNvPr id="13" name="Group 12">
              <a:extLst>
                <a:ext uri="{FF2B5EF4-FFF2-40B4-BE49-F238E27FC236}">
                  <a16:creationId xmlns:a16="http://schemas.microsoft.com/office/drawing/2014/main" id="{8285F06F-EB7E-F801-7C07-11119B639DCA}"/>
                </a:ext>
              </a:extLst>
            </p:cNvPr>
            <p:cNvGrpSpPr/>
            <p:nvPr/>
          </p:nvGrpSpPr>
          <p:grpSpPr>
            <a:xfrm>
              <a:off x="4847803" y="2726915"/>
              <a:ext cx="1120650" cy="461665"/>
              <a:chOff x="5362576" y="2851773"/>
              <a:chExt cx="1120650" cy="461665"/>
            </a:xfrm>
          </p:grpSpPr>
          <p:sp>
            <p:nvSpPr>
              <p:cNvPr id="42" name="TextBox 41">
                <a:extLst>
                  <a:ext uri="{FF2B5EF4-FFF2-40B4-BE49-F238E27FC236}">
                    <a16:creationId xmlns:a16="http://schemas.microsoft.com/office/drawing/2014/main" id="{A7E0FF56-CD4E-579D-42BD-688095185A97}"/>
                  </a:ext>
                </a:extLst>
              </p:cNvPr>
              <p:cNvSpPr txBox="1"/>
              <p:nvPr/>
            </p:nvSpPr>
            <p:spPr>
              <a:xfrm>
                <a:off x="5362576" y="2851773"/>
                <a:ext cx="1120650" cy="461665"/>
              </a:xfrm>
              <a:prstGeom prst="rect">
                <a:avLst/>
              </a:prstGeom>
              <a:solidFill>
                <a:srgbClr val="FFFFFF"/>
              </a:solidFill>
              <a:ln w="3175">
                <a:solidFill>
                  <a:schemeClr val="tx1"/>
                </a:solidFill>
              </a:ln>
            </p:spPr>
            <p:txBody>
              <a:bodyPr wrap="square" rtlCol="0">
                <a:spAutoFit/>
              </a:bodyPr>
              <a:lstStyle/>
              <a:p>
                <a:r>
                  <a:rPr lang="en-US" sz="1200" b="1">
                    <a:latin typeface="Times New Roman" panose="02020603050405020304" pitchFamily="18" charset="0"/>
                    <a:cs typeface="Times New Roman" panose="02020603050405020304" pitchFamily="18" charset="0"/>
                  </a:rPr>
                  <a:t>Tín hiệu I</a:t>
                </a:r>
              </a:p>
              <a:p>
                <a:r>
                  <a:rPr lang="en-US" sz="1200" b="1">
                    <a:latin typeface="Times New Roman" panose="02020603050405020304" pitchFamily="18" charset="0"/>
                    <a:cs typeface="Times New Roman" panose="02020603050405020304" pitchFamily="18" charset="0"/>
                  </a:rPr>
                  <a:t>Tín hiệu Q</a:t>
                </a:r>
                <a:endParaRPr lang="en-US" sz="1200" b="1" dirty="0">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02D5C5B8-B47C-C479-086D-D9B8C0B5FB53}"/>
                  </a:ext>
                </a:extLst>
              </p:cNvPr>
              <p:cNvCxnSpPr>
                <a:cxnSpLocks/>
              </p:cNvCxnSpPr>
              <p:nvPr/>
            </p:nvCxnSpPr>
            <p:spPr>
              <a:xfrm>
                <a:off x="6191772" y="3000642"/>
                <a:ext cx="261938"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BFD3DD-3F21-3FA4-6D25-A0E2184AE046}"/>
                  </a:ext>
                </a:extLst>
              </p:cNvPr>
              <p:cNvCxnSpPr>
                <a:cxnSpLocks/>
              </p:cNvCxnSpPr>
              <p:nvPr/>
            </p:nvCxnSpPr>
            <p:spPr>
              <a:xfrm>
                <a:off x="6191772" y="3181143"/>
                <a:ext cx="261938"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43126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000" b="1" dirty="0">
                <a:solidFill>
                  <a:srgbClr val="002060"/>
                </a:solidFill>
                <a:latin typeface="Times New Roman" panose="02020603050405020304" pitchFamily="18" charset="0"/>
                <a:cs typeface="Times New Roman" panose="02020603050405020304" pitchFamily="18" charset="0"/>
              </a:rPr>
              <a:t>3. THIẾT KẾ BỘ GIẢI ĐIỀU CHẾ </a:t>
            </a:r>
            <a:r>
              <a:rPr lang="en-GB" sz="2000" b="1">
                <a:solidFill>
                  <a:srgbClr val="002060"/>
                </a:solidFill>
                <a:latin typeface="Times New Roman" panose="02020603050405020304" pitchFamily="18" charset="0"/>
                <a:cs typeface="Times New Roman" panose="02020603050405020304" pitchFamily="18" charset="0"/>
              </a:rPr>
              <a:t>(0/4)</a:t>
            </a:r>
            <a:endParaRPr sz="20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1CF8DD13-851B-35A6-911B-AFB3459F4892}"/>
              </a:ext>
            </a:extLst>
          </p:cNvPr>
          <p:cNvGraphicFramePr/>
          <p:nvPr>
            <p:extLst>
              <p:ext uri="{D42A27DB-BD31-4B8C-83A1-F6EECF244321}">
                <p14:modId xmlns:p14="http://schemas.microsoft.com/office/powerpoint/2010/main" val="2256280960"/>
              </p:ext>
            </p:extLst>
          </p:nvPr>
        </p:nvGraphicFramePr>
        <p:xfrm>
          <a:off x="6134094" y="1232359"/>
          <a:ext cx="5169318" cy="2605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C2C6817-A842-AC5C-24F1-26920042B6E8}"/>
              </a:ext>
            </a:extLst>
          </p:cNvPr>
          <p:cNvSpPr txBox="1"/>
          <p:nvPr/>
        </p:nvSpPr>
        <p:spPr>
          <a:xfrm>
            <a:off x="7461597" y="1537159"/>
            <a:ext cx="35921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Nguyên lý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53B205F1-D029-11BF-04E6-20DF21CC7E79}"/>
              </a:ext>
            </a:extLst>
          </p:cNvPr>
          <p:cNvGrpSpPr/>
          <p:nvPr/>
        </p:nvGrpSpPr>
        <p:grpSpPr>
          <a:xfrm>
            <a:off x="239349" y="992620"/>
            <a:ext cx="5503426" cy="5418667"/>
            <a:chOff x="239349" y="992620"/>
            <a:chExt cx="5503426" cy="5418667"/>
          </a:xfrm>
        </p:grpSpPr>
        <p:graphicFrame>
          <p:nvGraphicFramePr>
            <p:cNvPr id="23" name="Diagram 22">
              <a:extLst>
                <a:ext uri="{FF2B5EF4-FFF2-40B4-BE49-F238E27FC236}">
                  <a16:creationId xmlns:a16="http://schemas.microsoft.com/office/drawing/2014/main" id="{3C867D21-F11D-389A-EB9A-EE70858D996F}"/>
                </a:ext>
              </a:extLst>
            </p:cNvPr>
            <p:cNvGraphicFramePr/>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Rectangle 23">
              <a:extLst>
                <a:ext uri="{FF2B5EF4-FFF2-40B4-BE49-F238E27FC236}">
                  <a16:creationId xmlns:a16="http://schemas.microsoft.com/office/drawing/2014/main" id="{E957058D-3C3B-0AEB-F54E-E8C60EBFDB14}"/>
                </a:ext>
              </a:extLst>
            </p:cNvPr>
            <p:cNvSpPr/>
            <p:nvPr/>
          </p:nvSpPr>
          <p:spPr>
            <a:xfrm>
              <a:off x="389619" y="1232359"/>
              <a:ext cx="60483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1</a:t>
              </a:r>
            </a:p>
          </p:txBody>
        </p:sp>
        <p:sp>
          <p:nvSpPr>
            <p:cNvPr id="25" name="Rectangle 24">
              <a:extLst>
                <a:ext uri="{FF2B5EF4-FFF2-40B4-BE49-F238E27FC236}">
                  <a16:creationId xmlns:a16="http://schemas.microsoft.com/office/drawing/2014/main" id="{B8101CDD-3491-0754-5B4C-6441AC438587}"/>
                </a:ext>
              </a:extLst>
            </p:cNvPr>
            <p:cNvSpPr/>
            <p:nvPr/>
          </p:nvSpPr>
          <p:spPr>
            <a:xfrm>
              <a:off x="848916" y="2064402"/>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2</a:t>
              </a:r>
            </a:p>
          </p:txBody>
        </p:sp>
        <p:sp>
          <p:nvSpPr>
            <p:cNvPr id="26" name="Rectangle 25">
              <a:extLst>
                <a:ext uri="{FF2B5EF4-FFF2-40B4-BE49-F238E27FC236}">
                  <a16:creationId xmlns:a16="http://schemas.microsoft.com/office/drawing/2014/main" id="{FB9A7337-3177-EAD4-C3CF-95F1BCC33F45}"/>
                </a:ext>
              </a:extLst>
            </p:cNvPr>
            <p:cNvSpPr/>
            <p:nvPr/>
          </p:nvSpPr>
          <p:spPr>
            <a:xfrm>
              <a:off x="1047751" y="2953358"/>
              <a:ext cx="638177"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3</a:t>
              </a:r>
            </a:p>
          </p:txBody>
        </p:sp>
        <p:sp>
          <p:nvSpPr>
            <p:cNvPr id="27" name="Rectangle 26">
              <a:extLst>
                <a:ext uri="{FF2B5EF4-FFF2-40B4-BE49-F238E27FC236}">
                  <a16:creationId xmlns:a16="http://schemas.microsoft.com/office/drawing/2014/main" id="{ACE3E287-BB4D-3EE3-FCB4-82CA74800F1F}"/>
                </a:ext>
              </a:extLst>
            </p:cNvPr>
            <p:cNvSpPr/>
            <p:nvPr/>
          </p:nvSpPr>
          <p:spPr>
            <a:xfrm>
              <a:off x="1085848" y="38379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4</a:t>
              </a:r>
            </a:p>
          </p:txBody>
        </p:sp>
        <p:sp>
          <p:nvSpPr>
            <p:cNvPr id="28" name="Rectangle 27">
              <a:extLst>
                <a:ext uri="{FF2B5EF4-FFF2-40B4-BE49-F238E27FC236}">
                  <a16:creationId xmlns:a16="http://schemas.microsoft.com/office/drawing/2014/main" id="{B0A6A5FD-9D6A-34BD-CC73-D8C7D67FC1F9}"/>
                </a:ext>
              </a:extLst>
            </p:cNvPr>
            <p:cNvSpPr/>
            <p:nvPr/>
          </p:nvSpPr>
          <p:spPr>
            <a:xfrm>
              <a:off x="848916" y="4702746"/>
              <a:ext cx="638177" cy="576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5</a:t>
              </a:r>
            </a:p>
          </p:txBody>
        </p:sp>
        <p:sp>
          <p:nvSpPr>
            <p:cNvPr id="29" name="Rectangle 28">
              <a:extLst>
                <a:ext uri="{FF2B5EF4-FFF2-40B4-BE49-F238E27FC236}">
                  <a16:creationId xmlns:a16="http://schemas.microsoft.com/office/drawing/2014/main" id="{4C040594-D8A4-0D90-74B6-64AAF60B02BD}"/>
                </a:ext>
              </a:extLst>
            </p:cNvPr>
            <p:cNvSpPr/>
            <p:nvPr/>
          </p:nvSpPr>
          <p:spPr>
            <a:xfrm>
              <a:off x="389619" y="5525832"/>
              <a:ext cx="600081" cy="664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6</a:t>
              </a:r>
            </a:p>
          </p:txBody>
        </p:sp>
      </p:grpSp>
      <p:sp>
        <p:nvSpPr>
          <p:cNvPr id="15" name="TextBox 14">
            <a:extLst>
              <a:ext uri="{FF2B5EF4-FFF2-40B4-BE49-F238E27FC236}">
                <a16:creationId xmlns:a16="http://schemas.microsoft.com/office/drawing/2014/main" id="{BB243AD8-A571-9126-B01E-285CF4D9BA4A}"/>
              </a:ext>
            </a:extLst>
          </p:cNvPr>
          <p:cNvSpPr txBox="1"/>
          <p:nvPr/>
        </p:nvSpPr>
        <p:spPr>
          <a:xfrm>
            <a:off x="7461596" y="2372956"/>
            <a:ext cx="3841815"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B243AD8-A571-9126-B01E-285CF4D9BA4A}"/>
              </a:ext>
            </a:extLst>
          </p:cNvPr>
          <p:cNvSpPr txBox="1"/>
          <p:nvPr/>
        </p:nvSpPr>
        <p:spPr>
          <a:xfrm>
            <a:off x="7461596" y="3233392"/>
            <a:ext cx="384181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Minh </a:t>
            </a:r>
            <a:r>
              <a:rPr lang="en-US" sz="2400" dirty="0" err="1">
                <a:latin typeface="Times New Roman" panose="02020603050405020304" pitchFamily="18" charset="0"/>
                <a:cs typeface="Times New Roman" panose="02020603050405020304" pitchFamily="18" charset="0"/>
              </a:rPr>
              <a:t>hoạ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599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lumMod val="50000"/>
                  </a:schemeClr>
                </a:solidFill>
                <a:latin typeface="Times New Roman" panose="02020603050405020304" pitchFamily="18" charset="0"/>
                <a:cs typeface="Times New Roman" panose="02020603050405020304" pitchFamily="18" charset="0"/>
              </a:rPr>
              <a:t>3</a:t>
            </a:r>
            <a:r>
              <a:rPr lang="vi-VN" sz="2000" b="1" dirty="0">
                <a:solidFill>
                  <a:schemeClr val="bg2">
                    <a:lumMod val="50000"/>
                  </a:schemeClr>
                </a:solidFill>
                <a:latin typeface="Times New Roman" panose="02020603050405020304" pitchFamily="18" charset="0"/>
                <a:cs typeface="Times New Roman" panose="02020603050405020304" pitchFamily="18" charset="0"/>
              </a:rPr>
              <a:t>. </a:t>
            </a:r>
            <a:r>
              <a:rPr lang="en-US" sz="2000" b="1" dirty="0">
                <a:solidFill>
                  <a:schemeClr val="bg2">
                    <a:lumMod val="50000"/>
                  </a:schemeClr>
                </a:solidFill>
                <a:latin typeface="Times New Roman" panose="02020603050405020304" pitchFamily="18" charset="0"/>
                <a:cs typeface="Times New Roman" panose="02020603050405020304" pitchFamily="18" charset="0"/>
              </a:rPr>
              <a:t>THIẾT KẾ BỘ GIẢI ĐIỀU CHẾ </a:t>
            </a:r>
            <a:r>
              <a:rPr lang="en-GB" sz="2000" b="1">
                <a:solidFill>
                  <a:schemeClr val="bg2">
                    <a:lumMod val="50000"/>
                  </a:schemeClr>
                </a:solidFill>
                <a:latin typeface="Times New Roman" panose="02020603050405020304" pitchFamily="18" charset="0"/>
                <a:cs typeface="Times New Roman" panose="02020603050405020304" pitchFamily="18" charset="0"/>
              </a:rPr>
              <a:t>(1/4)</a:t>
            </a:r>
            <a:r>
              <a:rPr lang="en-GB" sz="2000" b="1" dirty="0">
                <a:solidFill>
                  <a:srgbClr val="00B0F0"/>
                </a:solidFill>
                <a:latin typeface="Times New Roman" panose="02020603050405020304" pitchFamily="18" charset="0"/>
                <a:cs typeface="Times New Roman" panose="02020603050405020304" pitchFamily="18" charset="0"/>
              </a:rPr>
              <a:t/>
            </a:r>
            <a:br>
              <a:rPr lang="en-GB" sz="2000" b="1" dirty="0">
                <a:solidFill>
                  <a:srgbClr val="00B0F0"/>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3.1</a:t>
            </a:r>
            <a:r>
              <a:rPr lang="en-GB" sz="2000" b="1">
                <a:solidFill>
                  <a:srgbClr val="00B0F0"/>
                </a:solidFill>
                <a:latin typeface="Times New Roman" panose="02020603050405020304" pitchFamily="18" charset="0"/>
                <a:cs typeface="Times New Roman" panose="02020603050405020304" pitchFamily="18" charset="0"/>
              </a:rPr>
              <a:t>. Nguyên lý </a:t>
            </a:r>
            <a:r>
              <a:rPr lang="en-GB" sz="2000" b="1" dirty="0" err="1">
                <a:solidFill>
                  <a:srgbClr val="00B0F0"/>
                </a:solidFill>
                <a:latin typeface="Times New Roman" panose="02020603050405020304" pitchFamily="18" charset="0"/>
                <a:cs typeface="Times New Roman" panose="02020603050405020304" pitchFamily="18" charset="0"/>
              </a:rPr>
              <a:t>giải</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điều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chế</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tín</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hiệu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LoRa</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12" name="TextBox 11">
            <a:extLst>
              <a:ext uri="{FF2B5EF4-FFF2-40B4-BE49-F238E27FC236}">
                <a16:creationId xmlns:a16="http://schemas.microsoft.com/office/drawing/2014/main" id="{963F7650-F06B-9A46-2123-122A342720E2}"/>
              </a:ext>
            </a:extLst>
          </p:cNvPr>
          <p:cNvSpPr txBox="1"/>
          <p:nvPr/>
        </p:nvSpPr>
        <p:spPr>
          <a:xfrm>
            <a:off x="460375" y="931492"/>
            <a:ext cx="11315730" cy="646331"/>
          </a:xfrm>
          <a:prstGeom prst="rect">
            <a:avLst/>
          </a:prstGeom>
          <a:noFill/>
          <a:ln w="28575">
            <a:solidFill>
              <a:srgbClr val="00B0F0"/>
            </a:solidFill>
          </a:ln>
        </p:spPr>
        <p:txBody>
          <a:bodyPr wrap="square" rtlCol="0">
            <a:spAutoFit/>
          </a:bodyPr>
          <a:lstStyle/>
          <a:p>
            <a:pPr marL="28575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Khi nhân tín hiệu chirp sau khi điều chế với tín hiệu down-chirp, kết quả thu được là một tín hiệu hình sin đơn tần số.</a:t>
            </a:r>
          </a:p>
          <a:p>
            <a:pPr marL="28575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Tần số của tín hiệu sau khi nhân phụ thuộc vào thông tin đã điều chế.</a:t>
            </a:r>
          </a:p>
        </p:txBody>
      </p:sp>
      <p:grpSp>
        <p:nvGrpSpPr>
          <p:cNvPr id="5" name="Group 4"/>
          <p:cNvGrpSpPr/>
          <p:nvPr/>
        </p:nvGrpSpPr>
        <p:grpSpPr>
          <a:xfrm>
            <a:off x="6019799" y="1595070"/>
            <a:ext cx="6075991" cy="4995938"/>
            <a:chOff x="-1" y="1595070"/>
            <a:chExt cx="6075991" cy="4995938"/>
          </a:xfrm>
        </p:grpSpPr>
        <p:pic>
          <p:nvPicPr>
            <p:cNvPr id="4" name="Picture 3" descr="Chart&#10;&#10;Description automatically generated">
              <a:extLst>
                <a:ext uri="{FF2B5EF4-FFF2-40B4-BE49-F238E27FC236}">
                  <a16:creationId xmlns:a16="http://schemas.microsoft.com/office/drawing/2014/main" id="{5654F4C9-B65D-75AC-4152-F14E1D9DD3A4}"/>
                </a:ext>
              </a:extLst>
            </p:cNvPr>
            <p:cNvPicPr>
              <a:picLocks noChangeAspect="1"/>
            </p:cNvPicPr>
            <p:nvPr/>
          </p:nvPicPr>
          <p:blipFill>
            <a:blip r:embed="rId3"/>
            <a:stretch>
              <a:fillRect/>
            </a:stretch>
          </p:blipFill>
          <p:spPr>
            <a:xfrm>
              <a:off x="249509" y="1898618"/>
              <a:ext cx="5826481" cy="4442514"/>
            </a:xfrm>
            <a:prstGeom prst="rect">
              <a:avLst/>
            </a:prstGeom>
          </p:spPr>
        </p:pic>
        <p:sp>
          <p:nvSpPr>
            <p:cNvPr id="72" name="TextBox 71">
              <a:extLst>
                <a:ext uri="{FF2B5EF4-FFF2-40B4-BE49-F238E27FC236}">
                  <a16:creationId xmlns:a16="http://schemas.microsoft.com/office/drawing/2014/main" id="{1D386B22-5C7E-6519-50A5-CC180D11D5B9}"/>
                </a:ext>
              </a:extLst>
            </p:cNvPr>
            <p:cNvSpPr txBox="1"/>
            <p:nvPr/>
          </p:nvSpPr>
          <p:spPr>
            <a:xfrm>
              <a:off x="1060582" y="1676730"/>
              <a:ext cx="3832691"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Dạng sóng của tín hiệu chirp điều chế thông tin m = 120 </a:t>
              </a:r>
            </a:p>
          </p:txBody>
        </p:sp>
        <p:sp>
          <p:nvSpPr>
            <p:cNvPr id="73" name="TextBox 72">
              <a:extLst>
                <a:ext uri="{FF2B5EF4-FFF2-40B4-BE49-F238E27FC236}">
                  <a16:creationId xmlns:a16="http://schemas.microsoft.com/office/drawing/2014/main" id="{5BFEE085-73ED-89E1-9468-2A335363090E}"/>
                </a:ext>
              </a:extLst>
            </p:cNvPr>
            <p:cNvSpPr txBox="1"/>
            <p:nvPr/>
          </p:nvSpPr>
          <p:spPr>
            <a:xfrm>
              <a:off x="1246403" y="3261399"/>
              <a:ext cx="3832691"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Dạng sóng của tín hiệu down-chirp</a:t>
              </a:r>
            </a:p>
          </p:txBody>
        </p:sp>
        <p:sp>
          <p:nvSpPr>
            <p:cNvPr id="74" name="TextBox 73">
              <a:extLst>
                <a:ext uri="{FF2B5EF4-FFF2-40B4-BE49-F238E27FC236}">
                  <a16:creationId xmlns:a16="http://schemas.microsoft.com/office/drawing/2014/main" id="{FAA34579-9F1C-11D6-1436-019083F2B08F}"/>
                </a:ext>
              </a:extLst>
            </p:cNvPr>
            <p:cNvSpPr txBox="1"/>
            <p:nvPr/>
          </p:nvSpPr>
          <p:spPr>
            <a:xfrm>
              <a:off x="847644" y="4801265"/>
              <a:ext cx="5023246"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Kết quả của phép nhân tín hiệu điều chế thông tin và tín hiệu down=chirp</a:t>
              </a:r>
            </a:p>
          </p:txBody>
        </p:sp>
        <p:sp>
          <p:nvSpPr>
            <p:cNvPr id="78" name="TextBox 77">
              <a:extLst>
                <a:ext uri="{FF2B5EF4-FFF2-40B4-BE49-F238E27FC236}">
                  <a16:creationId xmlns:a16="http://schemas.microsoft.com/office/drawing/2014/main" id="{E122CDC5-19DA-6968-08E0-96EB0A567E7A}"/>
                </a:ext>
              </a:extLst>
            </p:cNvPr>
            <p:cNvSpPr txBox="1"/>
            <p:nvPr/>
          </p:nvSpPr>
          <p:spPr>
            <a:xfrm rot="16200000">
              <a:off x="-262436" y="2358483"/>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CE57A199-C366-1FBC-207D-A767763DEC06}"/>
                </a:ext>
              </a:extLst>
            </p:cNvPr>
            <p:cNvSpPr txBox="1"/>
            <p:nvPr/>
          </p:nvSpPr>
          <p:spPr>
            <a:xfrm rot="16200000">
              <a:off x="-263533" y="3940862"/>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0FCBF9F4-7D95-7C8F-BFC2-FC69C16F6F36}"/>
                </a:ext>
              </a:extLst>
            </p:cNvPr>
            <p:cNvSpPr txBox="1"/>
            <p:nvPr/>
          </p:nvSpPr>
          <p:spPr>
            <a:xfrm rot="16200000">
              <a:off x="-282887" y="5523240"/>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8EA50B11-5369-C5BD-9495-BF9F470B0BCD}"/>
                </a:ext>
              </a:extLst>
            </p:cNvPr>
            <p:cNvSpPr txBox="1"/>
            <p:nvPr/>
          </p:nvSpPr>
          <p:spPr>
            <a:xfrm>
              <a:off x="365159" y="6283231"/>
              <a:ext cx="562659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18: Minh họa dạng song của phép nhân 2 tín hiệu</a:t>
              </a:r>
              <a:endParaRPr lang="en-US" b="1" i="1" dirty="0">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28A2BBEC-9632-4C3A-C56F-05895F972DE4}"/>
                </a:ext>
              </a:extLst>
            </p:cNvPr>
            <p:cNvSpPr txBox="1"/>
            <p:nvPr/>
          </p:nvSpPr>
          <p:spPr>
            <a:xfrm>
              <a:off x="4871108" y="1595070"/>
              <a:ext cx="1120650" cy="461665"/>
            </a:xfrm>
            <a:prstGeom prst="rect">
              <a:avLst/>
            </a:prstGeom>
            <a:solidFill>
              <a:srgbClr val="FFFFFF"/>
            </a:solidFill>
            <a:ln w="3175">
              <a:solidFill>
                <a:schemeClr val="tx1"/>
              </a:solidFill>
            </a:ln>
          </p:spPr>
          <p:txBody>
            <a:bodyPr wrap="square" rtlCol="0">
              <a:spAutoFit/>
            </a:bodyPr>
            <a:lstStyle/>
            <a:p>
              <a:r>
                <a:rPr lang="en-US" sz="1200" b="1">
                  <a:latin typeface="Times New Roman" panose="02020603050405020304" pitchFamily="18" charset="0"/>
                  <a:cs typeface="Times New Roman" panose="02020603050405020304" pitchFamily="18" charset="0"/>
                </a:rPr>
                <a:t>Tín hiệu I</a:t>
              </a:r>
            </a:p>
            <a:p>
              <a:r>
                <a:rPr lang="en-US" sz="1200" b="1">
                  <a:latin typeface="Times New Roman" panose="02020603050405020304" pitchFamily="18" charset="0"/>
                  <a:cs typeface="Times New Roman" panose="02020603050405020304" pitchFamily="18" charset="0"/>
                </a:rPr>
                <a:t>Tín hiệu Q</a:t>
              </a:r>
              <a:endParaRPr lang="en-US" sz="1200" b="1"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2C7AA574-9087-3355-CF41-876EED2F68E9}"/>
                </a:ext>
              </a:extLst>
            </p:cNvPr>
            <p:cNvCxnSpPr>
              <a:cxnSpLocks/>
            </p:cNvCxnSpPr>
            <p:nvPr/>
          </p:nvCxnSpPr>
          <p:spPr>
            <a:xfrm>
              <a:off x="5700304" y="1743939"/>
              <a:ext cx="261938" cy="0"/>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5E4471E-C8FA-E9F8-41F8-4899BEC47A1F}"/>
                </a:ext>
              </a:extLst>
            </p:cNvPr>
            <p:cNvCxnSpPr>
              <a:cxnSpLocks/>
            </p:cNvCxnSpPr>
            <p:nvPr/>
          </p:nvCxnSpPr>
          <p:spPr>
            <a:xfrm>
              <a:off x="5700304" y="1924440"/>
              <a:ext cx="261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60924" y="1659244"/>
            <a:ext cx="5863151" cy="4929284"/>
            <a:chOff x="6209946" y="1683521"/>
            <a:chExt cx="5863151" cy="4929284"/>
          </a:xfrm>
        </p:grpSpPr>
        <p:pic>
          <p:nvPicPr>
            <p:cNvPr id="7" name="Picture 6" descr="Chart, line chart&#10;&#10;Description automatically generated">
              <a:extLst>
                <a:ext uri="{FF2B5EF4-FFF2-40B4-BE49-F238E27FC236}">
                  <a16:creationId xmlns:a16="http://schemas.microsoft.com/office/drawing/2014/main" id="{1B1E96F6-21ED-79A7-0F88-DA0B568B46F7}"/>
                </a:ext>
              </a:extLst>
            </p:cNvPr>
            <p:cNvPicPr>
              <a:picLocks noChangeAspect="1"/>
            </p:cNvPicPr>
            <p:nvPr/>
          </p:nvPicPr>
          <p:blipFill>
            <a:blip r:embed="rId4"/>
            <a:stretch>
              <a:fillRect/>
            </a:stretch>
          </p:blipFill>
          <p:spPr>
            <a:xfrm>
              <a:off x="6209946" y="1898618"/>
              <a:ext cx="5754168" cy="4442514"/>
            </a:xfrm>
            <a:prstGeom prst="rect">
              <a:avLst/>
            </a:prstGeom>
          </p:spPr>
        </p:pic>
        <p:sp>
          <p:nvSpPr>
            <p:cNvPr id="75" name="TextBox 74">
              <a:extLst>
                <a:ext uri="{FF2B5EF4-FFF2-40B4-BE49-F238E27FC236}">
                  <a16:creationId xmlns:a16="http://schemas.microsoft.com/office/drawing/2014/main" id="{BD821AAA-FA9F-801A-4445-D148DE36CBED}"/>
                </a:ext>
              </a:extLst>
            </p:cNvPr>
            <p:cNvSpPr txBox="1"/>
            <p:nvPr/>
          </p:nvSpPr>
          <p:spPr>
            <a:xfrm>
              <a:off x="7010323" y="1683521"/>
              <a:ext cx="4248437"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chirp điều chế thông tin m = 120 </a:t>
              </a:r>
            </a:p>
          </p:txBody>
        </p:sp>
        <p:sp>
          <p:nvSpPr>
            <p:cNvPr id="76" name="TextBox 75">
              <a:extLst>
                <a:ext uri="{FF2B5EF4-FFF2-40B4-BE49-F238E27FC236}">
                  <a16:creationId xmlns:a16="http://schemas.microsoft.com/office/drawing/2014/main" id="{7D614C03-B34A-27E6-85A7-F3EE862ADD47}"/>
                </a:ext>
              </a:extLst>
            </p:cNvPr>
            <p:cNvSpPr txBox="1"/>
            <p:nvPr/>
          </p:nvSpPr>
          <p:spPr>
            <a:xfrm>
              <a:off x="7353832" y="3261399"/>
              <a:ext cx="3832691" cy="247710"/>
            </a:xfrm>
            <a:prstGeom prst="rect">
              <a:avLst/>
            </a:prstGeom>
            <a:solidFill>
              <a:schemeClr val="bg1"/>
            </a:solidFill>
            <a:ln w="3175">
              <a:noFill/>
            </a:ln>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Tần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số</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tức</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thời</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của</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tín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hiệu</a:t>
              </a:r>
              <a:r>
                <a:rPr lang="en-US" sz="1200" b="1" dirty="0">
                  <a:latin typeface="Times New Roman" panose="02020603050405020304" pitchFamily="18" charset="0"/>
                  <a:cs typeface="Times New Roman" panose="02020603050405020304" pitchFamily="18" charset="0"/>
                </a:rPr>
                <a:t> down-chirp </a:t>
              </a:r>
            </a:p>
          </p:txBody>
        </p:sp>
        <p:sp>
          <p:nvSpPr>
            <p:cNvPr id="77" name="TextBox 76">
              <a:extLst>
                <a:ext uri="{FF2B5EF4-FFF2-40B4-BE49-F238E27FC236}">
                  <a16:creationId xmlns:a16="http://schemas.microsoft.com/office/drawing/2014/main" id="{9DD6117B-FE5B-79AB-0B9C-29EE20B2DAED}"/>
                </a:ext>
              </a:extLst>
            </p:cNvPr>
            <p:cNvSpPr txBox="1"/>
            <p:nvPr/>
          </p:nvSpPr>
          <p:spPr>
            <a:xfrm>
              <a:off x="7353832" y="4801265"/>
              <a:ext cx="3832691"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kết quả phép nhân 2 tín hiệu </a:t>
              </a:r>
            </a:p>
          </p:txBody>
        </p:sp>
        <p:sp>
          <p:nvSpPr>
            <p:cNvPr id="83" name="TextBox 82">
              <a:extLst>
                <a:ext uri="{FF2B5EF4-FFF2-40B4-BE49-F238E27FC236}">
                  <a16:creationId xmlns:a16="http://schemas.microsoft.com/office/drawing/2014/main" id="{78600BAE-8ECA-A695-42D3-00CA31F91088}"/>
                </a:ext>
              </a:extLst>
            </p:cNvPr>
            <p:cNvSpPr txBox="1"/>
            <p:nvPr/>
          </p:nvSpPr>
          <p:spPr>
            <a:xfrm>
              <a:off x="6273730" y="6305028"/>
              <a:ext cx="562659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17: Minh họa tần số tức thời của phép nhân 2 tín hiệu</a:t>
              </a:r>
              <a:endParaRPr lang="en-US" b="1" i="1"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1CF3889B-8A59-1B83-641E-15F9DB3776B4}"/>
                </a:ext>
              </a:extLst>
            </p:cNvPr>
            <p:cNvCxnSpPr/>
            <p:nvPr/>
          </p:nvCxnSpPr>
          <p:spPr>
            <a:xfrm>
              <a:off x="7221196" y="2938463"/>
              <a:ext cx="0" cy="164818"/>
            </a:xfrm>
            <a:prstGeom prst="straightConnector1">
              <a:avLst/>
            </a:prstGeom>
            <a:ln>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ED622E-FAA6-B1FB-6F1A-5A26F6DC0B78}"/>
                </a:ext>
              </a:extLst>
            </p:cNvPr>
            <p:cNvCxnSpPr>
              <a:cxnSpLocks/>
            </p:cNvCxnSpPr>
            <p:nvPr/>
          </p:nvCxnSpPr>
          <p:spPr>
            <a:xfrm>
              <a:off x="9855658" y="2416055"/>
              <a:ext cx="0" cy="34449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58F1B33-1B1B-D0F6-8994-ED713C8E904A}"/>
                </a:ext>
              </a:extLst>
            </p:cNvPr>
            <p:cNvGrpSpPr/>
            <p:nvPr/>
          </p:nvGrpSpPr>
          <p:grpSpPr>
            <a:xfrm>
              <a:off x="10033189" y="2770077"/>
              <a:ext cx="2039908" cy="461665"/>
              <a:chOff x="9860421" y="2866832"/>
              <a:chExt cx="2039908" cy="461665"/>
            </a:xfrm>
          </p:grpSpPr>
          <p:sp>
            <p:nvSpPr>
              <p:cNvPr id="91" name="TextBox 90">
                <a:extLst>
                  <a:ext uri="{FF2B5EF4-FFF2-40B4-BE49-F238E27FC236}">
                    <a16:creationId xmlns:a16="http://schemas.microsoft.com/office/drawing/2014/main" id="{BC6E8E12-418A-72FB-07AF-A7AE6164C99F}"/>
                  </a:ext>
                </a:extLst>
              </p:cNvPr>
              <p:cNvSpPr txBox="1"/>
              <p:nvPr/>
            </p:nvSpPr>
            <p:spPr>
              <a:xfrm>
                <a:off x="9860421" y="2866832"/>
                <a:ext cx="2039908" cy="461665"/>
              </a:xfrm>
              <a:prstGeom prst="rect">
                <a:avLst/>
              </a:prstGeom>
              <a:solidFill>
                <a:srgbClr val="FFFFFF"/>
              </a:solidFill>
              <a:ln w="3175">
                <a:solidFill>
                  <a:schemeClr val="tx1"/>
                </a:solidFill>
              </a:ln>
            </p:spPr>
            <p:txBody>
              <a:bodyPr wrap="square" rtlCol="0">
                <a:spAutoFit/>
              </a:bodyPr>
              <a:lstStyle/>
              <a:p>
                <a:r>
                  <a:rPr lang="en-US" sz="1200" b="1">
                    <a:latin typeface="Times New Roman" panose="02020603050405020304" pitchFamily="18" charset="0"/>
                    <a:cs typeface="Times New Roman" panose="02020603050405020304" pitchFamily="18" charset="0"/>
                  </a:rPr>
                  <a:t>Up-chirp cơ bản</a:t>
                </a:r>
              </a:p>
              <a:p>
                <a:r>
                  <a:rPr lang="en-US" sz="1200" b="1">
                    <a:latin typeface="Times New Roman" panose="02020603050405020304" pitchFamily="18" charset="0"/>
                    <a:cs typeface="Times New Roman" panose="02020603050405020304" pitchFamily="18" charset="0"/>
                  </a:rPr>
                  <a:t>Chirp sau khi điều chế</a:t>
                </a:r>
                <a:endParaRPr lang="en-US" sz="1200" b="1" dirty="0">
                  <a:latin typeface="Times New Roman" panose="02020603050405020304" pitchFamily="18" charset="0"/>
                  <a:cs typeface="Times New Roman" panose="02020603050405020304" pitchFamily="18" charset="0"/>
                </a:endParaRPr>
              </a:p>
            </p:txBody>
          </p:sp>
          <p:cxnSp>
            <p:nvCxnSpPr>
              <p:cNvPr id="93" name="Straight Connector 92">
                <a:extLst>
                  <a:ext uri="{FF2B5EF4-FFF2-40B4-BE49-F238E27FC236}">
                    <a16:creationId xmlns:a16="http://schemas.microsoft.com/office/drawing/2014/main" id="{7790E507-D79F-2088-F4A5-69E0F40FDB2E}"/>
                  </a:ext>
                </a:extLst>
              </p:cNvPr>
              <p:cNvCxnSpPr>
                <a:cxnSpLocks/>
              </p:cNvCxnSpPr>
              <p:nvPr/>
            </p:nvCxnSpPr>
            <p:spPr>
              <a:xfrm>
                <a:off x="11514167" y="2998746"/>
                <a:ext cx="261938" cy="0"/>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E694D75-C7F3-DBCD-13A4-C4B9C83E19A7}"/>
                  </a:ext>
                </a:extLst>
              </p:cNvPr>
              <p:cNvCxnSpPr>
                <a:cxnSpLocks/>
              </p:cNvCxnSpPr>
              <p:nvPr/>
            </p:nvCxnSpPr>
            <p:spPr>
              <a:xfrm>
                <a:off x="11514167" y="3179247"/>
                <a:ext cx="261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1CF3889B-8A59-1B83-641E-15F9DB3776B4}"/>
                </a:ext>
              </a:extLst>
            </p:cNvPr>
            <p:cNvCxnSpPr/>
            <p:nvPr/>
          </p:nvCxnSpPr>
          <p:spPr>
            <a:xfrm>
              <a:off x="7221196" y="1993187"/>
              <a:ext cx="0" cy="164818"/>
            </a:xfrm>
            <a:prstGeom prst="straightConnector1">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ED622E-FAA6-B1FB-6F1A-5A26F6DC0B78}"/>
                </a:ext>
              </a:extLst>
            </p:cNvPr>
            <p:cNvCxnSpPr>
              <a:cxnSpLocks/>
            </p:cNvCxnSpPr>
            <p:nvPr/>
          </p:nvCxnSpPr>
          <p:spPr>
            <a:xfrm>
              <a:off x="10731957" y="2239044"/>
              <a:ext cx="0" cy="34449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ED622E-FAA6-B1FB-6F1A-5A26F6DC0B78}"/>
                </a:ext>
              </a:extLst>
            </p:cNvPr>
            <p:cNvCxnSpPr>
              <a:cxnSpLocks/>
            </p:cNvCxnSpPr>
            <p:nvPr/>
          </p:nvCxnSpPr>
          <p:spPr>
            <a:xfrm>
              <a:off x="8974596" y="2583540"/>
              <a:ext cx="0" cy="34449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537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lumMod val="50000"/>
                  </a:schemeClr>
                </a:solidFill>
                <a:latin typeface="Times New Roman" panose="02020603050405020304" pitchFamily="18" charset="0"/>
                <a:cs typeface="Times New Roman" panose="02020603050405020304" pitchFamily="18" charset="0"/>
              </a:rPr>
              <a:t>3</a:t>
            </a:r>
            <a:r>
              <a:rPr lang="vi-VN" sz="2000" b="1" dirty="0">
                <a:solidFill>
                  <a:schemeClr val="bg2">
                    <a:lumMod val="50000"/>
                  </a:schemeClr>
                </a:solidFill>
                <a:latin typeface="Times New Roman" panose="02020603050405020304" pitchFamily="18" charset="0"/>
                <a:cs typeface="Times New Roman" panose="02020603050405020304" pitchFamily="18" charset="0"/>
              </a:rPr>
              <a:t>. </a:t>
            </a:r>
            <a:r>
              <a:rPr lang="en-US" sz="2000" b="1" dirty="0">
                <a:solidFill>
                  <a:schemeClr val="bg2">
                    <a:lumMod val="50000"/>
                  </a:schemeClr>
                </a:solidFill>
                <a:latin typeface="Times New Roman" panose="02020603050405020304" pitchFamily="18" charset="0"/>
                <a:cs typeface="Times New Roman" panose="02020603050405020304" pitchFamily="18" charset="0"/>
              </a:rPr>
              <a:t>THIẾT KẾ BỘ GIẢI ĐIỀU </a:t>
            </a:r>
            <a:r>
              <a:rPr lang="en-US" sz="2000" b="1">
                <a:solidFill>
                  <a:schemeClr val="bg2">
                    <a:lumMod val="50000"/>
                  </a:schemeClr>
                </a:solidFill>
                <a:latin typeface="Times New Roman" panose="02020603050405020304" pitchFamily="18" charset="0"/>
                <a:cs typeface="Times New Roman" panose="02020603050405020304" pitchFamily="18" charset="0"/>
              </a:rPr>
              <a:t>CHẾ </a:t>
            </a:r>
            <a:r>
              <a:rPr lang="en-GB" sz="2000" b="1">
                <a:solidFill>
                  <a:schemeClr val="bg2">
                    <a:lumMod val="50000"/>
                  </a:schemeClr>
                </a:solidFill>
                <a:latin typeface="Times New Roman" panose="02020603050405020304" pitchFamily="18" charset="0"/>
                <a:cs typeface="Times New Roman" panose="02020603050405020304" pitchFamily="18" charset="0"/>
              </a:rPr>
              <a:t>(2/4)</a:t>
            </a:r>
            <a:r>
              <a:rPr lang="en-GB" sz="2000" b="1" dirty="0">
                <a:solidFill>
                  <a:srgbClr val="00B0F0"/>
                </a:solidFill>
                <a:latin typeface="Times New Roman" panose="02020603050405020304" pitchFamily="18" charset="0"/>
                <a:cs typeface="Times New Roman" panose="02020603050405020304" pitchFamily="18" charset="0"/>
              </a:rPr>
              <a:t/>
            </a:r>
            <a:br>
              <a:rPr lang="en-GB" sz="2000" b="1" dirty="0">
                <a:solidFill>
                  <a:srgbClr val="00B0F0"/>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3.1</a:t>
            </a:r>
            <a:r>
              <a:rPr lang="en-GB" sz="2000" b="1">
                <a:solidFill>
                  <a:srgbClr val="00B0F0"/>
                </a:solidFill>
                <a:latin typeface="Times New Roman" panose="02020603050405020304" pitchFamily="18" charset="0"/>
                <a:cs typeface="Times New Roman" panose="02020603050405020304" pitchFamily="18" charset="0"/>
              </a:rPr>
              <a:t>. Nguyên lý </a:t>
            </a:r>
            <a:r>
              <a:rPr lang="en-GB" sz="2000" b="1" dirty="0" err="1">
                <a:solidFill>
                  <a:srgbClr val="00B0F0"/>
                </a:solidFill>
                <a:latin typeface="Times New Roman" panose="02020603050405020304" pitchFamily="18" charset="0"/>
                <a:cs typeface="Times New Roman" panose="02020603050405020304" pitchFamily="18" charset="0"/>
              </a:rPr>
              <a:t>giải</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điều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chế</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tín</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hiệu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LoRa</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CE52BA-538B-3B6F-7555-B773B0C2B82E}"/>
                  </a:ext>
                </a:extLst>
              </p:cNvPr>
              <p:cNvSpPr txBox="1"/>
              <p:nvPr/>
            </p:nvSpPr>
            <p:spPr>
              <a:xfrm>
                <a:off x="6378246" y="1036146"/>
                <a:ext cx="5548166" cy="1186992"/>
              </a:xfrm>
              <a:prstGeom prst="rect">
                <a:avLst/>
              </a:prstGeom>
              <a:noFill/>
              <a:ln w="28575">
                <a:solidFill>
                  <a:srgbClr val="00B0F0"/>
                </a:solidFill>
              </a:ln>
            </p:spPr>
            <p:txBody>
              <a:bodyPr wrap="square">
                <a:spAutoFit/>
              </a:bodyPr>
              <a:lstStyle/>
              <a:p>
                <a:pPr marL="285750" marR="0" indent="-285750" algn="just">
                  <a:lnSpc>
                    <a:spcPct val="105000"/>
                  </a:lnSpc>
                  <a:spcBef>
                    <a:spcPts val="0"/>
                  </a:spcBef>
                  <a:spcAft>
                    <a:spcPts val="0"/>
                  </a:spcAft>
                  <a:buFont typeface="Arial" panose="020B0604020202020204" pitchFamily="34" charset="0"/>
                  <a:buChar char="•"/>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Kết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DFT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đỉnh</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1600" i="1">
                            <a:effectLst/>
                            <a:latin typeface="Cambria Math" panose="02040503050406030204" pitchFamily="18" charset="0"/>
                          </a:rPr>
                        </m:ctrlPr>
                      </m:sSup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𝑆𝐹</m:t>
                        </m:r>
                      </m:sup>
                    </m:sSup>
                  </m:oMath>
                </a14:m>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tại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ô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tần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err="1">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i="1">
                    <a:effectLst/>
                    <a:latin typeface="Times New Roman" panose="02020603050405020304" pitchFamily="18" charset="0"/>
                    <a:ea typeface="Times New Roman" panose="02020603050405020304" pitchFamily="18" charset="0"/>
                    <a:cs typeface="Times New Roman" panose="02020603050405020304" pitchFamily="18" charset="0"/>
                  </a:rPr>
                  <a:t>m (thông tin điều chế)</a:t>
                </a:r>
                <a:r>
                  <a:rPr lang="en-US" sz="160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0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ô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tần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còn</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5000"/>
                  </a:lnSpc>
                </a:pPr>
                <a14:m>
                  <m:oMathPara xmlns:m="http://schemas.openxmlformats.org/officeDocument/2006/math">
                    <m:oMathParaPr>
                      <m:jc m:val="centerGroup"/>
                    </m:oMathParaPr>
                    <m:oMath xmlns:m="http://schemas.openxmlformats.org/officeDocument/2006/math">
                      <m:d>
                        <m:dPr>
                          <m:begChr m:val="|"/>
                          <m:endChr m:val="|"/>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𝑚</m:t>
                              </m:r>
                            </m:sub>
                          </m:sSub>
                          <m:d>
                            <m:dPr>
                              <m:begChr m:val="["/>
                              <m:endChr m:val="]"/>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𝑘</m:t>
                              </m:r>
                            </m:e>
                          </m:d>
                        </m:e>
                      </m:d>
                      <m:r>
                        <a:rPr lang="en-US" sz="160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𝐷𝐹𝑇</m:t>
                          </m:r>
                          <m:d>
                            <m:dPr>
                              <m:begChr m:val="{"/>
                              <m:endChr m:val="}"/>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𝑚</m:t>
                                  </m:r>
                                </m:sub>
                              </m:sSub>
                              <m:d>
                                <m:dPr>
                                  <m:begChr m:val="["/>
                                  <m:endChr m:val="]"/>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𝑛</m:t>
                                  </m:r>
                                </m:e>
                              </m:d>
                            </m:e>
                          </m:d>
                        </m:e>
                      </m:d>
                      <m:r>
                        <a:rPr lang="en-US" sz="1600">
                          <a:latin typeface="Cambria Math" panose="02040503050406030204" pitchFamily="18" charset="0"/>
                        </a:rPr>
                        <m:t>=</m:t>
                      </m:r>
                      <m:d>
                        <m:dPr>
                          <m:begChr m:val="{"/>
                          <m:endChr m:val=""/>
                          <m:ctrlPr>
                            <a:rPr lang="en-US" sz="1600" i="1">
                              <a:solidFill>
                                <a:srgbClr val="836967"/>
                              </a:solidFill>
                              <a:latin typeface="Cambria Math" panose="02040503050406030204" pitchFamily="18" charset="0"/>
                            </a:rPr>
                          </m:ctrlPr>
                        </m:dPr>
                        <m:e>
                          <m:eqArr>
                            <m:eqArrPr>
                              <m:ctrlPr>
                                <a:rPr lang="en-US" sz="1600" i="1">
                                  <a:solidFill>
                                    <a:srgbClr val="836967"/>
                                  </a:solidFill>
                                  <a:latin typeface="Cambria Math" panose="02040503050406030204" pitchFamily="18" charset="0"/>
                                </a:rPr>
                              </m:ctrlPr>
                            </m:eqArrPr>
                            <m:e>
                              <m:r>
                                <a:rPr lang="en-US" sz="1600">
                                  <a:latin typeface="Cambria Math" panose="02040503050406030204" pitchFamily="18" charset="0"/>
                                </a:rPr>
                                <m:t>&amp;</m:t>
                              </m:r>
                              <m:sSup>
                                <m:sSupPr>
                                  <m:ctrlPr>
                                    <a:rPr lang="en-US" sz="1600" i="1">
                                      <a:solidFill>
                                        <a:srgbClr val="836967"/>
                                      </a:solidFill>
                                      <a:latin typeface="Cambria Math" panose="02040503050406030204" pitchFamily="18" charset="0"/>
                                    </a:rPr>
                                  </m:ctrlPr>
                                </m:sSupPr>
                                <m:e>
                                  <m:r>
                                    <a:rPr lang="en-US" sz="1600">
                                      <a:latin typeface="Cambria Math" panose="02040503050406030204" pitchFamily="18" charset="0"/>
                                    </a:rPr>
                                    <m:t>2</m:t>
                                  </m:r>
                                </m:e>
                                <m:sup>
                                  <m:r>
                                    <a:rPr lang="en-US" sz="1600" i="1">
                                      <a:latin typeface="Cambria Math" panose="02040503050406030204" pitchFamily="18" charset="0"/>
                                    </a:rPr>
                                    <m:t>𝑆𝐹</m:t>
                                  </m:r>
                                </m:sup>
                              </m:sSup>
                              <m:r>
                                <a:rPr lang="en-US" sz="1600">
                                  <a:latin typeface="Cambria Math" panose="02040503050406030204" pitchFamily="18" charset="0"/>
                                </a:rPr>
                                <m:t>, </m:t>
                              </m:r>
                              <m:r>
                                <a:rPr lang="en-US" sz="1600" i="1">
                                  <a:latin typeface="Cambria Math" panose="02040503050406030204" pitchFamily="18" charset="0"/>
                                </a:rPr>
                                <m:t>𝑘</m:t>
                              </m:r>
                              <m:r>
                                <a:rPr lang="en-US" sz="1600">
                                  <a:latin typeface="Cambria Math" panose="02040503050406030204" pitchFamily="18" charset="0"/>
                                </a:rPr>
                                <m:t>=</m:t>
                              </m:r>
                              <m:r>
                                <a:rPr lang="en-US" sz="1600" i="1">
                                  <a:latin typeface="Cambria Math" panose="02040503050406030204" pitchFamily="18" charset="0"/>
                                </a:rPr>
                                <m:t>𝑚</m:t>
                              </m:r>
                            </m:e>
                            <m:e>
                              <m:r>
                                <a:rPr lang="en-US" sz="1600">
                                  <a:latin typeface="Cambria Math" panose="02040503050406030204" pitchFamily="18" charset="0"/>
                                </a:rPr>
                                <m:t>&amp;0, </m:t>
                              </m:r>
                              <m:r>
                                <a:rPr lang="en-US" sz="1600" i="1">
                                  <a:latin typeface="Cambria Math" panose="02040503050406030204" pitchFamily="18" charset="0"/>
                                </a:rPr>
                                <m:t>𝑘</m:t>
                              </m:r>
                              <m:r>
                                <a:rPr lang="en-US" sz="1600">
                                  <a:latin typeface="Cambria Math" panose="02040503050406030204" pitchFamily="18" charset="0"/>
                                </a:rPr>
                                <m:t>=</m:t>
                              </m:r>
                              <m:r>
                                <a:rPr lang="en-US" sz="1600" i="1">
                                  <a:latin typeface="Cambria Math" panose="02040503050406030204" pitchFamily="18" charset="0"/>
                                </a:rPr>
                                <m:t>𝑒𝑙𝑠𝑒</m:t>
                              </m:r>
                            </m:e>
                          </m:eqArr>
                        </m:e>
                      </m:d>
                    </m:oMath>
                  </m:oMathPara>
                </a14:m>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E0CE52BA-538B-3B6F-7555-B773B0C2B82E}"/>
                  </a:ext>
                </a:extLst>
              </p:cNvPr>
              <p:cNvSpPr txBox="1">
                <a:spLocks noRot="1" noChangeAspect="1" noMove="1" noResize="1" noEditPoints="1" noAdjustHandles="1" noChangeArrowheads="1" noChangeShapeType="1" noTextEdit="1"/>
              </p:cNvSpPr>
              <p:nvPr/>
            </p:nvSpPr>
            <p:spPr>
              <a:xfrm>
                <a:off x="6378246" y="1036146"/>
                <a:ext cx="5548166" cy="1186992"/>
              </a:xfrm>
              <a:prstGeom prst="rect">
                <a:avLst/>
              </a:prstGeom>
              <a:blipFill>
                <a:blip r:embed="rId3"/>
                <a:stretch>
                  <a:fillRect l="-219" t="-500" r="-328"/>
                </a:stretch>
              </a:blipFill>
              <a:ln w="28575">
                <a:solidFill>
                  <a:srgbClr val="00B0F0"/>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0BB5FB83-5292-6044-BFD4-89E8AE815EA3}"/>
              </a:ext>
            </a:extLst>
          </p:cNvPr>
          <p:cNvGrpSpPr/>
          <p:nvPr/>
        </p:nvGrpSpPr>
        <p:grpSpPr>
          <a:xfrm>
            <a:off x="6236315" y="2570403"/>
            <a:ext cx="5944764" cy="3786255"/>
            <a:chOff x="7618750" y="2745659"/>
            <a:chExt cx="4621763" cy="3128420"/>
          </a:xfrm>
        </p:grpSpPr>
        <p:pic>
          <p:nvPicPr>
            <p:cNvPr id="21" name="Picture 20">
              <a:extLst>
                <a:ext uri="{FF2B5EF4-FFF2-40B4-BE49-F238E27FC236}">
                  <a16:creationId xmlns:a16="http://schemas.microsoft.com/office/drawing/2014/main" id="{7E84D084-2E50-9EC8-C108-5FA73B49D8D7}"/>
                </a:ext>
              </a:extLst>
            </p:cNvPr>
            <p:cNvPicPr>
              <a:picLocks noChangeAspect="1"/>
            </p:cNvPicPr>
            <p:nvPr/>
          </p:nvPicPr>
          <p:blipFill rotWithShape="1">
            <a:blip r:embed="rId4"/>
            <a:srcRect r="1997"/>
            <a:stretch/>
          </p:blipFill>
          <p:spPr>
            <a:xfrm>
              <a:off x="7618750" y="2863588"/>
              <a:ext cx="4466731" cy="2930465"/>
            </a:xfrm>
            <a:prstGeom prst="rect">
              <a:avLst/>
            </a:prstGeom>
            <a:ln w="9525">
              <a:noFill/>
            </a:ln>
          </p:spPr>
        </p:pic>
        <p:sp>
          <p:nvSpPr>
            <p:cNvPr id="22" name="TextBox 21">
              <a:extLst>
                <a:ext uri="{FF2B5EF4-FFF2-40B4-BE49-F238E27FC236}">
                  <a16:creationId xmlns:a16="http://schemas.microsoft.com/office/drawing/2014/main" id="{0DF956DB-4C6D-4CAE-4715-C57B8423EFC7}"/>
                </a:ext>
              </a:extLst>
            </p:cNvPr>
            <p:cNvSpPr txBox="1"/>
            <p:nvPr/>
          </p:nvSpPr>
          <p:spPr>
            <a:xfrm>
              <a:off x="7927086" y="2745659"/>
              <a:ext cx="4313427" cy="254303"/>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20: </a:t>
              </a:r>
              <a:r>
                <a:rPr lang="en-US" b="1" i="1" dirty="0" err="1">
                  <a:latin typeface="Times New Roman" panose="02020603050405020304" pitchFamily="18" charset="0"/>
                  <a:cs typeface="Times New Roman" panose="02020603050405020304" pitchFamily="18" charset="0"/>
                </a:rPr>
                <a:t>Kết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phép</a:t>
              </a:r>
              <a:r>
                <a:rPr lang="en-US" b="1" i="1" dirty="0">
                  <a:latin typeface="Times New Roman" panose="02020603050405020304" pitchFamily="18" charset="0"/>
                  <a:cs typeface="Times New Roman" panose="02020603050405020304" pitchFamily="18" charset="0"/>
                </a:rPr>
                <a:t> DFT </a:t>
              </a:r>
              <a:r>
                <a:rPr lang="en-US" b="1" i="1" dirty="0" err="1">
                  <a:latin typeface="Times New Roman" panose="02020603050405020304" pitchFamily="18" charset="0"/>
                  <a:cs typeface="Times New Roman" panose="02020603050405020304" pitchFamily="18" charset="0"/>
                </a:rPr>
                <a:t>cho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hiệu</a:t>
              </a:r>
              <a:r>
                <a:rPr lang="en-US" b="1" i="1" dirty="0">
                  <a:latin typeface="Times New Roman" panose="02020603050405020304" pitchFamily="18" charset="0"/>
                  <a:cs typeface="Times New Roman" panose="02020603050405020304" pitchFamily="18" charset="0"/>
                </a:rPr>
                <a:t> m = 120, SF = 7.</a:t>
              </a:r>
            </a:p>
          </p:txBody>
        </p:sp>
        <mc:AlternateContent xmlns:mc="http://schemas.openxmlformats.org/markup-compatibility/2006" xmlns:a14="http://schemas.microsoft.com/office/drawing/2010/main">
          <mc:Choice Requires="a14">
            <p:sp>
              <p:nvSpPr>
                <p:cNvPr id="23" name="Rectangular Callout 4">
                  <a:extLst>
                    <a:ext uri="{FF2B5EF4-FFF2-40B4-BE49-F238E27FC236}">
                      <a16:creationId xmlns:a16="http://schemas.microsoft.com/office/drawing/2014/main" id="{71FB3651-F290-B849-9712-C9E69EE6D0DB}"/>
                    </a:ext>
                  </a:extLst>
                </p:cNvPr>
                <p:cNvSpPr/>
                <p:nvPr/>
              </p:nvSpPr>
              <p:spPr>
                <a:xfrm>
                  <a:off x="9306597" y="3393669"/>
                  <a:ext cx="1410001" cy="497160"/>
                </a:xfrm>
                <a:prstGeom prst="wedgeRectCallout">
                  <a:avLst>
                    <a:gd name="adj1" fmla="val 100287"/>
                    <a:gd name="adj2" fmla="val -89319"/>
                  </a:avLst>
                </a:prstGeom>
                <a:noFill/>
                <a:ln>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=120</m:t>
                        </m:r>
                      </m:oMath>
                    </m:oMathPara>
                  </a14:m>
                  <a:endParaRPr lang="en-US" dirty="0">
                    <a:solidFill>
                      <a:schemeClr val="tx1"/>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𝑝𝑒𝑎𝑘</m:t>
                        </m:r>
                        <m:r>
                          <a:rPr lang="en-US" b="0" i="1" smtClean="0">
                            <a:solidFill>
                              <a:schemeClr val="tx1"/>
                            </a:solidFill>
                            <a:latin typeface="Cambria Math" panose="02040503050406030204" pitchFamily="18" charset="0"/>
                          </a:rPr>
                          <m:t>=128</m:t>
                        </m:r>
                      </m:oMath>
                    </m:oMathPara>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3" name="Rectangular Callout 4">
                  <a:extLst>
                    <a:ext uri="{FF2B5EF4-FFF2-40B4-BE49-F238E27FC236}">
                      <a16:creationId xmlns:a16="http://schemas.microsoft.com/office/drawing/2014/main" id="{71FB3651-F290-B849-9712-C9E69EE6D0DB}"/>
                    </a:ext>
                  </a:extLst>
                </p:cNvPr>
                <p:cNvSpPr>
                  <a:spLocks noRot="1" noChangeAspect="1" noMove="1" noResize="1" noEditPoints="1" noAdjustHandles="1" noChangeArrowheads="1" noChangeShapeType="1" noTextEdit="1"/>
                </p:cNvSpPr>
                <p:nvPr/>
              </p:nvSpPr>
              <p:spPr>
                <a:xfrm>
                  <a:off x="9306597" y="3393669"/>
                  <a:ext cx="1410001" cy="497160"/>
                </a:xfrm>
                <a:prstGeom prst="wedgeRectCallout">
                  <a:avLst>
                    <a:gd name="adj1" fmla="val 100287"/>
                    <a:gd name="adj2" fmla="val -89319"/>
                  </a:avLst>
                </a:prstGeom>
                <a:blipFill>
                  <a:blip r:embed="rId5"/>
                  <a:stretch>
                    <a:fillRect/>
                  </a:stretch>
                </a:blipFill>
                <a:ln>
                  <a:solidFill>
                    <a:srgbClr val="0000FF"/>
                  </a:solidFill>
                  <a:prstDash val="sysDot"/>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FA72D1E8-9189-8E73-50B9-C0C4FDD8169C}"/>
                </a:ext>
              </a:extLst>
            </p:cNvPr>
            <p:cNvSpPr txBox="1"/>
            <p:nvPr/>
          </p:nvSpPr>
          <p:spPr>
            <a:xfrm>
              <a:off x="9588500" y="5640162"/>
              <a:ext cx="990600" cy="233917"/>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Ô </a:t>
              </a:r>
              <a:r>
                <a:rPr lang="en-US" b="1" dirty="0" err="1">
                  <a:latin typeface="Times New Roman" panose="02020603050405020304" pitchFamily="18" charset="0"/>
                  <a:cs typeface="Times New Roman" panose="02020603050405020304" pitchFamily="18" charset="0"/>
                </a:rPr>
                <a:t>tần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endParaRPr lang="en-US"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7922BC26-E22A-01F9-8468-661A3A358DF6}"/>
                </a:ext>
              </a:extLst>
            </p:cNvPr>
            <p:cNvSpPr txBox="1"/>
            <p:nvPr/>
          </p:nvSpPr>
          <p:spPr>
            <a:xfrm rot="16200000">
              <a:off x="7057247" y="4178637"/>
              <a:ext cx="1408371" cy="231153"/>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r>
                <a:rPr lang="en-US" b="1" dirty="0">
                  <a:latin typeface="Times New Roman" panose="02020603050405020304" pitchFamily="18" charset="0"/>
                  <a:cs typeface="Times New Roman" panose="02020603050405020304" pitchFamily="18" charset="0"/>
                </a:rPr>
                <a:t> DFT</a:t>
              </a:r>
            </a:p>
          </p:txBody>
        </p:sp>
      </p:grpSp>
      <p:grpSp>
        <p:nvGrpSpPr>
          <p:cNvPr id="5" name="Group 4">
            <a:extLst>
              <a:ext uri="{FF2B5EF4-FFF2-40B4-BE49-F238E27FC236}">
                <a16:creationId xmlns:a16="http://schemas.microsoft.com/office/drawing/2014/main" id="{DA93A8DF-0275-9D58-6D2A-F73D08DC3028}"/>
              </a:ext>
            </a:extLst>
          </p:cNvPr>
          <p:cNvGrpSpPr/>
          <p:nvPr/>
        </p:nvGrpSpPr>
        <p:grpSpPr>
          <a:xfrm>
            <a:off x="44674" y="1241476"/>
            <a:ext cx="6107567" cy="4985966"/>
            <a:chOff x="35859" y="1386754"/>
            <a:chExt cx="6107567" cy="4985966"/>
          </a:xfrm>
        </p:grpSpPr>
        <p:grpSp>
          <p:nvGrpSpPr>
            <p:cNvPr id="2" name="Group 1">
              <a:extLst>
                <a:ext uri="{FF2B5EF4-FFF2-40B4-BE49-F238E27FC236}">
                  <a16:creationId xmlns:a16="http://schemas.microsoft.com/office/drawing/2014/main" id="{976B85C7-6AB1-C7FA-E738-994F24F70120}"/>
                </a:ext>
              </a:extLst>
            </p:cNvPr>
            <p:cNvGrpSpPr/>
            <p:nvPr/>
          </p:nvGrpSpPr>
          <p:grpSpPr>
            <a:xfrm>
              <a:off x="35859" y="1386754"/>
              <a:ext cx="6107567" cy="4985966"/>
              <a:chOff x="-1" y="1703065"/>
              <a:chExt cx="6107567" cy="4985966"/>
            </a:xfrm>
          </p:grpSpPr>
          <p:pic>
            <p:nvPicPr>
              <p:cNvPr id="4" name="Picture 3" descr="Chart&#10;&#10;Description automatically generated">
                <a:extLst>
                  <a:ext uri="{FF2B5EF4-FFF2-40B4-BE49-F238E27FC236}">
                    <a16:creationId xmlns:a16="http://schemas.microsoft.com/office/drawing/2014/main" id="{5654F4C9-B65D-75AC-4152-F14E1D9DD3A4}"/>
                  </a:ext>
                </a:extLst>
              </p:cNvPr>
              <p:cNvPicPr>
                <a:picLocks noChangeAspect="1"/>
              </p:cNvPicPr>
              <p:nvPr/>
            </p:nvPicPr>
            <p:blipFill>
              <a:blip r:embed="rId6"/>
              <a:stretch>
                <a:fillRect/>
              </a:stretch>
            </p:blipFill>
            <p:spPr>
              <a:xfrm>
                <a:off x="281085" y="1904918"/>
                <a:ext cx="5826481" cy="4442514"/>
              </a:xfrm>
              <a:prstGeom prst="rect">
                <a:avLst/>
              </a:prstGeom>
            </p:spPr>
          </p:pic>
          <p:sp>
            <p:nvSpPr>
              <p:cNvPr id="72" name="TextBox 71">
                <a:extLst>
                  <a:ext uri="{FF2B5EF4-FFF2-40B4-BE49-F238E27FC236}">
                    <a16:creationId xmlns:a16="http://schemas.microsoft.com/office/drawing/2014/main" id="{1D386B22-5C7E-6519-50A5-CC180D11D5B9}"/>
                  </a:ext>
                </a:extLst>
              </p:cNvPr>
              <p:cNvSpPr txBox="1"/>
              <p:nvPr/>
            </p:nvSpPr>
            <p:spPr>
              <a:xfrm>
                <a:off x="1137436" y="1703065"/>
                <a:ext cx="3832691"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Dạng sóng của tín hiệu chirp điều chế thông tin m = 120 </a:t>
                </a:r>
              </a:p>
            </p:txBody>
          </p:sp>
          <p:sp>
            <p:nvSpPr>
              <p:cNvPr id="73" name="TextBox 72">
                <a:extLst>
                  <a:ext uri="{FF2B5EF4-FFF2-40B4-BE49-F238E27FC236}">
                    <a16:creationId xmlns:a16="http://schemas.microsoft.com/office/drawing/2014/main" id="{5BFEE085-73ED-89E1-9468-2A335363090E}"/>
                  </a:ext>
                </a:extLst>
              </p:cNvPr>
              <p:cNvSpPr txBox="1"/>
              <p:nvPr/>
            </p:nvSpPr>
            <p:spPr>
              <a:xfrm>
                <a:off x="1246403" y="3261399"/>
                <a:ext cx="3832691"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Dạng sóng của tín hiệu down-chirp</a:t>
                </a:r>
              </a:p>
            </p:txBody>
          </p:sp>
          <p:sp>
            <p:nvSpPr>
              <p:cNvPr id="74" name="TextBox 73">
                <a:extLst>
                  <a:ext uri="{FF2B5EF4-FFF2-40B4-BE49-F238E27FC236}">
                    <a16:creationId xmlns:a16="http://schemas.microsoft.com/office/drawing/2014/main" id="{FAA34579-9F1C-11D6-1436-019083F2B08F}"/>
                  </a:ext>
                </a:extLst>
              </p:cNvPr>
              <p:cNvSpPr txBox="1"/>
              <p:nvPr/>
            </p:nvSpPr>
            <p:spPr>
              <a:xfrm>
                <a:off x="847644" y="4801265"/>
                <a:ext cx="5023246" cy="247710"/>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Kết quả của phép nhân tín hiệu điều chế thông tin và tín hiệu down=chirp</a:t>
                </a:r>
              </a:p>
            </p:txBody>
          </p:sp>
          <p:sp>
            <p:nvSpPr>
              <p:cNvPr id="78" name="TextBox 77">
                <a:extLst>
                  <a:ext uri="{FF2B5EF4-FFF2-40B4-BE49-F238E27FC236}">
                    <a16:creationId xmlns:a16="http://schemas.microsoft.com/office/drawing/2014/main" id="{E122CDC5-19DA-6968-08E0-96EB0A567E7A}"/>
                  </a:ext>
                </a:extLst>
              </p:cNvPr>
              <p:cNvSpPr txBox="1"/>
              <p:nvPr/>
            </p:nvSpPr>
            <p:spPr>
              <a:xfrm rot="16200000">
                <a:off x="-262436" y="2358483"/>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79" name="TextBox 78">
                <a:extLst>
                  <a:ext uri="{FF2B5EF4-FFF2-40B4-BE49-F238E27FC236}">
                    <a16:creationId xmlns:a16="http://schemas.microsoft.com/office/drawing/2014/main" id="{CE57A199-C366-1FBC-207D-A767763DEC06}"/>
                  </a:ext>
                </a:extLst>
              </p:cNvPr>
              <p:cNvSpPr txBox="1"/>
              <p:nvPr/>
            </p:nvSpPr>
            <p:spPr>
              <a:xfrm rot="16200000">
                <a:off x="-263533" y="3940862"/>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0FCBF9F4-7D95-7C8F-BFC2-FC69C16F6F36}"/>
                  </a:ext>
                </a:extLst>
              </p:cNvPr>
              <p:cNvSpPr txBox="1"/>
              <p:nvPr/>
            </p:nvSpPr>
            <p:spPr>
              <a:xfrm rot="16200000">
                <a:off x="-282887" y="5523240"/>
                <a:ext cx="811994"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8EA50B11-5369-C5BD-9495-BF9F470B0BCD}"/>
                  </a:ext>
                </a:extLst>
              </p:cNvPr>
              <p:cNvSpPr txBox="1"/>
              <p:nvPr/>
            </p:nvSpPr>
            <p:spPr>
              <a:xfrm>
                <a:off x="365630" y="6381254"/>
                <a:ext cx="562659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19: Minh họa dạng sóng của phép nhân 2 tín hiệu</a:t>
                </a:r>
                <a:endParaRPr lang="en-US" b="1" i="1" dirty="0">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E9D301A5-0B52-C247-354E-097C1FB8BC2A}"/>
                </a:ext>
              </a:extLst>
            </p:cNvPr>
            <p:cNvSpPr/>
            <p:nvPr/>
          </p:nvSpPr>
          <p:spPr>
            <a:xfrm>
              <a:off x="35859" y="4511268"/>
              <a:ext cx="6107567" cy="151355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5D2C537D-99B6-9505-7D9C-D612EF35980E}"/>
              </a:ext>
            </a:extLst>
          </p:cNvPr>
          <p:cNvCxnSpPr>
            <a:cxnSpLocks/>
          </p:cNvCxnSpPr>
          <p:nvPr/>
        </p:nvCxnSpPr>
        <p:spPr>
          <a:xfrm flipV="1">
            <a:off x="6152241" y="4587386"/>
            <a:ext cx="4846196" cy="70945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E19DB45-9827-1039-C6CD-52BF3F31D782}"/>
              </a:ext>
            </a:extLst>
          </p:cNvPr>
          <p:cNvSpPr txBox="1"/>
          <p:nvPr/>
        </p:nvSpPr>
        <p:spPr>
          <a:xfrm>
            <a:off x="4960533" y="991130"/>
            <a:ext cx="1120650" cy="461665"/>
          </a:xfrm>
          <a:prstGeom prst="rect">
            <a:avLst/>
          </a:prstGeom>
          <a:solidFill>
            <a:srgbClr val="FFFFFF"/>
          </a:solidFill>
          <a:ln w="3175">
            <a:solidFill>
              <a:schemeClr val="tx1"/>
            </a:solidFill>
          </a:ln>
        </p:spPr>
        <p:txBody>
          <a:bodyPr wrap="square" rtlCol="0">
            <a:spAutoFit/>
          </a:bodyPr>
          <a:lstStyle/>
          <a:p>
            <a:r>
              <a:rPr lang="en-US" sz="1200" b="1">
                <a:latin typeface="Times New Roman" panose="02020603050405020304" pitchFamily="18" charset="0"/>
                <a:cs typeface="Times New Roman" panose="02020603050405020304" pitchFamily="18" charset="0"/>
              </a:rPr>
              <a:t>Tín hiệu I</a:t>
            </a:r>
          </a:p>
          <a:p>
            <a:r>
              <a:rPr lang="en-US" sz="1200" b="1">
                <a:latin typeface="Times New Roman" panose="02020603050405020304" pitchFamily="18" charset="0"/>
                <a:cs typeface="Times New Roman" panose="02020603050405020304" pitchFamily="18" charset="0"/>
              </a:rPr>
              <a:t>Tín hiệu Q</a:t>
            </a:r>
            <a:endParaRPr lang="en-US" sz="1200" b="1" dirty="0">
              <a:latin typeface="Times New Roman" panose="02020603050405020304" pitchFamily="18"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7AA972EA-1C75-5A10-3418-951ECA845B52}"/>
              </a:ext>
            </a:extLst>
          </p:cNvPr>
          <p:cNvCxnSpPr>
            <a:cxnSpLocks/>
          </p:cNvCxnSpPr>
          <p:nvPr/>
        </p:nvCxnSpPr>
        <p:spPr>
          <a:xfrm>
            <a:off x="5789729" y="1139999"/>
            <a:ext cx="261938" cy="0"/>
          </a:xfrm>
          <a:prstGeom prst="line">
            <a:avLst/>
          </a:prstGeom>
          <a:ln w="3810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DE69067-8253-5A17-7863-6FEFAB1ED314}"/>
              </a:ext>
            </a:extLst>
          </p:cNvPr>
          <p:cNvCxnSpPr>
            <a:cxnSpLocks/>
          </p:cNvCxnSpPr>
          <p:nvPr/>
        </p:nvCxnSpPr>
        <p:spPr>
          <a:xfrm>
            <a:off x="5789729" y="1320500"/>
            <a:ext cx="2619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ACB84C6-F98F-99E1-B50E-E6F85BF67DF9}"/>
              </a:ext>
            </a:extLst>
          </p:cNvPr>
          <p:cNvSpPr/>
          <p:nvPr/>
        </p:nvSpPr>
        <p:spPr>
          <a:xfrm>
            <a:off x="10725374" y="5590759"/>
            <a:ext cx="796066" cy="63668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256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solidFill>
                <a:latin typeface="Times New Roman" panose="02020603050405020304" pitchFamily="18" charset="0"/>
                <a:cs typeface="Times New Roman" panose="02020603050405020304" pitchFamily="18" charset="0"/>
              </a:rPr>
              <a:t>3</a:t>
            </a:r>
            <a:r>
              <a:rPr lang="vi-VN" sz="2000" b="1" dirty="0">
                <a:solidFill>
                  <a:schemeClr val="bg2"/>
                </a:solidFill>
                <a:latin typeface="Times New Roman" panose="02020603050405020304" pitchFamily="18" charset="0"/>
                <a:cs typeface="Times New Roman" panose="02020603050405020304" pitchFamily="18" charset="0"/>
              </a:rPr>
              <a:t>. </a:t>
            </a:r>
            <a:r>
              <a:rPr lang="en-US" sz="2000" b="1" dirty="0">
                <a:solidFill>
                  <a:schemeClr val="bg2"/>
                </a:solidFill>
                <a:latin typeface="Times New Roman" panose="02020603050405020304" pitchFamily="18" charset="0"/>
                <a:cs typeface="Times New Roman" panose="02020603050405020304" pitchFamily="18" charset="0"/>
              </a:rPr>
              <a:t>THIẾT KẾ BỘ GIẢI ĐIỀU </a:t>
            </a:r>
            <a:r>
              <a:rPr lang="en-US" sz="2000" b="1">
                <a:solidFill>
                  <a:schemeClr val="bg2"/>
                </a:solidFill>
                <a:latin typeface="Times New Roman" panose="02020603050405020304" pitchFamily="18" charset="0"/>
                <a:cs typeface="Times New Roman" panose="02020603050405020304" pitchFamily="18" charset="0"/>
              </a:rPr>
              <a:t>CHẾ </a:t>
            </a:r>
            <a:r>
              <a:rPr lang="en-GB" sz="2000" b="1">
                <a:solidFill>
                  <a:schemeClr val="bg2"/>
                </a:solidFill>
                <a:latin typeface="Times New Roman" panose="02020603050405020304" pitchFamily="18" charset="0"/>
                <a:cs typeface="Times New Roman" panose="02020603050405020304" pitchFamily="18" charset="0"/>
              </a:rPr>
              <a:t>(3/4)</a:t>
            </a:r>
            <a:r>
              <a:rPr lang="en-GB" sz="2000" b="1" dirty="0">
                <a:solidFill>
                  <a:schemeClr val="bg2"/>
                </a:solidFill>
                <a:latin typeface="Times New Roman" panose="02020603050405020304" pitchFamily="18" charset="0"/>
                <a:cs typeface="Times New Roman" panose="02020603050405020304" pitchFamily="18" charset="0"/>
              </a:rPr>
              <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3.2. </a:t>
            </a:r>
            <a:r>
              <a:rPr lang="en-GB" sz="2000" b="1" dirty="0" err="1">
                <a:solidFill>
                  <a:srgbClr val="00B0F0"/>
                </a:solidFill>
                <a:latin typeface="Times New Roman" panose="02020603050405020304" pitchFamily="18" charset="0"/>
                <a:cs typeface="Times New Roman" panose="02020603050405020304" pitchFamily="18" charset="0"/>
              </a:rPr>
              <a:t>Cấu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trúc</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của</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bộ</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giải</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điều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chế</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2" name="Group 1">
            <a:extLst>
              <a:ext uri="{FF2B5EF4-FFF2-40B4-BE49-F238E27FC236}">
                <a16:creationId xmlns:a16="http://schemas.microsoft.com/office/drawing/2014/main" id="{070CCA8E-DE0F-9381-4A72-33A58A8C47B2}"/>
              </a:ext>
            </a:extLst>
          </p:cNvPr>
          <p:cNvGrpSpPr/>
          <p:nvPr/>
        </p:nvGrpSpPr>
        <p:grpSpPr>
          <a:xfrm>
            <a:off x="0" y="2294491"/>
            <a:ext cx="5229224" cy="4252357"/>
            <a:chOff x="0" y="2294491"/>
            <a:chExt cx="5229224" cy="4252357"/>
          </a:xfrm>
        </p:grpSpPr>
        <p:sp>
          <p:nvSpPr>
            <p:cNvPr id="15" name="TextBox 14">
              <a:extLst>
                <a:ext uri="{FF2B5EF4-FFF2-40B4-BE49-F238E27FC236}">
                  <a16:creationId xmlns:a16="http://schemas.microsoft.com/office/drawing/2014/main" id="{4D9BA2AE-D23C-4465-854B-88100739A825}"/>
                </a:ext>
              </a:extLst>
            </p:cNvPr>
            <p:cNvSpPr txBox="1"/>
            <p:nvPr/>
          </p:nvSpPr>
          <p:spPr>
            <a:xfrm>
              <a:off x="922946" y="6239071"/>
              <a:ext cx="3530640"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21: </a:t>
              </a:r>
              <a:r>
                <a:rPr lang="en-US" b="1" i="1" dirty="0" err="1">
                  <a:latin typeface="Times New Roman" panose="02020603050405020304" pitchFamily="18" charset="0"/>
                  <a:cs typeface="Times New Roman" panose="02020603050405020304" pitchFamily="18" charset="0"/>
                </a:rPr>
                <a:t>Sơ</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đồ</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khối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giải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endParaRPr lang="en-US" b="1" i="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0" y="2294491"/>
              <a:ext cx="5229224" cy="3982936"/>
            </a:xfrm>
            <a:prstGeom prst="rect">
              <a:avLst/>
            </a:prstGeom>
          </p:spPr>
        </p:pic>
      </p:grpSp>
      <p:sp>
        <p:nvSpPr>
          <p:cNvPr id="12" name="Content Placeholder 2">
            <a:extLst>
              <a:ext uri="{FF2B5EF4-FFF2-40B4-BE49-F238E27FC236}">
                <a16:creationId xmlns:a16="http://schemas.microsoft.com/office/drawing/2014/main" id="{C92C3CAC-59B8-C7B0-21E8-AFBE2058B5E4}"/>
              </a:ext>
            </a:extLst>
          </p:cNvPr>
          <p:cNvSpPr txBox="1">
            <a:spLocks/>
          </p:cNvSpPr>
          <p:nvPr/>
        </p:nvSpPr>
        <p:spPr>
          <a:xfrm>
            <a:off x="583038" y="876949"/>
            <a:ext cx="4021005" cy="1417542"/>
          </a:xfrm>
          <a:prstGeom prst="rect">
            <a:avLst/>
          </a:prstGeom>
          <a:noFill/>
          <a:ln w="28575">
            <a:solidFill>
              <a:srgbClr val="00B0F0"/>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285750"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Cấu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trúc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chế</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gồm</a:t>
            </a:r>
            <a:r>
              <a:rPr lang="en-US"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Khối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tốc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lấy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mẫu</a:t>
            </a:r>
            <a:r>
              <a:rPr lang="en-US"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Lõi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chế</a:t>
            </a:r>
            <a:r>
              <a:rPr lang="en-US" sz="17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Bộ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định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cực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đại</a:t>
            </a:r>
            <a:r>
              <a:rPr lang="en-US" sz="17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19DEE8F-0D4F-4C40-A04C-1888E1739CD1}"/>
              </a:ext>
            </a:extLst>
          </p:cNvPr>
          <p:cNvGrpSpPr/>
          <p:nvPr/>
        </p:nvGrpSpPr>
        <p:grpSpPr>
          <a:xfrm>
            <a:off x="4616688" y="854994"/>
            <a:ext cx="7463904" cy="5698445"/>
            <a:chOff x="4616688" y="854994"/>
            <a:chExt cx="7463904" cy="5698445"/>
          </a:xfrm>
        </p:grpSpPr>
        <p:sp>
          <p:nvSpPr>
            <p:cNvPr id="19" name="TextBox 18">
              <a:extLst>
                <a:ext uri="{FF2B5EF4-FFF2-40B4-BE49-F238E27FC236}">
                  <a16:creationId xmlns:a16="http://schemas.microsoft.com/office/drawing/2014/main" id="{142033A7-ECC2-44B4-8829-F3EE202C636C}"/>
                </a:ext>
              </a:extLst>
            </p:cNvPr>
            <p:cNvSpPr txBox="1"/>
            <p:nvPr/>
          </p:nvSpPr>
          <p:spPr>
            <a:xfrm>
              <a:off x="9421586" y="947144"/>
              <a:ext cx="2495904" cy="2308324"/>
            </a:xfrm>
            <a:prstGeom prst="rect">
              <a:avLst/>
            </a:prstGeom>
            <a:noFill/>
            <a:ln w="28575">
              <a:solidFill>
                <a:srgbClr val="00B050"/>
              </a:solidFill>
            </a:ln>
          </p:spPr>
          <p:txBody>
            <a:bodyPr wrap="square" rtlCol="0">
              <a:spAutoFit/>
            </a:bodyPr>
            <a:lstStyle/>
            <a:p>
              <a:pPr marL="285750" indent="-285750" algn="just">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Khối</a:t>
              </a:r>
              <a:r>
                <a:rPr lang="en-US" sz="1600" b="1" dirty="0">
                  <a:latin typeface="Times New Roman" panose="02020603050405020304" pitchFamily="18" charset="0"/>
                  <a:cs typeface="Times New Roman" panose="02020603050405020304" pitchFamily="18" charset="0"/>
                </a:rPr>
                <a:t> FFT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thiết</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kế</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theo</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kiến</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trúc</a:t>
              </a:r>
              <a:r>
                <a:rPr lang="en-US" sz="1600" b="1" dirty="0">
                  <a:solidFill>
                    <a:srgbClr val="FF0000"/>
                  </a:solidFill>
                  <a:latin typeface="Times New Roman" panose="02020603050405020304" pitchFamily="18" charset="0"/>
                  <a:cs typeface="Times New Roman" panose="02020603050405020304" pitchFamily="18" charset="0"/>
                </a:rPr>
                <a:t> SDF </a:t>
              </a:r>
              <a:r>
                <a:rPr lang="en-US" sz="1600" b="1" dirty="0" err="1">
                  <a:solidFill>
                    <a:srgbClr val="FF0000"/>
                  </a:solidFill>
                  <a:latin typeface="Times New Roman" panose="02020603050405020304" pitchFamily="18" charset="0"/>
                  <a:cs typeface="Times New Roman" panose="02020603050405020304" pitchFamily="18" charset="0"/>
                </a:rPr>
                <a:t>cho</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phép</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xử</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lý</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được</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nhiều</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phép</a:t>
              </a:r>
              <a:r>
                <a:rPr lang="en-US" sz="1600" b="1" dirty="0">
                  <a:solidFill>
                    <a:srgbClr val="FF0000"/>
                  </a:solidFill>
                  <a:latin typeface="Times New Roman" panose="02020603050405020304" pitchFamily="18" charset="0"/>
                  <a:cs typeface="Times New Roman" panose="02020603050405020304" pitchFamily="18" charset="0"/>
                </a:rPr>
                <a:t> FFT </a:t>
              </a:r>
              <a:r>
                <a:rPr lang="en-US" sz="1600" b="1" dirty="0" err="1">
                  <a:solidFill>
                    <a:srgbClr val="FF0000"/>
                  </a:solidFill>
                  <a:latin typeface="Times New Roman" panose="02020603050405020304" pitchFamily="18" charset="0"/>
                  <a:cs typeface="Times New Roman" panose="02020603050405020304" pitchFamily="18" charset="0"/>
                </a:rPr>
                <a:t>có</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kích</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thước</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khác</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nhau</a:t>
              </a:r>
              <a:r>
                <a:rPr lang="en-US" sz="16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Khối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xác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định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vị</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trí</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xung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cực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đại</a:t>
              </a:r>
              <a:r>
                <a:rPr lang="en-US" sz="1600"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dựa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việc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a:t>
              </a:r>
            </a:p>
          </p:txBody>
        </p:sp>
        <p:pic>
          <p:nvPicPr>
            <p:cNvPr id="10" name="Picture 9">
              <a:extLst>
                <a:ext uri="{FF2B5EF4-FFF2-40B4-BE49-F238E27FC236}">
                  <a16:creationId xmlns:a16="http://schemas.microsoft.com/office/drawing/2014/main" id="{5CEF4F87-B593-489B-9335-02F7684C667F}"/>
                </a:ext>
              </a:extLst>
            </p:cNvPr>
            <p:cNvPicPr>
              <a:picLocks noChangeAspect="1"/>
            </p:cNvPicPr>
            <p:nvPr/>
          </p:nvPicPr>
          <p:blipFill rotWithShape="1">
            <a:blip r:embed="rId4"/>
            <a:srcRect l="4301"/>
            <a:stretch/>
          </p:blipFill>
          <p:spPr bwMode="auto">
            <a:xfrm>
              <a:off x="5229223" y="854994"/>
              <a:ext cx="4021005" cy="2302687"/>
            </a:xfrm>
            <a:prstGeom prst="rect">
              <a:avLst/>
            </a:prstGeom>
            <a:ln>
              <a:noFill/>
            </a:ln>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9961EAAF-316E-301B-C4C2-6E99A03FAB53}"/>
                </a:ext>
              </a:extLst>
            </p:cNvPr>
            <p:cNvGrpSpPr/>
            <p:nvPr/>
          </p:nvGrpSpPr>
          <p:grpSpPr>
            <a:xfrm>
              <a:off x="4616688" y="3157682"/>
              <a:ext cx="7463904" cy="3395757"/>
              <a:chOff x="4616688" y="3157682"/>
              <a:chExt cx="7463904" cy="3395757"/>
            </a:xfrm>
          </p:grpSpPr>
          <p:sp>
            <p:nvSpPr>
              <p:cNvPr id="20" name="TextBox 19">
                <a:extLst>
                  <a:ext uri="{FF2B5EF4-FFF2-40B4-BE49-F238E27FC236}">
                    <a16:creationId xmlns:a16="http://schemas.microsoft.com/office/drawing/2014/main" id="{BE161D97-3928-81B5-F556-8C362E96E048}"/>
                  </a:ext>
                </a:extLst>
              </p:cNvPr>
              <p:cNvSpPr txBox="1"/>
              <p:nvPr/>
            </p:nvSpPr>
            <p:spPr>
              <a:xfrm>
                <a:off x="4616688" y="6245662"/>
                <a:ext cx="7463904"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22: </a:t>
                </a:r>
                <a:r>
                  <a:rPr lang="en-US" b="1" i="1" dirty="0" err="1">
                    <a:latin typeface="Times New Roman" panose="02020603050405020304" pitchFamily="18" charset="0"/>
                    <a:cs typeface="Times New Roman" panose="02020603050405020304" pitchFamily="18" charset="0"/>
                  </a:rPr>
                  <a:t>Cấu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trúc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khối</a:t>
                </a:r>
                <a:r>
                  <a:rPr lang="en-US" b="1" i="1" dirty="0">
                    <a:latin typeface="Times New Roman" panose="02020603050405020304" pitchFamily="18" charset="0"/>
                    <a:cs typeface="Times New Roman" panose="02020603050405020304" pitchFamily="18" charset="0"/>
                  </a:rPr>
                  <a:t> SDF FFT</a:t>
                </a:r>
              </a:p>
            </p:txBody>
          </p:sp>
          <p:pic>
            <p:nvPicPr>
              <p:cNvPr id="3" name="Picture 2"/>
              <p:cNvPicPr>
                <a:picLocks noChangeAspect="1"/>
              </p:cNvPicPr>
              <p:nvPr/>
            </p:nvPicPr>
            <p:blipFill>
              <a:blip r:embed="rId5"/>
              <a:stretch>
                <a:fillRect/>
              </a:stretch>
            </p:blipFill>
            <p:spPr>
              <a:xfrm>
                <a:off x="4700186" y="3552425"/>
                <a:ext cx="7217304" cy="2734076"/>
              </a:xfrm>
              <a:prstGeom prst="rect">
                <a:avLst/>
              </a:prstGeom>
              <a:ln w="3175">
                <a:solidFill>
                  <a:srgbClr val="00B0F0"/>
                </a:solidFill>
              </a:ln>
            </p:spPr>
          </p:pic>
          <p:sp>
            <p:nvSpPr>
              <p:cNvPr id="14" name="TextBox 13">
                <a:extLst>
                  <a:ext uri="{FF2B5EF4-FFF2-40B4-BE49-F238E27FC236}">
                    <a16:creationId xmlns:a16="http://schemas.microsoft.com/office/drawing/2014/main" id="{E3ABA885-CB3A-4378-8BC3-83585F070012}"/>
                  </a:ext>
                </a:extLst>
              </p:cNvPr>
              <p:cNvSpPr txBox="1"/>
              <p:nvPr/>
            </p:nvSpPr>
            <p:spPr>
              <a:xfrm>
                <a:off x="5127396" y="3157682"/>
                <a:ext cx="4157712"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23: </a:t>
                </a:r>
                <a:r>
                  <a:rPr lang="en-US" b="1" i="1" dirty="0" err="1">
                    <a:latin typeface="Times New Roman" panose="02020603050405020304" pitchFamily="18" charset="0"/>
                    <a:cs typeface="Times New Roman" panose="02020603050405020304" pitchFamily="18" charset="0"/>
                  </a:rPr>
                  <a:t>Cấu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trúc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định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vị</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trí</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xung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cực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đại</a:t>
                </a:r>
                <a:endParaRPr lang="en-US" b="1" i="1"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53013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7" name="Group 6">
            <a:extLst>
              <a:ext uri="{FF2B5EF4-FFF2-40B4-BE49-F238E27FC236}">
                <a16:creationId xmlns:a16="http://schemas.microsoft.com/office/drawing/2014/main" id="{643603C0-8E57-60EC-7852-51AC6F3FD729}"/>
              </a:ext>
            </a:extLst>
          </p:cNvPr>
          <p:cNvGrpSpPr/>
          <p:nvPr/>
        </p:nvGrpSpPr>
        <p:grpSpPr>
          <a:xfrm>
            <a:off x="405169" y="829542"/>
            <a:ext cx="4904395" cy="2259075"/>
            <a:chOff x="405169" y="829542"/>
            <a:chExt cx="4904395" cy="2259075"/>
          </a:xfrm>
        </p:grpSpPr>
        <p:pic>
          <p:nvPicPr>
            <p:cNvPr id="6" name="Picture 5"/>
            <p:cNvPicPr>
              <a:picLocks noChangeAspect="1"/>
            </p:cNvPicPr>
            <p:nvPr/>
          </p:nvPicPr>
          <p:blipFill rotWithShape="1">
            <a:blip r:embed="rId3"/>
            <a:srcRect b="756"/>
            <a:stretch/>
          </p:blipFill>
          <p:spPr>
            <a:xfrm>
              <a:off x="405169" y="1111483"/>
              <a:ext cx="4904395" cy="1977134"/>
            </a:xfrm>
            <a:prstGeom prst="rect">
              <a:avLst/>
            </a:prstGeom>
          </p:spPr>
        </p:pic>
        <p:sp>
          <p:nvSpPr>
            <p:cNvPr id="22" name="TextBox 21">
              <a:extLst>
                <a:ext uri="{FF2B5EF4-FFF2-40B4-BE49-F238E27FC236}">
                  <a16:creationId xmlns:a16="http://schemas.microsoft.com/office/drawing/2014/main" id="{2552B094-4878-DC7C-D2B6-AF9083330148}"/>
                </a:ext>
              </a:extLst>
            </p:cNvPr>
            <p:cNvSpPr txBox="1"/>
            <p:nvPr/>
          </p:nvSpPr>
          <p:spPr>
            <a:xfrm>
              <a:off x="512861" y="829542"/>
              <a:ext cx="4709034"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24: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giải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endParaRPr lang="en-US" b="1" i="1" dirty="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A2C248B4-6C65-4830-8A3A-976564AEF8F8}"/>
              </a:ext>
            </a:extLst>
          </p:cNvPr>
          <p:cNvSpPr txBox="1"/>
          <p:nvPr/>
        </p:nvSpPr>
        <p:spPr>
          <a:xfrm>
            <a:off x="5700891" y="1077761"/>
            <a:ext cx="6311899" cy="615553"/>
          </a:xfrm>
          <a:prstGeom prst="rect">
            <a:avLst/>
          </a:prstGeom>
          <a:noFill/>
          <a:ln w="28575">
            <a:solidFill>
              <a:schemeClr val="accent4"/>
            </a:solidFill>
          </a:ln>
        </p:spPr>
        <p:txBody>
          <a:bodyPr wrap="square" rtlCol="0">
            <a:spAutoFit/>
          </a:bodyPr>
          <a:lstStyle/>
          <a:p>
            <a:pPr marL="285750"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Kết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phép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số</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đúng</a:t>
            </a:r>
            <a:r>
              <a:rPr lang="en-US" sz="1700" dirty="0">
                <a:latin typeface="Times New Roman" panose="02020603050405020304" pitchFamily="18" charset="0"/>
                <a:cs typeface="Times New Roman" panose="02020603050405020304" pitchFamily="18" charset="0"/>
              </a:rPr>
              <a:t> </a:t>
            </a:r>
            <a:r>
              <a:rPr lang="en-US" sz="1700" err="1">
                <a:latin typeface="Times New Roman" panose="02020603050405020304" pitchFamily="18" charset="0"/>
                <a:cs typeface="Times New Roman" panose="02020603050405020304" pitchFamily="18" charset="0"/>
              </a:rPr>
              <a:t>như</a:t>
            </a:r>
            <a:r>
              <a:rPr lang="en-US" sz="1700">
                <a:latin typeface="Times New Roman" panose="02020603050405020304" pitchFamily="18" charset="0"/>
                <a:cs typeface="Times New Roman" panose="02020603050405020304" pitchFamily="18" charset="0"/>
              </a:rPr>
              <a:t> lý thuyết.</a:t>
            </a:r>
            <a:endParaRPr lang="en-US" sz="17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700" dirty="0" err="1">
                <a:latin typeface="Times New Roman" panose="02020603050405020304" pitchFamily="18" charset="0"/>
                <a:cs typeface="Times New Roman" panose="02020603050405020304" pitchFamily="18" charset="0"/>
              </a:rPr>
              <a:t>Bộ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định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cực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định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đúng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truyền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a:t>
            </a:r>
            <a:r>
              <a:rPr lang="en-US" sz="1700" dirty="0">
                <a:latin typeface="Times New Roman" panose="02020603050405020304" pitchFamily="18" charset="0"/>
                <a:cs typeface="Times New Roman" panose="02020603050405020304" pitchFamily="18" charset="0"/>
              </a:rPr>
              <a:t>.</a:t>
            </a:r>
          </a:p>
        </p:txBody>
      </p:sp>
      <p:sp>
        <p:nvSpPr>
          <p:cNvPr id="12"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2000" b="1" dirty="0">
                <a:solidFill>
                  <a:schemeClr val="bg2"/>
                </a:solidFill>
                <a:latin typeface="Times New Roman" panose="02020603050405020304" pitchFamily="18" charset="0"/>
                <a:cs typeface="Times New Roman" panose="02020603050405020304" pitchFamily="18" charset="0"/>
              </a:rPr>
              <a:t>3. THIẾT KẾ BỘ GIẢI ĐIỀU </a:t>
            </a:r>
            <a:r>
              <a:rPr lang="en-US" sz="2000" b="1">
                <a:solidFill>
                  <a:schemeClr val="bg2"/>
                </a:solidFill>
                <a:latin typeface="Times New Roman" panose="02020603050405020304" pitchFamily="18" charset="0"/>
                <a:cs typeface="Times New Roman" panose="02020603050405020304" pitchFamily="18" charset="0"/>
              </a:rPr>
              <a:t>CHẾ (4/4)</a:t>
            </a:r>
            <a:r>
              <a:rPr lang="en-US" sz="2000" b="1" dirty="0">
                <a:solidFill>
                  <a:schemeClr val="bg2"/>
                </a:solidFill>
                <a:latin typeface="Times New Roman" panose="02020603050405020304" pitchFamily="18" charset="0"/>
                <a:cs typeface="Times New Roman" panose="02020603050405020304" pitchFamily="18" charset="0"/>
              </a:rPr>
              <a:t/>
            </a:r>
            <a:br>
              <a:rPr lang="en-US" sz="2000" b="1" dirty="0">
                <a:solidFill>
                  <a:schemeClr val="bg2"/>
                </a:solidFill>
                <a:latin typeface="Times New Roman" panose="02020603050405020304" pitchFamily="18" charset="0"/>
                <a:cs typeface="Times New Roman" panose="02020603050405020304" pitchFamily="18" charset="0"/>
              </a:rPr>
            </a:br>
            <a:r>
              <a:rPr lang="en-US" sz="2000" b="1" dirty="0">
                <a:solidFill>
                  <a:srgbClr val="00B0F0"/>
                </a:solidFill>
                <a:latin typeface="Times New Roman" panose="02020603050405020304" pitchFamily="18" charset="0"/>
                <a:cs typeface="Times New Roman" panose="02020603050405020304" pitchFamily="18" charset="0"/>
              </a:rPr>
              <a:t>3.3. Minh </a:t>
            </a:r>
            <a:r>
              <a:rPr lang="en-US" sz="2000" b="1" dirty="0" err="1">
                <a:solidFill>
                  <a:srgbClr val="00B0F0"/>
                </a:solidFill>
                <a:latin typeface="Times New Roman" panose="02020603050405020304" pitchFamily="18" charset="0"/>
                <a:cs typeface="Times New Roman" panose="02020603050405020304" pitchFamily="18" charset="0"/>
              </a:rPr>
              <a:t>hoạ</a:t>
            </a:r>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hoạt</a:t>
            </a:r>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động</a:t>
            </a:r>
            <a:endParaRPr lang="en-US" sz="2000" b="1" dirty="0">
              <a:solidFill>
                <a:srgbClr val="00B0F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DB6DE972-D883-9A61-2B35-F0B6E8FE1849}"/>
              </a:ext>
            </a:extLst>
          </p:cNvPr>
          <p:cNvGrpSpPr/>
          <p:nvPr/>
        </p:nvGrpSpPr>
        <p:grpSpPr>
          <a:xfrm>
            <a:off x="-2339" y="3035696"/>
            <a:ext cx="5661406" cy="3562578"/>
            <a:chOff x="-2339" y="3035696"/>
            <a:chExt cx="5661406" cy="3562578"/>
          </a:xfrm>
        </p:grpSpPr>
        <p:pic>
          <p:nvPicPr>
            <p:cNvPr id="2" name="Picture 1"/>
            <p:cNvPicPr>
              <a:picLocks noChangeAspect="1"/>
            </p:cNvPicPr>
            <p:nvPr/>
          </p:nvPicPr>
          <p:blipFill>
            <a:blip r:embed="rId4"/>
            <a:stretch>
              <a:fillRect/>
            </a:stretch>
          </p:blipFill>
          <p:spPr>
            <a:xfrm>
              <a:off x="132840" y="3141918"/>
              <a:ext cx="5526227" cy="3095278"/>
            </a:xfrm>
            <a:prstGeom prst="rect">
              <a:avLst/>
            </a:prstGeom>
            <a:ln w="9525">
              <a:noFill/>
            </a:ln>
          </p:spPr>
        </p:pic>
        <p:sp>
          <p:nvSpPr>
            <p:cNvPr id="19" name="TextBox 18">
              <a:extLst>
                <a:ext uri="{FF2B5EF4-FFF2-40B4-BE49-F238E27FC236}">
                  <a16:creationId xmlns:a16="http://schemas.microsoft.com/office/drawing/2014/main" id="{3E74A441-41F3-9062-4C77-DD206FFBF3C7}"/>
                </a:ext>
              </a:extLst>
            </p:cNvPr>
            <p:cNvSpPr txBox="1"/>
            <p:nvPr/>
          </p:nvSpPr>
          <p:spPr>
            <a:xfrm>
              <a:off x="104264" y="6290497"/>
              <a:ext cx="5526227"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25: </a:t>
              </a:r>
              <a:r>
                <a:rPr lang="en-US" b="1" i="1" dirty="0" err="1">
                  <a:latin typeface="Times New Roman" panose="02020603050405020304" pitchFamily="18" charset="0"/>
                  <a:cs typeface="Times New Roman" panose="02020603050405020304" pitchFamily="18" charset="0"/>
                </a:rPr>
                <a:t>Nhân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hiệu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được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với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a:t>
              </a:r>
              <a:r>
                <a:rPr lang="en-US" b="1" i="1" dirty="0">
                  <a:latin typeface="Times New Roman" panose="02020603050405020304" pitchFamily="18" charset="0"/>
                  <a:cs typeface="Times New Roman" panose="02020603050405020304" pitchFamily="18" charset="0"/>
                </a:rPr>
                <a:t> </a:t>
              </a:r>
              <a:r>
                <a:rPr lang="en-US" b="1" i="1" err="1">
                  <a:latin typeface="Times New Roman" panose="02020603050405020304" pitchFamily="18" charset="0"/>
                  <a:cs typeface="Times New Roman" panose="02020603050405020304" pitchFamily="18" charset="0"/>
                </a:rPr>
                <a:t>hiệu</a:t>
              </a:r>
              <a:r>
                <a:rPr lang="en-US" b="1" i="1">
                  <a:latin typeface="Times New Roman" panose="02020603050405020304" pitchFamily="18" charset="0"/>
                  <a:cs typeface="Times New Roman" panose="02020603050405020304" pitchFamily="18" charset="0"/>
                </a:rPr>
                <a:t> down-chirp.</a:t>
              </a:r>
              <a:endParaRPr lang="en-US" b="1"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A0E3384-597D-BC51-EC46-BE7F5F985908}"/>
                </a:ext>
              </a:extLst>
            </p:cNvPr>
            <p:cNvSpPr txBox="1"/>
            <p:nvPr/>
          </p:nvSpPr>
          <p:spPr>
            <a:xfrm>
              <a:off x="1385876" y="3035696"/>
              <a:ext cx="3190751" cy="276999"/>
            </a:xfrm>
            <a:prstGeom prst="rect">
              <a:avLst/>
            </a:prstGeom>
            <a:solidFill>
              <a:schemeClr val="bg1"/>
            </a:solidFill>
            <a:ln w="19050">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Tín hiệu ngõ vào lõi giải điều chế</a:t>
              </a:r>
            </a:p>
          </p:txBody>
        </p:sp>
        <p:sp>
          <p:nvSpPr>
            <p:cNvPr id="14" name="TextBox 13">
              <a:extLst>
                <a:ext uri="{FF2B5EF4-FFF2-40B4-BE49-F238E27FC236}">
                  <a16:creationId xmlns:a16="http://schemas.microsoft.com/office/drawing/2014/main" id="{06954F7A-0B83-7C5D-45A9-78FA87476A35}"/>
                </a:ext>
              </a:extLst>
            </p:cNvPr>
            <p:cNvSpPr txBox="1"/>
            <p:nvPr/>
          </p:nvSpPr>
          <p:spPr>
            <a:xfrm>
              <a:off x="1462077" y="4052296"/>
              <a:ext cx="2736862" cy="276999"/>
            </a:xfrm>
            <a:prstGeom prst="rect">
              <a:avLst/>
            </a:prstGeom>
            <a:solidFill>
              <a:schemeClr val="bg1"/>
            </a:solidFill>
            <a:ln w="19050">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Tín hiệu down-chirp</a:t>
              </a:r>
            </a:p>
          </p:txBody>
        </p:sp>
        <p:sp>
          <p:nvSpPr>
            <p:cNvPr id="15" name="TextBox 14">
              <a:extLst>
                <a:ext uri="{FF2B5EF4-FFF2-40B4-BE49-F238E27FC236}">
                  <a16:creationId xmlns:a16="http://schemas.microsoft.com/office/drawing/2014/main" id="{4096FC7C-0788-5D8E-3E86-549ED6F4818C}"/>
                </a:ext>
              </a:extLst>
            </p:cNvPr>
            <p:cNvSpPr txBox="1"/>
            <p:nvPr/>
          </p:nvSpPr>
          <p:spPr>
            <a:xfrm>
              <a:off x="1498947" y="5072570"/>
              <a:ext cx="2736862" cy="276999"/>
            </a:xfrm>
            <a:prstGeom prst="rect">
              <a:avLst/>
            </a:prstGeom>
            <a:solidFill>
              <a:schemeClr val="bg1"/>
            </a:solidFill>
            <a:ln w="19050">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Tín hiệu ngõ ra bộ nhân</a:t>
              </a:r>
            </a:p>
          </p:txBody>
        </p:sp>
        <p:sp>
          <p:nvSpPr>
            <p:cNvPr id="23" name="TextBox 22">
              <a:extLst>
                <a:ext uri="{FF2B5EF4-FFF2-40B4-BE49-F238E27FC236}">
                  <a16:creationId xmlns:a16="http://schemas.microsoft.com/office/drawing/2014/main" id="{1CC77331-71BD-BE64-E067-EC84E00E20B5}"/>
                </a:ext>
              </a:extLst>
            </p:cNvPr>
            <p:cNvSpPr txBox="1"/>
            <p:nvPr/>
          </p:nvSpPr>
          <p:spPr>
            <a:xfrm rot="16200000">
              <a:off x="-269372" y="5545754"/>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Biên độ</a:t>
              </a:r>
            </a:p>
          </p:txBody>
        </p:sp>
        <p:sp>
          <p:nvSpPr>
            <p:cNvPr id="24" name="TextBox 23">
              <a:extLst>
                <a:ext uri="{FF2B5EF4-FFF2-40B4-BE49-F238E27FC236}">
                  <a16:creationId xmlns:a16="http://schemas.microsoft.com/office/drawing/2014/main" id="{6BF08B08-B5CF-FBB9-DC11-1D85D7DAD2B5}"/>
                </a:ext>
              </a:extLst>
            </p:cNvPr>
            <p:cNvSpPr txBox="1"/>
            <p:nvPr/>
          </p:nvSpPr>
          <p:spPr>
            <a:xfrm rot="16200000">
              <a:off x="-267032" y="4536812"/>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Biên độ</a:t>
              </a:r>
            </a:p>
          </p:txBody>
        </p:sp>
        <p:sp>
          <p:nvSpPr>
            <p:cNvPr id="25" name="TextBox 24">
              <a:extLst>
                <a:ext uri="{FF2B5EF4-FFF2-40B4-BE49-F238E27FC236}">
                  <a16:creationId xmlns:a16="http://schemas.microsoft.com/office/drawing/2014/main" id="{459F7ADA-CC69-C547-C602-25A5BC42E523}"/>
                </a:ext>
              </a:extLst>
            </p:cNvPr>
            <p:cNvSpPr txBox="1"/>
            <p:nvPr/>
          </p:nvSpPr>
          <p:spPr>
            <a:xfrm rot="16200000">
              <a:off x="-267031" y="3502367"/>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Biên độ</a:t>
              </a:r>
            </a:p>
          </p:txBody>
        </p:sp>
        <p:sp>
          <p:nvSpPr>
            <p:cNvPr id="26" name="TextBox 25">
              <a:extLst>
                <a:ext uri="{FF2B5EF4-FFF2-40B4-BE49-F238E27FC236}">
                  <a16:creationId xmlns:a16="http://schemas.microsoft.com/office/drawing/2014/main" id="{3CC4C639-0310-8F6C-95A9-A46B990C6A03}"/>
                </a:ext>
              </a:extLst>
            </p:cNvPr>
            <p:cNvSpPr txBox="1"/>
            <p:nvPr/>
          </p:nvSpPr>
          <p:spPr>
            <a:xfrm>
              <a:off x="2317526" y="6089170"/>
              <a:ext cx="1270299" cy="276999"/>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Thời gian (ms)</a:t>
              </a:r>
            </a:p>
          </p:txBody>
        </p:sp>
      </p:grpSp>
      <p:grpSp>
        <p:nvGrpSpPr>
          <p:cNvPr id="5" name="Group 4">
            <a:extLst>
              <a:ext uri="{FF2B5EF4-FFF2-40B4-BE49-F238E27FC236}">
                <a16:creationId xmlns:a16="http://schemas.microsoft.com/office/drawing/2014/main" id="{447AE8A9-B1B1-17D0-CEBD-E3EA93489C9F}"/>
              </a:ext>
            </a:extLst>
          </p:cNvPr>
          <p:cNvGrpSpPr/>
          <p:nvPr/>
        </p:nvGrpSpPr>
        <p:grpSpPr>
          <a:xfrm>
            <a:off x="5700892" y="1916557"/>
            <a:ext cx="6405255" cy="4628415"/>
            <a:chOff x="5700892" y="1916557"/>
            <a:chExt cx="6405255" cy="4628415"/>
          </a:xfrm>
        </p:grpSpPr>
        <p:sp>
          <p:nvSpPr>
            <p:cNvPr id="10" name="TextBox 9">
              <a:extLst>
                <a:ext uri="{FF2B5EF4-FFF2-40B4-BE49-F238E27FC236}">
                  <a16:creationId xmlns:a16="http://schemas.microsoft.com/office/drawing/2014/main" id="{3E74A441-41F3-9062-4C77-DD206FFBF3C7}"/>
                </a:ext>
              </a:extLst>
            </p:cNvPr>
            <p:cNvSpPr txBox="1"/>
            <p:nvPr/>
          </p:nvSpPr>
          <p:spPr>
            <a:xfrm>
              <a:off x="5794248" y="6237195"/>
              <a:ext cx="631189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26: </a:t>
              </a:r>
              <a:r>
                <a:rPr lang="en-US" b="1" i="1" dirty="0">
                  <a:latin typeface="Times New Roman" panose="02020603050405020304" pitchFamily="18" charset="0"/>
                  <a:cs typeface="Times New Roman" panose="02020603050405020304" pitchFamily="18" charset="0"/>
                </a:rPr>
                <a:t>Minh </a:t>
              </a:r>
              <a:r>
                <a:rPr lang="en-US" b="1" i="1" dirty="0" err="1">
                  <a:latin typeface="Times New Roman" panose="02020603050405020304" pitchFamily="18" charset="0"/>
                  <a:cs typeface="Times New Roman" panose="02020603050405020304" pitchFamily="18" charset="0"/>
                </a:rPr>
                <a:t>hoạ</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nguyên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lý</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hoạt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động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định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ví</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trí</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xung</a:t>
              </a:r>
              <a:r>
                <a:rPr lang="en-US" b="1" i="1" dirty="0">
                  <a:latin typeface="Times New Roman" panose="02020603050405020304" pitchFamily="18" charset="0"/>
                  <a:cs typeface="Times New Roman" panose="02020603050405020304" pitchFamily="18" charset="0"/>
                </a:rPr>
                <a:t> </a:t>
              </a:r>
              <a:r>
                <a:rPr lang="en-US" b="1" i="1" err="1">
                  <a:latin typeface="Times New Roman" panose="02020603050405020304" pitchFamily="18" charset="0"/>
                  <a:cs typeface="Times New Roman" panose="02020603050405020304" pitchFamily="18" charset="0"/>
                </a:rPr>
                <a:t>cực</a:t>
              </a:r>
              <a:r>
                <a:rPr lang="en-US" b="1" i="1">
                  <a:latin typeface="Times New Roman" panose="02020603050405020304" pitchFamily="18" charset="0"/>
                  <a:cs typeface="Times New Roman" panose="02020603050405020304" pitchFamily="18" charset="0"/>
                </a:rPr>
                <a:t> đại.</a:t>
              </a:r>
              <a:endParaRPr lang="en-US" b="1" i="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F7E0D15-6873-F206-00DD-DF24BDA2FE30}"/>
                </a:ext>
              </a:extLst>
            </p:cNvPr>
            <p:cNvGrpSpPr/>
            <p:nvPr/>
          </p:nvGrpSpPr>
          <p:grpSpPr>
            <a:xfrm>
              <a:off x="5789458" y="1916557"/>
              <a:ext cx="5997373" cy="4378897"/>
              <a:chOff x="5789458" y="1916557"/>
              <a:chExt cx="5997373" cy="4378897"/>
            </a:xfrm>
          </p:grpSpPr>
          <p:pic>
            <p:nvPicPr>
              <p:cNvPr id="8" name="Picture 7"/>
              <p:cNvPicPr>
                <a:picLocks noChangeAspect="1"/>
              </p:cNvPicPr>
              <p:nvPr/>
            </p:nvPicPr>
            <p:blipFill>
              <a:blip r:embed="rId5"/>
              <a:stretch>
                <a:fillRect/>
              </a:stretch>
            </p:blipFill>
            <p:spPr>
              <a:xfrm>
                <a:off x="5789458" y="1916557"/>
                <a:ext cx="5997373" cy="4320638"/>
              </a:xfrm>
              <a:prstGeom prst="rect">
                <a:avLst/>
              </a:prstGeom>
              <a:ln w="9525">
                <a:noFill/>
              </a:ln>
            </p:spPr>
          </p:pic>
          <p:sp>
            <p:nvSpPr>
              <p:cNvPr id="17" name="TextBox 16">
                <a:extLst>
                  <a:ext uri="{FF2B5EF4-FFF2-40B4-BE49-F238E27FC236}">
                    <a16:creationId xmlns:a16="http://schemas.microsoft.com/office/drawing/2014/main" id="{1D576048-3A45-4815-0D34-BB5A750B54A1}"/>
                  </a:ext>
                </a:extLst>
              </p:cNvPr>
              <p:cNvSpPr txBox="1"/>
              <p:nvPr/>
            </p:nvSpPr>
            <p:spPr>
              <a:xfrm>
                <a:off x="7669746" y="1955579"/>
                <a:ext cx="2726792" cy="307777"/>
              </a:xfrm>
              <a:prstGeom prst="rect">
                <a:avLst/>
              </a:prstGeom>
              <a:solidFill>
                <a:schemeClr val="bg1"/>
              </a:solidFill>
              <a:ln w="19050">
                <a:noFill/>
              </a:ln>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ngõ</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FFT</a:t>
                </a:r>
              </a:p>
            </p:txBody>
          </p:sp>
          <p:sp>
            <p:nvSpPr>
              <p:cNvPr id="20" name="TextBox 19">
                <a:extLst>
                  <a:ext uri="{FF2B5EF4-FFF2-40B4-BE49-F238E27FC236}">
                    <a16:creationId xmlns:a16="http://schemas.microsoft.com/office/drawing/2014/main" id="{FB48A9AA-70D3-B3DA-C806-46B7B7D72499}"/>
                  </a:ext>
                </a:extLst>
              </p:cNvPr>
              <p:cNvSpPr txBox="1"/>
              <p:nvPr/>
            </p:nvSpPr>
            <p:spPr>
              <a:xfrm>
                <a:off x="7586801" y="3325395"/>
                <a:ext cx="2726792" cy="307777"/>
              </a:xfrm>
              <a:prstGeom prst="rect">
                <a:avLst/>
              </a:prstGeom>
              <a:solidFill>
                <a:schemeClr val="bg1"/>
              </a:solidFill>
              <a:ln w="19050">
                <a:noFill/>
              </a:ln>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Tín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ngõ</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bộ</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đếm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trí</a:t>
                </a:r>
                <a:endParaRPr lang="en-US"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FF3DCF9-5B6F-57CC-FD25-AD26AB92F4B2}"/>
                  </a:ext>
                </a:extLst>
              </p:cNvPr>
              <p:cNvSpPr txBox="1"/>
              <p:nvPr/>
            </p:nvSpPr>
            <p:spPr>
              <a:xfrm>
                <a:off x="7078603" y="4689675"/>
                <a:ext cx="3743187" cy="307777"/>
              </a:xfrm>
              <a:prstGeom prst="rect">
                <a:avLst/>
              </a:prstGeom>
              <a:solidFill>
                <a:schemeClr val="bg1"/>
              </a:solidFill>
              <a:ln w="19050">
                <a:noFill/>
              </a:ln>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Tín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ngõ</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bộ</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vị</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trí</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xung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cực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đại</a:t>
                </a:r>
                <a:endParaRPr lang="en-US"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CF79096-0CC3-B51B-E582-28B65D26075C}"/>
                  </a:ext>
                </a:extLst>
              </p:cNvPr>
              <p:cNvSpPr txBox="1"/>
              <p:nvPr/>
            </p:nvSpPr>
            <p:spPr>
              <a:xfrm>
                <a:off x="8315046" y="6018455"/>
                <a:ext cx="1270299" cy="276999"/>
              </a:xfrm>
              <a:prstGeom prst="rect">
                <a:avLst/>
              </a:prstGeom>
              <a:solidFill>
                <a:schemeClr val="bg1"/>
              </a:solidFill>
              <a:ln w="3175">
                <a:noFill/>
              </a:ln>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Thời gian (ms)</a:t>
                </a:r>
              </a:p>
            </p:txBody>
          </p:sp>
        </p:grpSp>
        <p:sp>
          <p:nvSpPr>
            <p:cNvPr id="28" name="TextBox 27">
              <a:extLst>
                <a:ext uri="{FF2B5EF4-FFF2-40B4-BE49-F238E27FC236}">
                  <a16:creationId xmlns:a16="http://schemas.microsoft.com/office/drawing/2014/main" id="{A786D4C8-2A61-CE59-6E26-3F140DAF58F7}"/>
                </a:ext>
              </a:extLst>
            </p:cNvPr>
            <p:cNvSpPr txBox="1"/>
            <p:nvPr/>
          </p:nvSpPr>
          <p:spPr>
            <a:xfrm rot="16200000">
              <a:off x="5433859" y="2585515"/>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Biên độ</a:t>
              </a:r>
            </a:p>
          </p:txBody>
        </p:sp>
        <p:sp>
          <p:nvSpPr>
            <p:cNvPr id="29" name="TextBox 28">
              <a:extLst>
                <a:ext uri="{FF2B5EF4-FFF2-40B4-BE49-F238E27FC236}">
                  <a16:creationId xmlns:a16="http://schemas.microsoft.com/office/drawing/2014/main" id="{643FD6D2-6B64-3604-C144-3915D1ECE236}"/>
                </a:ext>
              </a:extLst>
            </p:cNvPr>
            <p:cNvSpPr txBox="1"/>
            <p:nvPr/>
          </p:nvSpPr>
          <p:spPr>
            <a:xfrm rot="16200000">
              <a:off x="5433860" y="3921490"/>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Giá trị</a:t>
              </a:r>
            </a:p>
          </p:txBody>
        </p:sp>
        <p:sp>
          <p:nvSpPr>
            <p:cNvPr id="30" name="TextBox 29">
              <a:extLst>
                <a:ext uri="{FF2B5EF4-FFF2-40B4-BE49-F238E27FC236}">
                  <a16:creationId xmlns:a16="http://schemas.microsoft.com/office/drawing/2014/main" id="{1BED433F-71EE-D932-30D3-74F9266D375B}"/>
                </a:ext>
              </a:extLst>
            </p:cNvPr>
            <p:cNvSpPr txBox="1"/>
            <p:nvPr/>
          </p:nvSpPr>
          <p:spPr>
            <a:xfrm rot="16200000">
              <a:off x="5434067" y="5366483"/>
              <a:ext cx="795675" cy="261610"/>
            </a:xfrm>
            <a:prstGeom prst="rect">
              <a:avLst/>
            </a:prstGeom>
            <a:solidFill>
              <a:schemeClr val="bg1"/>
            </a:solidFill>
          </p:spPr>
          <p:txBody>
            <a:bodyPr wrap="square" rtlCol="0">
              <a:spAutoFit/>
            </a:bodyPr>
            <a:lstStyle/>
            <a:p>
              <a:pPr algn="ctr"/>
              <a:r>
                <a:rPr lang="en-US" sz="1050" b="1">
                  <a:latin typeface="Times New Roman" panose="02020603050405020304" pitchFamily="18" charset="0"/>
                  <a:cs typeface="Times New Roman" panose="02020603050405020304" pitchFamily="18" charset="0"/>
                </a:rPr>
                <a:t>Giá trị</a:t>
              </a:r>
            </a:p>
          </p:txBody>
        </p:sp>
      </p:grpSp>
    </p:spTree>
    <p:extLst>
      <p:ext uri="{BB962C8B-B14F-4D97-AF65-F5344CB8AC3E}">
        <p14:creationId xmlns:p14="http://schemas.microsoft.com/office/powerpoint/2010/main" val="104911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000" b="1" dirty="0">
                <a:solidFill>
                  <a:srgbClr val="002060"/>
                </a:solidFill>
                <a:latin typeface="Times New Roman" panose="02020603050405020304" pitchFamily="18" charset="0"/>
                <a:cs typeface="Times New Roman" panose="02020603050405020304" pitchFamily="18" charset="0"/>
              </a:rPr>
              <a:t>4. THIẾT KẾ BỘ ĐỒNG BỘ KÝ TỰ (0/5)</a:t>
            </a:r>
            <a:endParaRPr sz="20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1CF8DD13-851B-35A6-911B-AFB3459F4892}"/>
              </a:ext>
            </a:extLst>
          </p:cNvPr>
          <p:cNvGraphicFramePr/>
          <p:nvPr>
            <p:extLst>
              <p:ext uri="{D42A27DB-BD31-4B8C-83A1-F6EECF244321}">
                <p14:modId xmlns:p14="http://schemas.microsoft.com/office/powerpoint/2010/main" val="23493320"/>
              </p:ext>
            </p:extLst>
          </p:nvPr>
        </p:nvGraphicFramePr>
        <p:xfrm>
          <a:off x="6332932" y="1232358"/>
          <a:ext cx="5010152" cy="3249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C2C6817-A842-AC5C-24F1-26920042B6E8}"/>
              </a:ext>
            </a:extLst>
          </p:cNvPr>
          <p:cNvSpPr txBox="1"/>
          <p:nvPr/>
        </p:nvSpPr>
        <p:spPr>
          <a:xfrm>
            <a:off x="7679142" y="1421469"/>
            <a:ext cx="3592151"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Giới thiệu hiện tượng</a:t>
            </a:r>
          </a:p>
        </p:txBody>
      </p:sp>
      <p:sp>
        <p:nvSpPr>
          <p:cNvPr id="16" name="TextBox 15">
            <a:extLst>
              <a:ext uri="{FF2B5EF4-FFF2-40B4-BE49-F238E27FC236}">
                <a16:creationId xmlns:a16="http://schemas.microsoft.com/office/drawing/2014/main" id="{CB77E4F2-A4AA-7771-2361-BFCA87D1227D}"/>
              </a:ext>
            </a:extLst>
          </p:cNvPr>
          <p:cNvSpPr txBox="1"/>
          <p:nvPr/>
        </p:nvSpPr>
        <p:spPr>
          <a:xfrm>
            <a:off x="7679142" y="2245829"/>
            <a:ext cx="3592152"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Phương pháp đồng bộ ký tự</a:t>
            </a:r>
          </a:p>
        </p:txBody>
      </p:sp>
      <p:sp>
        <p:nvSpPr>
          <p:cNvPr id="21" name="TextBox 20">
            <a:extLst>
              <a:ext uri="{FF2B5EF4-FFF2-40B4-BE49-F238E27FC236}">
                <a16:creationId xmlns:a16="http://schemas.microsoft.com/office/drawing/2014/main" id="{338C459C-51C5-BE4D-5301-A4BB423B0CAC}"/>
              </a:ext>
            </a:extLst>
          </p:cNvPr>
          <p:cNvSpPr txBox="1"/>
          <p:nvPr/>
        </p:nvSpPr>
        <p:spPr>
          <a:xfrm>
            <a:off x="7689344" y="3031079"/>
            <a:ext cx="3592152"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Cấu trúc bộ đồng bộ ký tự</a:t>
            </a:r>
          </a:p>
        </p:txBody>
      </p:sp>
      <p:grpSp>
        <p:nvGrpSpPr>
          <p:cNvPr id="22" name="Group 21">
            <a:extLst>
              <a:ext uri="{FF2B5EF4-FFF2-40B4-BE49-F238E27FC236}">
                <a16:creationId xmlns:a16="http://schemas.microsoft.com/office/drawing/2014/main" id="{DDB32004-5E89-9BEB-C8B2-D621D8E809F1}"/>
              </a:ext>
            </a:extLst>
          </p:cNvPr>
          <p:cNvGrpSpPr/>
          <p:nvPr/>
        </p:nvGrpSpPr>
        <p:grpSpPr>
          <a:xfrm>
            <a:off x="239349" y="992620"/>
            <a:ext cx="5949015" cy="5418667"/>
            <a:chOff x="239349" y="992620"/>
            <a:chExt cx="5503426" cy="5418667"/>
          </a:xfrm>
        </p:grpSpPr>
        <p:graphicFrame>
          <p:nvGraphicFramePr>
            <p:cNvPr id="23" name="Diagram 22">
              <a:extLst>
                <a:ext uri="{FF2B5EF4-FFF2-40B4-BE49-F238E27FC236}">
                  <a16:creationId xmlns:a16="http://schemas.microsoft.com/office/drawing/2014/main" id="{2F1379F3-7BFB-5652-10BB-F6C42646D2BC}"/>
                </a:ext>
              </a:extLst>
            </p:cNvPr>
            <p:cNvGraphicFramePr/>
            <p:nvPr>
              <p:extLst>
                <p:ext uri="{D42A27DB-BD31-4B8C-83A1-F6EECF244321}">
                  <p14:modId xmlns:p14="http://schemas.microsoft.com/office/powerpoint/2010/main" val="982628182"/>
                </p:ext>
              </p:extLst>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Rectangle 23">
              <a:extLst>
                <a:ext uri="{FF2B5EF4-FFF2-40B4-BE49-F238E27FC236}">
                  <a16:creationId xmlns:a16="http://schemas.microsoft.com/office/drawing/2014/main" id="{9459A1AE-E843-6EF2-0956-81A3469A569F}"/>
                </a:ext>
              </a:extLst>
            </p:cNvPr>
            <p:cNvSpPr/>
            <p:nvPr/>
          </p:nvSpPr>
          <p:spPr>
            <a:xfrm>
              <a:off x="328095" y="1232358"/>
              <a:ext cx="661606" cy="700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1</a:t>
              </a:r>
            </a:p>
          </p:txBody>
        </p:sp>
        <p:sp>
          <p:nvSpPr>
            <p:cNvPr id="25" name="Rectangle 24">
              <a:extLst>
                <a:ext uri="{FF2B5EF4-FFF2-40B4-BE49-F238E27FC236}">
                  <a16:creationId xmlns:a16="http://schemas.microsoft.com/office/drawing/2014/main" id="{8C64B8F1-D756-2E61-43AA-A07615676A9A}"/>
                </a:ext>
              </a:extLst>
            </p:cNvPr>
            <p:cNvSpPr/>
            <p:nvPr/>
          </p:nvSpPr>
          <p:spPr>
            <a:xfrm>
              <a:off x="790628" y="21152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2</a:t>
              </a:r>
            </a:p>
          </p:txBody>
        </p:sp>
        <p:sp>
          <p:nvSpPr>
            <p:cNvPr id="26" name="Rectangle 25">
              <a:extLst>
                <a:ext uri="{FF2B5EF4-FFF2-40B4-BE49-F238E27FC236}">
                  <a16:creationId xmlns:a16="http://schemas.microsoft.com/office/drawing/2014/main" id="{315A0253-5FDE-E081-3814-141810A04C8F}"/>
                </a:ext>
              </a:extLst>
            </p:cNvPr>
            <p:cNvSpPr/>
            <p:nvPr/>
          </p:nvSpPr>
          <p:spPr>
            <a:xfrm>
              <a:off x="971234" y="2953358"/>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3</a:t>
              </a:r>
            </a:p>
          </p:txBody>
        </p:sp>
        <p:sp>
          <p:nvSpPr>
            <p:cNvPr id="27" name="Rectangle 26">
              <a:extLst>
                <a:ext uri="{FF2B5EF4-FFF2-40B4-BE49-F238E27FC236}">
                  <a16:creationId xmlns:a16="http://schemas.microsoft.com/office/drawing/2014/main" id="{0D8E2673-A0D2-E96A-34FC-728D60A452F7}"/>
                </a:ext>
              </a:extLst>
            </p:cNvPr>
            <p:cNvSpPr/>
            <p:nvPr/>
          </p:nvSpPr>
          <p:spPr>
            <a:xfrm>
              <a:off x="913183" y="3753292"/>
              <a:ext cx="714695" cy="72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4</a:t>
              </a:r>
            </a:p>
          </p:txBody>
        </p:sp>
        <p:sp>
          <p:nvSpPr>
            <p:cNvPr id="28" name="Rectangle 27">
              <a:extLst>
                <a:ext uri="{FF2B5EF4-FFF2-40B4-BE49-F238E27FC236}">
                  <a16:creationId xmlns:a16="http://schemas.microsoft.com/office/drawing/2014/main" id="{D055F85C-9CAA-BD29-E49B-139340B435ED}"/>
                </a:ext>
              </a:extLst>
            </p:cNvPr>
            <p:cNvSpPr/>
            <p:nvPr/>
          </p:nvSpPr>
          <p:spPr>
            <a:xfrm>
              <a:off x="848916" y="4702746"/>
              <a:ext cx="541792" cy="576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5</a:t>
              </a:r>
            </a:p>
          </p:txBody>
        </p:sp>
        <p:sp>
          <p:nvSpPr>
            <p:cNvPr id="29" name="Rectangle 28">
              <a:extLst>
                <a:ext uri="{FF2B5EF4-FFF2-40B4-BE49-F238E27FC236}">
                  <a16:creationId xmlns:a16="http://schemas.microsoft.com/office/drawing/2014/main" id="{83F4634A-9FCA-3586-17CC-3A01BB94CAB2}"/>
                </a:ext>
              </a:extLst>
            </p:cNvPr>
            <p:cNvSpPr/>
            <p:nvPr/>
          </p:nvSpPr>
          <p:spPr>
            <a:xfrm>
              <a:off x="328095" y="5525832"/>
              <a:ext cx="661606" cy="664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6</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9FAB68-D22B-7538-589C-64075547C036}"/>
                  </a:ext>
                </a:extLst>
              </p:cNvPr>
              <p:cNvSpPr txBox="1"/>
              <p:nvPr/>
            </p:nvSpPr>
            <p:spPr>
              <a:xfrm>
                <a:off x="7679142" y="3886684"/>
                <a:ext cx="451285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Quan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𝐵𝐸𝑅</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𝑆𝑁𝑅</m:t>
                    </m:r>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1E9FAB68-D22B-7538-589C-64075547C036}"/>
                  </a:ext>
                </a:extLst>
              </p:cNvPr>
              <p:cNvSpPr txBox="1">
                <a:spLocks noRot="1" noChangeAspect="1" noMove="1" noResize="1" noEditPoints="1" noAdjustHandles="1" noChangeArrowheads="1" noChangeShapeType="1" noTextEdit="1"/>
              </p:cNvSpPr>
              <p:nvPr/>
            </p:nvSpPr>
            <p:spPr>
              <a:xfrm>
                <a:off x="7679142" y="3886684"/>
                <a:ext cx="4512858" cy="461665"/>
              </a:xfrm>
              <a:prstGeom prst="rect">
                <a:avLst/>
              </a:prstGeom>
              <a:blipFill>
                <a:blip r:embed="rId13"/>
                <a:stretch>
                  <a:fillRect l="-2162"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03497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dirty="0">
                <a:solidFill>
                  <a:schemeClr val="bg2"/>
                </a:solidFill>
                <a:latin typeface="Times New Roman" panose="02020603050405020304" pitchFamily="18" charset="0"/>
                <a:cs typeface="Times New Roman" panose="02020603050405020304" pitchFamily="18" charset="0"/>
              </a:rPr>
              <a:t>4. THIẾT KẾ BỘ ĐỒNG BỘ KÝ TỰ (1/5)</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4.1. </a:t>
            </a:r>
            <a:r>
              <a:rPr lang="en-GB" sz="2000" b="1" dirty="0" err="1">
                <a:solidFill>
                  <a:srgbClr val="00B0F0"/>
                </a:solidFill>
                <a:latin typeface="Times New Roman" panose="02020603050405020304" pitchFamily="18" charset="0"/>
                <a:cs typeface="Times New Roman" panose="02020603050405020304" pitchFamily="18" charset="0"/>
              </a:rPr>
              <a:t>Giới</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thiệu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hiện</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tượng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bất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đồng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bộ</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ký</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tự</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11BF878-4DED-46E2-AEFC-CAE8908AB105}"/>
                  </a:ext>
                </a:extLst>
              </p:cNvPr>
              <p:cNvSpPr txBox="1"/>
              <p:nvPr/>
            </p:nvSpPr>
            <p:spPr>
              <a:xfrm>
                <a:off x="862538" y="873448"/>
                <a:ext cx="10466117" cy="503408"/>
              </a:xfrm>
              <a:prstGeom prst="rect">
                <a:avLst/>
              </a:prstGeom>
              <a:noFill/>
              <a:ln w="28575">
                <a:solidFill>
                  <a:srgbClr val="FF0000"/>
                </a:solidFill>
              </a:ln>
            </p:spPr>
            <p:txBody>
              <a:bodyPr wrap="square">
                <a:spAutoFit/>
              </a:bodyPr>
              <a:lstStyle/>
              <a:p>
                <a:pPr marR="0" algn="just">
                  <a:lnSpc>
                    <a:spcPct val="150000"/>
                  </a:lnSpc>
                  <a:spcBef>
                    <a:spcPts val="1200"/>
                  </a:spcBef>
                </a:pPr>
                <a:r>
                  <a:rPr lang="en-US" sz="1800"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800" b="0" i="1">
                        <a:effectLst/>
                        <a:latin typeface="Cambria Math" panose="02040503050406030204" pitchFamily="18" charset="0"/>
                        <a:ea typeface="Calibri" panose="020F0502020204030204" pitchFamily="34" charset="0"/>
                      </a:rPr>
                      <m:t>𝑡</m:t>
                    </m:r>
                    <m:r>
                      <a:rPr lang="en-US" sz="1800" b="0" i="1">
                        <a:effectLst/>
                        <a:latin typeface="Cambria Math" panose="02040503050406030204" pitchFamily="18" charset="0"/>
                        <a:ea typeface="Calibri" panose="020F0502020204030204" pitchFamily="34" charset="0"/>
                      </a:rPr>
                      <m:t>=0</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chờ</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800" b="0" i="1">
                        <a:effectLst/>
                        <a:latin typeface="Cambria Math" panose="02040503050406030204" pitchFamily="18" charset="0"/>
                        <a:ea typeface="Calibri" panose="020F0502020204030204" pitchFamily="34" charset="0"/>
                      </a:rPr>
                      <m:t>𝑡</m:t>
                    </m:r>
                    <m:r>
                      <a:rPr lang="en-US" sz="1800" b="0" i="1">
                        <a:effectLst/>
                        <a:latin typeface="Cambria Math" panose="02040503050406030204" pitchFamily="18" charset="0"/>
                        <a:ea typeface="Calibri" panose="020F0502020204030204" pitchFamily="34" charset="0"/>
                      </a:rPr>
                      <m:t>=</m:t>
                    </m:r>
                    <m:sSub>
                      <m:sSubPr>
                        <m:ctrlPr>
                          <a:rPr lang="en-US" sz="1800" i="1" smtClean="0">
                            <a:solidFill>
                              <a:srgbClr val="FF0000"/>
                            </a:solidFill>
                            <a:effectLst/>
                            <a:latin typeface="Cambria Math" panose="02040503050406030204" pitchFamily="18" charset="0"/>
                            <a:ea typeface="Calibri" panose="020F0502020204030204" pitchFamily="34" charset="0"/>
                          </a:rPr>
                        </m:ctrlPr>
                      </m:sSubPr>
                      <m:e>
                        <m:r>
                          <a:rPr lang="en-US" sz="1800" b="0" i="1" smtClean="0">
                            <a:solidFill>
                              <a:srgbClr val="FF0000"/>
                            </a:solidFill>
                            <a:effectLst/>
                            <a:latin typeface="Cambria Math" panose="02040503050406030204" pitchFamily="18" charset="0"/>
                            <a:ea typeface="Calibri" panose="020F0502020204030204" pitchFamily="34" charset="0"/>
                          </a:rPr>
                          <m:t>𝑡</m:t>
                        </m:r>
                      </m:e>
                      <m:sub>
                        <m:r>
                          <a:rPr lang="en-US" sz="1800" b="0" i="1" smtClean="0">
                            <a:solidFill>
                              <a:srgbClr val="FF0000"/>
                            </a:solidFill>
                            <a:effectLst/>
                            <a:latin typeface="Cambria Math" panose="02040503050406030204" pitchFamily="18" charset="0"/>
                            <a:ea typeface="Calibri" panose="020F0502020204030204" pitchFamily="34" charset="0"/>
                          </a:rPr>
                          <m:t>𝑑𝑒𝑙𝑎𝑦</m:t>
                        </m:r>
                      </m:sub>
                    </m:sSub>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bắt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mc:Choice>
        <mc:Fallback xmlns="">
          <p:sp>
            <p:nvSpPr>
              <p:cNvPr id="32" name="TextBox 31">
                <a:extLst>
                  <a:ext uri="{FF2B5EF4-FFF2-40B4-BE49-F238E27FC236}">
                    <a16:creationId xmlns:a16="http://schemas.microsoft.com/office/drawing/2014/main" id="{111BF878-4DED-46E2-AEFC-CAE8908AB105}"/>
                  </a:ext>
                </a:extLst>
              </p:cNvPr>
              <p:cNvSpPr txBox="1">
                <a:spLocks noRot="1" noChangeAspect="1" noMove="1" noResize="1" noEditPoints="1" noAdjustHandles="1" noChangeArrowheads="1" noChangeShapeType="1" noTextEdit="1"/>
              </p:cNvSpPr>
              <p:nvPr/>
            </p:nvSpPr>
            <p:spPr>
              <a:xfrm>
                <a:off x="862538" y="873448"/>
                <a:ext cx="10466117" cy="503408"/>
              </a:xfrm>
              <a:prstGeom prst="rect">
                <a:avLst/>
              </a:prstGeom>
              <a:blipFill>
                <a:blip r:embed="rId3"/>
                <a:stretch>
                  <a:fillRect l="-348" b="-9091"/>
                </a:stretch>
              </a:blipFill>
              <a:ln w="28575">
                <a:solidFill>
                  <a:srgbClr val="FF0000"/>
                </a:solid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B24A25A-3D06-2C46-F31C-9312229605C3}"/>
              </a:ext>
            </a:extLst>
          </p:cNvPr>
          <p:cNvGrpSpPr/>
          <p:nvPr/>
        </p:nvGrpSpPr>
        <p:grpSpPr>
          <a:xfrm>
            <a:off x="160863" y="3327274"/>
            <a:ext cx="5624210" cy="3253849"/>
            <a:chOff x="162380" y="3199010"/>
            <a:chExt cx="5737930" cy="3516848"/>
          </a:xfrm>
        </p:grpSpPr>
        <p:pic>
          <p:nvPicPr>
            <p:cNvPr id="35" name="Picture 34">
              <a:extLst>
                <a:ext uri="{FF2B5EF4-FFF2-40B4-BE49-F238E27FC236}">
                  <a16:creationId xmlns:a16="http://schemas.microsoft.com/office/drawing/2014/main" id="{EFE8EEF1-22B4-3F2E-6EBF-385EFF0E5367}"/>
                </a:ext>
              </a:extLst>
            </p:cNvPr>
            <p:cNvPicPr>
              <a:picLocks noChangeAspect="1"/>
            </p:cNvPicPr>
            <p:nvPr/>
          </p:nvPicPr>
          <p:blipFill rotWithShape="1">
            <a:blip r:embed="rId4"/>
            <a:srcRect l="1293"/>
            <a:stretch/>
          </p:blipFill>
          <p:spPr>
            <a:xfrm>
              <a:off x="162380" y="3199010"/>
              <a:ext cx="5737930" cy="3258940"/>
            </a:xfrm>
            <a:prstGeom prst="rect">
              <a:avLst/>
            </a:prstGeom>
          </p:spPr>
        </p:pic>
        <p:sp>
          <p:nvSpPr>
            <p:cNvPr id="34" name="TextBox 33">
              <a:extLst>
                <a:ext uri="{FF2B5EF4-FFF2-40B4-BE49-F238E27FC236}">
                  <a16:creationId xmlns:a16="http://schemas.microsoft.com/office/drawing/2014/main" id="{05F32BAA-2C68-4619-AD80-6633ED22BACE}"/>
                </a:ext>
              </a:extLst>
            </p:cNvPr>
            <p:cNvSpPr txBox="1"/>
            <p:nvPr/>
          </p:nvSpPr>
          <p:spPr>
            <a:xfrm>
              <a:off x="922262" y="6383204"/>
              <a:ext cx="4259264" cy="332654"/>
            </a:xfrm>
            <a:prstGeom prst="rect">
              <a:avLst/>
            </a:prstGeom>
            <a:noFill/>
          </p:spPr>
          <p:txBody>
            <a:bodyPr wrap="square">
              <a:spAutoFit/>
            </a:bodyPr>
            <a:lstStyle/>
            <a:p>
              <a:pPr marL="0" marR="0" algn="ctr">
                <a:spcBef>
                  <a:spcPts val="1200"/>
                </a:spcBef>
                <a:spcAft>
                  <a:spcPts val="1800"/>
                </a:spcAft>
              </a:pPr>
              <a:r>
                <a:rPr lang="en-US" b="1" i="1"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b="1" i="1">
                  <a:effectLst/>
                  <a:latin typeface="Times New Roman" panose="02020603050405020304" pitchFamily="18" charset="0"/>
                  <a:ea typeface="Calibri" panose="020F0502020204030204" pitchFamily="34" charset="0"/>
                  <a:cs typeface="Times New Roman" panose="02020603050405020304" pitchFamily="18" charset="0"/>
                </a:rPr>
                <a:t> 27: </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Minh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hoạ</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bất</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b="1" i="1">
                  <a:effectLst/>
                  <a:latin typeface="Times New Roman" panose="02020603050405020304" pitchFamily="18" charset="0"/>
                  <a:ea typeface="Calibri" panose="020F0502020204030204" pitchFamily="34" charset="0"/>
                  <a:cs typeface="Times New Roman" panose="02020603050405020304" pitchFamily="18" charset="0"/>
                </a:rPr>
                <a:t> </a:t>
              </a:r>
              <a:r>
                <a:rPr lang="en-US" b="1" i="1">
                  <a:latin typeface="Times New Roman" panose="02020603050405020304" pitchFamily="18" charset="0"/>
                  <a:ea typeface="Calibri" panose="020F0502020204030204" pitchFamily="34" charset="0"/>
                  <a:cs typeface="Times New Roman" panose="02020603050405020304" pitchFamily="18" charset="0"/>
                </a:rPr>
                <a:t>ký tự</a:t>
              </a:r>
              <a:r>
                <a:rPr lang="en-US" b="1" i="1">
                  <a:effectLst/>
                  <a:latin typeface="Times New Roman" panose="02020603050405020304" pitchFamily="18" charset="0"/>
                  <a:ea typeface="Calibri" panose="020F0502020204030204" pitchFamily="34" charset="0"/>
                  <a:cs typeface="Times New Roman" panose="02020603050405020304" pitchFamily="18" charset="0"/>
                </a:rPr>
                <a:t>.</a:t>
              </a:r>
              <a:endParaRPr lang="en-US" b="1" i="1"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329169F5-99CF-ACE9-1C3E-74D50D431509}"/>
                </a:ext>
              </a:extLst>
            </p:cNvPr>
            <p:cNvCxnSpPr>
              <a:cxnSpLocks/>
            </p:cNvCxnSpPr>
            <p:nvPr/>
          </p:nvCxnSpPr>
          <p:spPr>
            <a:xfrm>
              <a:off x="962661" y="5568087"/>
              <a:ext cx="28199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5902DFE-4725-DF9F-F436-3AABC311D50E}"/>
              </a:ext>
            </a:extLst>
          </p:cNvPr>
          <p:cNvGrpSpPr/>
          <p:nvPr/>
        </p:nvGrpSpPr>
        <p:grpSpPr>
          <a:xfrm>
            <a:off x="249470" y="1672238"/>
            <a:ext cx="5142038" cy="2097018"/>
            <a:chOff x="249509" y="1542129"/>
            <a:chExt cx="5142038" cy="209701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BD31C00-C81B-C3B8-2ED0-608B97B5BD20}"/>
                    </a:ext>
                  </a:extLst>
                </p:cNvPr>
                <p:cNvSpPr txBox="1"/>
                <p:nvPr/>
              </p:nvSpPr>
              <p:spPr>
                <a:xfrm>
                  <a:off x="249509" y="1870483"/>
                  <a:ext cx="2510713" cy="984308"/>
                </a:xfrm>
                <a:prstGeom prst="rect">
                  <a:avLst/>
                </a:prstGeom>
                <a:noFill/>
                <a:ln w="28575">
                  <a:solidFill>
                    <a:srgbClr val="7030A0"/>
                  </a:solidFill>
                </a:ln>
              </p:spPr>
              <p:txBody>
                <a:bodyPr wrap="square">
                  <a:spAutoFit/>
                </a:bodyPr>
                <a:lstStyle/>
                <a:p>
                  <a:pPr algn="ctr"/>
                  <a:r>
                    <a:rPr lang="en-US" sz="1800">
                      <a:solidFill>
                        <a:schemeClr val="tx1"/>
                      </a:solidFill>
                      <a:latin typeface="Times New Roman" panose="02020603050405020304" pitchFamily="18" charset="0"/>
                      <a:cs typeface="Times New Roman" panose="02020603050405020304" pitchFamily="18" charset="0"/>
                    </a:rPr>
                    <a:t>Phân tích</a:t>
                  </a:r>
                  <a:r>
                    <a:rPr lang="en-US" sz="180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solidFill>
                                <a:srgbClr val="FF0000"/>
                              </a:solidFill>
                              <a:latin typeface="Cambria Math" panose="02040503050406030204" pitchFamily="18" charset="0"/>
                            </a:rPr>
                          </m:ctrlPr>
                        </m:sSubPr>
                        <m:e>
                          <m:r>
                            <m:rPr>
                              <m:sty m:val="p"/>
                            </m:rPr>
                            <a:rPr lang="en-US" sz="1800" b="0" i="0" smtClean="0">
                              <a:solidFill>
                                <a:srgbClr val="FF0000"/>
                              </a:solidFill>
                              <a:latin typeface="Cambria Math" panose="02040503050406030204" pitchFamily="18" charset="0"/>
                            </a:rPr>
                            <m:t>t</m:t>
                          </m:r>
                        </m:e>
                        <m:sub>
                          <m:r>
                            <m:rPr>
                              <m:sty m:val="p"/>
                            </m:rPr>
                            <a:rPr lang="en-US" sz="1800" b="0" i="0" smtClean="0">
                              <a:solidFill>
                                <a:srgbClr val="FF0000"/>
                              </a:solidFill>
                              <a:latin typeface="Cambria Math" panose="02040503050406030204" pitchFamily="18" charset="0"/>
                            </a:rPr>
                            <m:t>delay</m:t>
                          </m:r>
                        </m:sub>
                      </m:sSub>
                    </m:oMath>
                  </a14:m>
                  <a:r>
                    <a:rPr lang="en-US" sz="1800">
                      <a:solidFill>
                        <a:srgbClr val="FF0000"/>
                      </a:solidFill>
                      <a:latin typeface="Times New Roman" panose="02020603050405020304" pitchFamily="18" charset="0"/>
                      <a:cs typeface="Times New Roman" panose="02020603050405020304" pitchFamily="18" charset="0"/>
                    </a:rPr>
                    <a:t> </a:t>
                  </a:r>
                  <a:r>
                    <a:rPr lang="en-US" sz="1800">
                      <a:solidFill>
                        <a:schemeClr val="tx1"/>
                      </a:solidFill>
                      <a:latin typeface="Times New Roman" panose="02020603050405020304" pitchFamily="18" charset="0"/>
                      <a:cs typeface="Times New Roman" panose="02020603050405020304" pitchFamily="18" charset="0"/>
                    </a:rPr>
                    <a:t>thành</a:t>
                  </a:r>
                </a:p>
                <a:p>
                  <a:pPr/>
                  <a14:m>
                    <m:oMathPara xmlns:m="http://schemas.openxmlformats.org/officeDocument/2006/math">
                      <m:oMathParaPr>
                        <m:jc m:val="centerGroup"/>
                      </m:oMathParaPr>
                      <m:oMath xmlns:m="http://schemas.openxmlformats.org/officeDocument/2006/math">
                        <m:f>
                          <m:fPr>
                            <m:ctrlPr>
                              <a:rPr lang="en-US" sz="1800" i="1" smtClean="0">
                                <a:solidFill>
                                  <a:schemeClr val="tx1"/>
                                </a:solidFill>
                                <a:latin typeface="Cambria Math" panose="02040503050406030204" pitchFamily="18" charset="0"/>
                              </a:rPr>
                            </m:ctrlPr>
                          </m:fPr>
                          <m:num>
                            <m:sSub>
                              <m:sSubPr>
                                <m:ctrlPr>
                                  <a:rPr lang="en-US" sz="1800" i="1" smtClean="0">
                                    <a:solidFill>
                                      <a:srgbClr val="FF0000"/>
                                    </a:solidFill>
                                    <a:latin typeface="Cambria Math" panose="02040503050406030204" pitchFamily="18" charset="0"/>
                                  </a:rPr>
                                </m:ctrlPr>
                              </m:sSubPr>
                              <m:e>
                                <m:r>
                                  <a:rPr lang="en-US" sz="1800" b="0" i="1">
                                    <a:solidFill>
                                      <a:srgbClr val="FF0000"/>
                                    </a:solidFill>
                                    <a:latin typeface="Cambria Math" panose="02040503050406030204" pitchFamily="18" charset="0"/>
                                  </a:rPr>
                                  <m:t>𝑡</m:t>
                                </m:r>
                              </m:e>
                              <m:sub>
                                <m:r>
                                  <a:rPr lang="en-US" sz="1800" b="0" i="1">
                                    <a:solidFill>
                                      <a:srgbClr val="FF0000"/>
                                    </a:solidFill>
                                    <a:latin typeface="Cambria Math" panose="02040503050406030204" pitchFamily="18" charset="0"/>
                                  </a:rPr>
                                  <m:t>𝑑𝑒𝑙𝑎𝑦</m:t>
                                </m:r>
                              </m:sub>
                            </m:sSub>
                          </m:num>
                          <m:den>
                            <m:sSub>
                              <m:sSubPr>
                                <m:ctrlPr>
                                  <a:rPr lang="en-US" sz="1800" i="1">
                                    <a:solidFill>
                                      <a:schemeClr val="tx1"/>
                                    </a:solidFill>
                                    <a:latin typeface="Cambria Math" panose="02040503050406030204" pitchFamily="18" charset="0"/>
                                  </a:rPr>
                                </m:ctrlPr>
                              </m:sSubPr>
                              <m:e>
                                <m:r>
                                  <a:rPr lang="en-US" sz="1800" b="0" i="1">
                                    <a:solidFill>
                                      <a:schemeClr val="tx1"/>
                                    </a:solidFill>
                                    <a:latin typeface="Cambria Math" panose="02040503050406030204" pitchFamily="18" charset="0"/>
                                  </a:rPr>
                                  <m:t>𝑇</m:t>
                                </m:r>
                              </m:e>
                              <m:sub>
                                <m:r>
                                  <a:rPr lang="en-US" sz="1800" b="0" i="1">
                                    <a:solidFill>
                                      <a:schemeClr val="tx1"/>
                                    </a:solidFill>
                                    <a:latin typeface="Cambria Math" panose="02040503050406030204" pitchFamily="18" charset="0"/>
                                  </a:rPr>
                                  <m:t>𝑐h𝑖𝑝</m:t>
                                </m:r>
                              </m:sub>
                            </m:sSub>
                          </m:den>
                        </m:f>
                        <m:r>
                          <a:rPr lang="en-US" sz="1800" b="0" i="0">
                            <a:solidFill>
                              <a:schemeClr val="tx1"/>
                            </a:solidFill>
                            <a:latin typeface="Cambria Math" panose="02040503050406030204" pitchFamily="18" charset="0"/>
                          </a:rPr>
                          <m:t>=</m:t>
                        </m:r>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b="0" i="1">
                                    <a:solidFill>
                                      <a:schemeClr val="tx1"/>
                                    </a:solidFill>
                                    <a:latin typeface="Cambria Math" panose="02040503050406030204" pitchFamily="18" charset="0"/>
                                  </a:rPr>
                                  <m:t>𝐿</m:t>
                                </m:r>
                              </m:e>
                              <m:sub>
                                <m:r>
                                  <a:rPr lang="en-US" sz="1800" b="0" i="1">
                                    <a:solidFill>
                                      <a:schemeClr val="tx1"/>
                                    </a:solidFill>
                                    <a:latin typeface="Cambria Math" panose="02040503050406030204" pitchFamily="18" charset="0"/>
                                  </a:rPr>
                                  <m:t>𝑆𝑇𝑂</m:t>
                                </m:r>
                              </m:sub>
                            </m:sSub>
                            <m:r>
                              <a:rPr lang="en-US" sz="1800" b="0" i="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a:solidFill>
                                      <a:schemeClr val="tx1"/>
                                    </a:solidFill>
                                    <a:latin typeface="Cambria Math" panose="02040503050406030204" pitchFamily="18" charset="0"/>
                                  </a:rPr>
                                  <m:t>𝜆</m:t>
                                </m:r>
                              </m:e>
                              <m:sub>
                                <m:r>
                                  <a:rPr lang="en-US" sz="1800" b="0" i="1">
                                    <a:solidFill>
                                      <a:schemeClr val="tx1"/>
                                    </a:solidFill>
                                    <a:latin typeface="Cambria Math" panose="02040503050406030204" pitchFamily="18" charset="0"/>
                                  </a:rPr>
                                  <m:t>𝑆𝑇𝑂</m:t>
                                </m:r>
                              </m:sub>
                            </m:sSub>
                          </m:e>
                        </m:d>
                      </m:oMath>
                    </m:oMathPara>
                  </a14:m>
                  <a:endParaRPr lang="en-US" sz="1800">
                    <a:solidFill>
                      <a:schemeClr val="tx1"/>
                    </a:solidFill>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9BD31C00-C81B-C3B8-2ED0-608B97B5BD20}"/>
                    </a:ext>
                  </a:extLst>
                </p:cNvPr>
                <p:cNvSpPr txBox="1">
                  <a:spLocks noRot="1" noChangeAspect="1" noMove="1" noResize="1" noEditPoints="1" noAdjustHandles="1" noChangeArrowheads="1" noChangeShapeType="1" noTextEdit="1"/>
                </p:cNvSpPr>
                <p:nvPr/>
              </p:nvSpPr>
              <p:spPr>
                <a:xfrm>
                  <a:off x="249509" y="1870483"/>
                  <a:ext cx="2510713" cy="984308"/>
                </a:xfrm>
                <a:prstGeom prst="rect">
                  <a:avLst/>
                </a:prstGeom>
                <a:blipFill>
                  <a:blip r:embed="rId5"/>
                  <a:stretch>
                    <a:fillRect t="-2410"/>
                  </a:stretch>
                </a:blipFill>
                <a:ln w="28575">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D0E898E-5297-B957-54D0-97ACDDFF5C6B}"/>
                    </a:ext>
                  </a:extLst>
                </p:cNvPr>
                <p:cNvSpPr txBox="1"/>
                <p:nvPr/>
              </p:nvSpPr>
              <p:spPr>
                <a:xfrm>
                  <a:off x="3063157" y="1542129"/>
                  <a:ext cx="2328390" cy="993734"/>
                </a:xfrm>
                <a:prstGeom prst="rect">
                  <a:avLst/>
                </a:prstGeom>
                <a:noFill/>
                <a:ln w="28575">
                  <a:solidFill>
                    <a:srgbClr val="00B0F0"/>
                  </a:solidFill>
                </a:ln>
              </p:spPr>
              <p:txBody>
                <a:bodyPr wrap="square">
                  <a:spAutoFit/>
                </a:bodyPr>
                <a:lstStyle/>
                <a:p>
                  <a:pPr lvl="1" algn="ctr">
                    <a:spcBef>
                      <a:spcPts val="1200"/>
                    </a:spcBef>
                  </a:pPr>
                  <a:r>
                    <a:rPr lang="en-US" sz="1800" i="1"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Thành</a:t>
                  </a:r>
                  <a:r>
                    <a:rPr lang="en-US" sz="1800" i="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phần</a:t>
                  </a:r>
                  <a:r>
                    <a:rPr lang="en-US" sz="1800" i="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en-US" sz="1800" i="1" err="1">
                      <a:solidFill>
                        <a:srgbClr val="00B0F0"/>
                      </a:solidFill>
                      <a:latin typeface="Times New Roman" panose="02020603050405020304" pitchFamily="18" charset="0"/>
                      <a:ea typeface="Calibri" panose="020F0502020204030204" pitchFamily="34" charset="0"/>
                      <a:cs typeface="Times New Roman" panose="02020603050405020304" pitchFamily="18" charset="0"/>
                    </a:rPr>
                    <a:t>trễ</a:t>
                  </a:r>
                  <a:r>
                    <a:rPr lang="en-US" sz="1800" i="1">
                      <a:solidFill>
                        <a:srgbClr val="00B0F0"/>
                      </a:solidFill>
                      <a:latin typeface="Times New Roman" panose="02020603050405020304" pitchFamily="18" charset="0"/>
                      <a:ea typeface="Calibri" panose="020F0502020204030204" pitchFamily="34" charset="0"/>
                      <a:cs typeface="Times New Roman" panose="02020603050405020304" pitchFamily="18" charset="0"/>
                    </a:rPr>
                    <a:t> nguyên</a:t>
                  </a:r>
                  <a:endParaRPr lang="en-US" sz="1800" i="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lvl="1" algn="just">
                    <a:spcBef>
                      <a:spcPts val="1200"/>
                    </a:spcBef>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Calibri" panose="020F0502020204030204" pitchFamily="34" charset="0"/>
                              </a:rPr>
                            </m:ctrlPr>
                          </m:sSubPr>
                          <m:e>
                            <m:r>
                              <a:rPr lang="en-US" sz="1800" b="0" i="1">
                                <a:solidFill>
                                  <a:schemeClr val="tx1"/>
                                </a:solidFill>
                                <a:effectLst/>
                                <a:latin typeface="Cambria Math" panose="02040503050406030204" pitchFamily="18" charset="0"/>
                                <a:ea typeface="Calibri" panose="020F0502020204030204" pitchFamily="34" charset="0"/>
                              </a:rPr>
                              <m:t>𝐿</m:t>
                            </m:r>
                          </m:e>
                          <m:sub>
                            <m:r>
                              <a:rPr lang="en-US" sz="1800" b="0" i="1">
                                <a:solidFill>
                                  <a:schemeClr val="tx1"/>
                                </a:solidFill>
                                <a:effectLst/>
                                <a:latin typeface="Cambria Math" panose="02040503050406030204" pitchFamily="18" charset="0"/>
                                <a:ea typeface="Calibri" panose="020F0502020204030204" pitchFamily="34" charset="0"/>
                              </a:rPr>
                              <m:t>𝑆𝑇𝑂</m:t>
                            </m:r>
                          </m:sub>
                        </m:sSub>
                        <m:r>
                          <a:rPr lang="en-US" sz="1800" b="0" i="1">
                            <a:solidFill>
                              <a:schemeClr val="tx1"/>
                            </a:solidFill>
                            <a:effectLst/>
                            <a:latin typeface="Cambria Math" panose="02040503050406030204" pitchFamily="18" charset="0"/>
                            <a:ea typeface="Calibri" panose="020F0502020204030204" pitchFamily="34" charset="0"/>
                          </a:rPr>
                          <m:t>=</m:t>
                        </m:r>
                        <m:d>
                          <m:dPr>
                            <m:begChr m:val="⌊"/>
                            <m:endChr m:val="⌋"/>
                            <m:ctrlPr>
                              <a:rPr lang="en-US" sz="1800" i="1">
                                <a:solidFill>
                                  <a:schemeClr val="tx1"/>
                                </a:solidFill>
                                <a:effectLst/>
                                <a:latin typeface="Cambria Math" panose="02040503050406030204" pitchFamily="18" charset="0"/>
                                <a:ea typeface="Calibri" panose="020F0502020204030204" pitchFamily="34" charset="0"/>
                              </a:rPr>
                            </m:ctrlPr>
                          </m:dPr>
                          <m:e>
                            <m:f>
                              <m:fPr>
                                <m:ctrlPr>
                                  <a:rPr lang="en-US" sz="1800" i="1">
                                    <a:solidFill>
                                      <a:schemeClr val="tx1"/>
                                    </a:solidFill>
                                    <a:effectLst/>
                                    <a:latin typeface="Cambria Math" panose="02040503050406030204" pitchFamily="18" charset="0"/>
                                    <a:ea typeface="Calibri" panose="020F0502020204030204" pitchFamily="34" charset="0"/>
                                  </a:rPr>
                                </m:ctrlPr>
                              </m:fPr>
                              <m:num>
                                <m:sSub>
                                  <m:sSubPr>
                                    <m:ctrlPr>
                                      <a:rPr lang="en-US" sz="1800" i="1" smtClean="0">
                                        <a:solidFill>
                                          <a:srgbClr val="FF0000"/>
                                        </a:solidFill>
                                        <a:latin typeface="Cambria Math" panose="02040503050406030204" pitchFamily="18" charset="0"/>
                                      </a:rPr>
                                    </m:ctrlPr>
                                  </m:sSubPr>
                                  <m:e>
                                    <m:r>
                                      <a:rPr lang="en-US" sz="1800" b="0" i="1">
                                        <a:solidFill>
                                          <a:srgbClr val="FF0000"/>
                                        </a:solidFill>
                                        <a:latin typeface="Cambria Math" panose="02040503050406030204" pitchFamily="18" charset="0"/>
                                      </a:rPr>
                                      <m:t>𝑡</m:t>
                                    </m:r>
                                  </m:e>
                                  <m:sub>
                                    <m:r>
                                      <a:rPr lang="en-US" sz="1800" b="0" i="1">
                                        <a:solidFill>
                                          <a:srgbClr val="FF0000"/>
                                        </a:solidFill>
                                        <a:latin typeface="Cambria Math" panose="02040503050406030204" pitchFamily="18" charset="0"/>
                                      </a:rPr>
                                      <m:t>𝑑𝑒𝑙𝑎𝑦</m:t>
                                    </m:r>
                                  </m:sub>
                                </m:sSub>
                              </m:num>
                              <m:den>
                                <m:sSub>
                                  <m:sSubPr>
                                    <m:ctrlPr>
                                      <a:rPr lang="en-US" sz="1800" i="1">
                                        <a:solidFill>
                                          <a:schemeClr val="tx1"/>
                                        </a:solidFill>
                                        <a:effectLst/>
                                        <a:latin typeface="Cambria Math" panose="02040503050406030204" pitchFamily="18" charset="0"/>
                                        <a:ea typeface="Calibri" panose="020F0502020204030204" pitchFamily="34" charset="0"/>
                                      </a:rPr>
                                    </m:ctrlPr>
                                  </m:sSubPr>
                                  <m:e>
                                    <m:r>
                                      <a:rPr lang="en-US" sz="1800" b="0" i="1">
                                        <a:solidFill>
                                          <a:schemeClr val="tx1"/>
                                        </a:solidFill>
                                        <a:effectLst/>
                                        <a:latin typeface="Cambria Math" panose="02040503050406030204" pitchFamily="18" charset="0"/>
                                        <a:ea typeface="Calibri" panose="020F0502020204030204" pitchFamily="34" charset="0"/>
                                      </a:rPr>
                                      <m:t>𝑇</m:t>
                                    </m:r>
                                  </m:e>
                                  <m:sub>
                                    <m:r>
                                      <a:rPr lang="en-US" sz="1800" b="0" i="1">
                                        <a:solidFill>
                                          <a:schemeClr val="tx1"/>
                                        </a:solidFill>
                                        <a:effectLst/>
                                        <a:latin typeface="Cambria Math" panose="02040503050406030204" pitchFamily="18" charset="0"/>
                                        <a:ea typeface="Calibri" panose="020F0502020204030204" pitchFamily="34" charset="0"/>
                                      </a:rPr>
                                      <m:t>𝑐h𝑖𝑝</m:t>
                                    </m:r>
                                  </m:sub>
                                </m:sSub>
                              </m:den>
                            </m:f>
                          </m:e>
                        </m:d>
                      </m:oMath>
                    </m:oMathPara>
                  </a14:m>
                  <a:endParaRPr lang="en-US" sz="18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1D0E898E-5297-B957-54D0-97ACDDFF5C6B}"/>
                    </a:ext>
                  </a:extLst>
                </p:cNvPr>
                <p:cNvSpPr txBox="1">
                  <a:spLocks noRot="1" noChangeAspect="1" noMove="1" noResize="1" noEditPoints="1" noAdjustHandles="1" noChangeArrowheads="1" noChangeShapeType="1" noTextEdit="1"/>
                </p:cNvSpPr>
                <p:nvPr/>
              </p:nvSpPr>
              <p:spPr>
                <a:xfrm>
                  <a:off x="3063157" y="1542129"/>
                  <a:ext cx="2328390" cy="993734"/>
                </a:xfrm>
                <a:prstGeom prst="rect">
                  <a:avLst/>
                </a:prstGeom>
                <a:blipFill>
                  <a:blip r:embed="rId6"/>
                  <a:stretch>
                    <a:fillRect l="-1550" t="-2381" r="-1292"/>
                  </a:stretch>
                </a:blipFill>
                <a:ln w="28575">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FA8028E-581E-ECDC-440E-B0806DEEAA6D}"/>
                    </a:ext>
                  </a:extLst>
                </p:cNvPr>
                <p:cNvSpPr txBox="1"/>
                <p:nvPr/>
              </p:nvSpPr>
              <p:spPr>
                <a:xfrm>
                  <a:off x="3063156" y="2644644"/>
                  <a:ext cx="2328389" cy="994503"/>
                </a:xfrm>
                <a:prstGeom prst="rect">
                  <a:avLst/>
                </a:prstGeom>
                <a:noFill/>
                <a:ln w="28575">
                  <a:solidFill>
                    <a:srgbClr val="00B050"/>
                  </a:solidFill>
                </a:ln>
              </p:spPr>
              <p:txBody>
                <a:bodyPr wrap="square">
                  <a:spAutoFit/>
                </a:bodyPr>
                <a:lstStyle/>
                <a:p>
                  <a:pPr algn="ctr"/>
                  <a:r>
                    <a:rPr lang="en-US" sz="1800" i="1">
                      <a:solidFill>
                        <a:srgbClr val="00B050"/>
                      </a:solidFill>
                      <a:latin typeface="Times New Roman" panose="02020603050405020304" pitchFamily="18" charset="0"/>
                      <a:ea typeface="Calibri" panose="020F0502020204030204" pitchFamily="34" charset="0"/>
                      <a:cs typeface="Times New Roman" panose="02020603050405020304" pitchFamily="18" charset="0"/>
                    </a:rPr>
                    <a:t>Thành phần trễ lẻ</a:t>
                  </a:r>
                  <a:endParaRPr lang="en-US" sz="1800" i="1">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Calibri" panose="020F0502020204030204" pitchFamily="34" charset="0"/>
                              </a:rPr>
                            </m:ctrlPr>
                          </m:sSubPr>
                          <m:e>
                            <m:r>
                              <a:rPr lang="en-US" sz="1800" b="0" i="1">
                                <a:solidFill>
                                  <a:schemeClr val="tx1"/>
                                </a:solidFill>
                                <a:effectLst/>
                                <a:latin typeface="Cambria Math" panose="02040503050406030204" pitchFamily="18" charset="0"/>
                                <a:ea typeface="Calibri" panose="020F0502020204030204" pitchFamily="34" charset="0"/>
                              </a:rPr>
                              <m:t>𝜆</m:t>
                            </m:r>
                          </m:e>
                          <m:sub>
                            <m:r>
                              <a:rPr lang="en-US" sz="1800" b="0" i="1">
                                <a:solidFill>
                                  <a:schemeClr val="tx1"/>
                                </a:solidFill>
                                <a:effectLst/>
                                <a:latin typeface="Cambria Math" panose="02040503050406030204" pitchFamily="18" charset="0"/>
                                <a:ea typeface="Calibri" panose="020F0502020204030204" pitchFamily="34" charset="0"/>
                              </a:rPr>
                              <m:t>𝑆𝑇𝑂</m:t>
                            </m:r>
                          </m:sub>
                        </m:sSub>
                        <m:r>
                          <a:rPr lang="en-US" sz="1800" b="0" i="1">
                            <a:solidFill>
                              <a:schemeClr val="tx1"/>
                            </a:solidFill>
                            <a:effectLst/>
                            <a:latin typeface="Cambria Math" panose="02040503050406030204" pitchFamily="18" charset="0"/>
                            <a:ea typeface="Times New Roman" panose="02020603050405020304" pitchFamily="18" charset="0"/>
                          </a:rPr>
                          <m:t>=</m:t>
                        </m:r>
                        <m:d>
                          <m:dPr>
                            <m:begChr m:val="{"/>
                            <m:endChr m:val="}"/>
                            <m:ctrlPr>
                              <a:rPr lang="en-US" sz="1800" i="1">
                                <a:solidFill>
                                  <a:schemeClr val="tx1"/>
                                </a:solidFill>
                                <a:effectLst/>
                                <a:latin typeface="Cambria Math" panose="02040503050406030204" pitchFamily="18" charset="0"/>
                                <a:ea typeface="Times New Roman" panose="02020603050405020304" pitchFamily="18" charset="0"/>
                              </a:rPr>
                            </m:ctrlPr>
                          </m:dPr>
                          <m:e>
                            <m:f>
                              <m:fPr>
                                <m:ctrlPr>
                                  <a:rPr lang="en-US" sz="1800" i="1">
                                    <a:solidFill>
                                      <a:schemeClr val="tx1"/>
                                    </a:solidFill>
                                    <a:effectLst/>
                                    <a:latin typeface="Cambria Math" panose="02040503050406030204" pitchFamily="18" charset="0"/>
                                    <a:ea typeface="Calibri" panose="020F0502020204030204" pitchFamily="34" charset="0"/>
                                  </a:rPr>
                                </m:ctrlPr>
                              </m:fPr>
                              <m:num>
                                <m:sSub>
                                  <m:sSubPr>
                                    <m:ctrlPr>
                                      <a:rPr lang="en-US" sz="1800" i="1" smtClean="0">
                                        <a:solidFill>
                                          <a:srgbClr val="FF0000"/>
                                        </a:solidFill>
                                        <a:latin typeface="Cambria Math" panose="02040503050406030204" pitchFamily="18" charset="0"/>
                                      </a:rPr>
                                    </m:ctrlPr>
                                  </m:sSubPr>
                                  <m:e>
                                    <m:r>
                                      <a:rPr lang="en-US" sz="1800" b="0" i="1">
                                        <a:solidFill>
                                          <a:srgbClr val="FF0000"/>
                                        </a:solidFill>
                                        <a:latin typeface="Cambria Math" panose="02040503050406030204" pitchFamily="18" charset="0"/>
                                      </a:rPr>
                                      <m:t>𝑡</m:t>
                                    </m:r>
                                  </m:e>
                                  <m:sub>
                                    <m:r>
                                      <a:rPr lang="en-US" sz="1800" b="0" i="1">
                                        <a:solidFill>
                                          <a:srgbClr val="FF0000"/>
                                        </a:solidFill>
                                        <a:latin typeface="Cambria Math" panose="02040503050406030204" pitchFamily="18" charset="0"/>
                                      </a:rPr>
                                      <m:t>𝑑𝑒𝑙𝑎𝑦</m:t>
                                    </m:r>
                                  </m:sub>
                                </m:sSub>
                              </m:num>
                              <m:den>
                                <m:sSub>
                                  <m:sSubPr>
                                    <m:ctrlPr>
                                      <a:rPr lang="en-US" sz="1800" i="1">
                                        <a:solidFill>
                                          <a:schemeClr val="tx1"/>
                                        </a:solidFill>
                                        <a:effectLst/>
                                        <a:latin typeface="Cambria Math" panose="02040503050406030204" pitchFamily="18" charset="0"/>
                                        <a:ea typeface="Calibri" panose="020F0502020204030204" pitchFamily="34" charset="0"/>
                                      </a:rPr>
                                    </m:ctrlPr>
                                  </m:sSubPr>
                                  <m:e>
                                    <m:r>
                                      <a:rPr lang="en-US" sz="1800" b="0" i="1">
                                        <a:solidFill>
                                          <a:schemeClr val="tx1"/>
                                        </a:solidFill>
                                        <a:effectLst/>
                                        <a:latin typeface="Cambria Math" panose="02040503050406030204" pitchFamily="18" charset="0"/>
                                        <a:ea typeface="Calibri" panose="020F0502020204030204" pitchFamily="34" charset="0"/>
                                      </a:rPr>
                                      <m:t>𝑇</m:t>
                                    </m:r>
                                  </m:e>
                                  <m:sub>
                                    <m:r>
                                      <a:rPr lang="en-US" sz="1800" b="0" i="1">
                                        <a:solidFill>
                                          <a:schemeClr val="tx1"/>
                                        </a:solidFill>
                                        <a:effectLst/>
                                        <a:latin typeface="Cambria Math" panose="02040503050406030204" pitchFamily="18" charset="0"/>
                                        <a:ea typeface="Calibri" panose="020F0502020204030204" pitchFamily="34" charset="0"/>
                                      </a:rPr>
                                      <m:t>𝑐h𝑖𝑝</m:t>
                                    </m:r>
                                  </m:sub>
                                </m:sSub>
                              </m:den>
                            </m:f>
                          </m:e>
                        </m:d>
                      </m:oMath>
                    </m:oMathPara>
                  </a14:m>
                  <a:endParaRPr lang="en-US" sz="180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8FA8028E-581E-ECDC-440E-B0806DEEAA6D}"/>
                    </a:ext>
                  </a:extLst>
                </p:cNvPr>
                <p:cNvSpPr txBox="1">
                  <a:spLocks noRot="1" noChangeAspect="1" noMove="1" noResize="1" noEditPoints="1" noAdjustHandles="1" noChangeArrowheads="1" noChangeShapeType="1" noTextEdit="1"/>
                </p:cNvSpPr>
                <p:nvPr/>
              </p:nvSpPr>
              <p:spPr>
                <a:xfrm>
                  <a:off x="3063156" y="2644644"/>
                  <a:ext cx="2328389" cy="994503"/>
                </a:xfrm>
                <a:prstGeom prst="rect">
                  <a:avLst/>
                </a:prstGeom>
                <a:blipFill>
                  <a:blip r:embed="rId7"/>
                  <a:stretch>
                    <a:fillRect t="-2381"/>
                  </a:stretch>
                </a:blipFill>
                <a:ln w="28575">
                  <a:solidFill>
                    <a:srgbClr val="00B050"/>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69FDB37-C0F9-A3DE-3100-7E4F4816146E}"/>
                </a:ext>
              </a:extLst>
            </p:cNvPr>
            <p:cNvCxnSpPr>
              <a:cxnSpLocks/>
              <a:stCxn id="29" idx="3"/>
              <a:endCxn id="31" idx="1"/>
            </p:cNvCxnSpPr>
            <p:nvPr/>
          </p:nvCxnSpPr>
          <p:spPr>
            <a:xfrm flipV="1">
              <a:off x="2760222" y="2038996"/>
              <a:ext cx="302935" cy="32364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F1E6CCE-9707-C96C-F4D9-1FB15F4FED25}"/>
                </a:ext>
              </a:extLst>
            </p:cNvPr>
            <p:cNvCxnSpPr>
              <a:cxnSpLocks/>
              <a:stCxn id="29" idx="3"/>
              <a:endCxn id="33" idx="1"/>
            </p:cNvCxnSpPr>
            <p:nvPr/>
          </p:nvCxnSpPr>
          <p:spPr>
            <a:xfrm>
              <a:off x="2760222" y="2362637"/>
              <a:ext cx="302934" cy="7792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0521102-6828-F4D2-CB2D-E04365753758}"/>
              </a:ext>
            </a:extLst>
          </p:cNvPr>
          <p:cNvGrpSpPr/>
          <p:nvPr/>
        </p:nvGrpSpPr>
        <p:grpSpPr>
          <a:xfrm>
            <a:off x="5481442" y="1405263"/>
            <a:ext cx="6584662" cy="5139599"/>
            <a:chOff x="5481442" y="1405263"/>
            <a:chExt cx="6584662" cy="5139599"/>
          </a:xfrm>
        </p:grpSpPr>
        <p:grpSp>
          <p:nvGrpSpPr>
            <p:cNvPr id="2" name="Group 1">
              <a:extLst>
                <a:ext uri="{FF2B5EF4-FFF2-40B4-BE49-F238E27FC236}">
                  <a16:creationId xmlns:a16="http://schemas.microsoft.com/office/drawing/2014/main" id="{CFDD95D6-6011-ED65-AEDA-FEF8676F95D0}"/>
                </a:ext>
              </a:extLst>
            </p:cNvPr>
            <p:cNvGrpSpPr/>
            <p:nvPr/>
          </p:nvGrpSpPr>
          <p:grpSpPr>
            <a:xfrm>
              <a:off x="5481442" y="1405263"/>
              <a:ext cx="6584662" cy="5139599"/>
              <a:chOff x="5391547" y="1405263"/>
              <a:chExt cx="6674557" cy="5139599"/>
            </a:xfrm>
          </p:grpSpPr>
          <p:grpSp>
            <p:nvGrpSpPr>
              <p:cNvPr id="9" name="Group 8">
                <a:extLst>
                  <a:ext uri="{FF2B5EF4-FFF2-40B4-BE49-F238E27FC236}">
                    <a16:creationId xmlns:a16="http://schemas.microsoft.com/office/drawing/2014/main" id="{ED6EE7C6-906D-FCF8-86B1-6E3FF2B802F0}"/>
                  </a:ext>
                </a:extLst>
              </p:cNvPr>
              <p:cNvGrpSpPr/>
              <p:nvPr/>
            </p:nvGrpSpPr>
            <p:grpSpPr>
              <a:xfrm>
                <a:off x="5573869" y="1405263"/>
                <a:ext cx="6492235" cy="5139599"/>
                <a:chOff x="5476875" y="1465223"/>
                <a:chExt cx="6589229" cy="5139599"/>
              </a:xfrm>
            </p:grpSpPr>
            <p:pic>
              <p:nvPicPr>
                <p:cNvPr id="16" name="Picture 15" descr="Chart&#10;&#10;Description automatically generated">
                  <a:extLst>
                    <a:ext uri="{FF2B5EF4-FFF2-40B4-BE49-F238E27FC236}">
                      <a16:creationId xmlns:a16="http://schemas.microsoft.com/office/drawing/2014/main" id="{0B6F0852-C968-29B0-7114-F540D0377CA3}"/>
                    </a:ext>
                  </a:extLst>
                </p:cNvPr>
                <p:cNvPicPr>
                  <a:picLocks noChangeAspect="1"/>
                </p:cNvPicPr>
                <p:nvPr/>
              </p:nvPicPr>
              <p:blipFill rotWithShape="1">
                <a:blip r:embed="rId8"/>
                <a:srcRect t="907"/>
                <a:stretch/>
              </p:blipFill>
              <p:spPr>
                <a:xfrm>
                  <a:off x="5476875" y="1709737"/>
                  <a:ext cx="6589229" cy="4769644"/>
                </a:xfrm>
                <a:prstGeom prst="rect">
                  <a:avLst/>
                </a:prstGeom>
                <a:ln>
                  <a:noFill/>
                </a:ln>
              </p:spPr>
            </p:pic>
            <p:sp>
              <p:nvSpPr>
                <p:cNvPr id="23" name="TextBox 22">
                  <a:extLst>
                    <a:ext uri="{FF2B5EF4-FFF2-40B4-BE49-F238E27FC236}">
                      <a16:creationId xmlns:a16="http://schemas.microsoft.com/office/drawing/2014/main" id="{3150B73B-9903-2905-70C1-D8B9B066D62D}"/>
                    </a:ext>
                  </a:extLst>
                </p:cNvPr>
                <p:cNvSpPr txBox="1"/>
                <p:nvPr/>
              </p:nvSpPr>
              <p:spPr>
                <a:xfrm>
                  <a:off x="8555831" y="6297045"/>
                  <a:ext cx="990600" cy="307777"/>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Ô </a:t>
                  </a:r>
                  <a:r>
                    <a:rPr lang="en-US" b="1" dirty="0" err="1">
                      <a:latin typeface="Times New Roman" panose="02020603050405020304" pitchFamily="18" charset="0"/>
                      <a:cs typeface="Times New Roman" panose="02020603050405020304" pitchFamily="18" charset="0"/>
                    </a:rPr>
                    <a:t>tần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endParaRPr lang="en-US" b="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258565C-A0C7-3929-3D51-8CD36D002396}"/>
                    </a:ext>
                  </a:extLst>
                </p:cNvPr>
                <p:cNvSpPr txBox="1"/>
                <p:nvPr/>
              </p:nvSpPr>
              <p:spPr>
                <a:xfrm>
                  <a:off x="6974836" y="1465223"/>
                  <a:ext cx="4477305" cy="307777"/>
                </a:xfrm>
                <a:prstGeom prst="rect">
                  <a:avLst/>
                </a:prstGeom>
                <a:noFill/>
              </p:spPr>
              <p:txBody>
                <a:bodyPr wrap="square">
                  <a:spAutoFit/>
                </a:bodyPr>
                <a:lstStyle/>
                <a:p>
                  <a:pPr algn="ctr"/>
                  <a:r>
                    <a:rPr lang="vi-VN" b="1" i="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28: </a:t>
                  </a:r>
                  <a:r>
                    <a:rPr lang="en-US" b="1" i="1" dirty="0" err="1">
                      <a:latin typeface="Times New Roman" panose="02020603050405020304" pitchFamily="18" charset="0"/>
                      <a:cs typeface="Times New Roman" panose="02020603050405020304" pitchFamily="18" charset="0"/>
                    </a:rPr>
                    <a:t>Ảnh</a:t>
                  </a:r>
                  <a:r>
                    <a:rPr lang="en-US" b="1" i="1" dirty="0">
                      <a:latin typeface="Times New Roman" panose="02020603050405020304" pitchFamily="18" charset="0"/>
                      <a:cs typeface="Times New Roman" panose="02020603050405020304" pitchFamily="18" charset="0"/>
                    </a:rPr>
                    <a:t> </a:t>
                  </a:r>
                  <a:r>
                    <a:rPr lang="en-US" b="1" i="1" err="1">
                      <a:latin typeface="Times New Roman" panose="02020603050405020304" pitchFamily="18" charset="0"/>
                      <a:cs typeface="Times New Roman" panose="02020603050405020304" pitchFamily="18" charset="0"/>
                    </a:rPr>
                    <a:t>hưởng</a:t>
                  </a:r>
                  <a:r>
                    <a:rPr lang="en-US" b="1" i="1">
                      <a:latin typeface="Times New Roman" panose="02020603050405020304" pitchFamily="18" charset="0"/>
                      <a:cs typeface="Times New Roman" panose="02020603050405020304" pitchFamily="18" charset="0"/>
                    </a:rPr>
                    <a:t> của hiện tượng bất đồng bộ ký tự</a:t>
                  </a:r>
                  <a:r>
                    <a:rPr lang="vi-VN" b="1" i="1">
                      <a:latin typeface="Times New Roman" panose="02020603050405020304" pitchFamily="18" charset="0"/>
                      <a:cs typeface="Times New Roman" panose="02020603050405020304" pitchFamily="18" charset="0"/>
                    </a:rPr>
                    <a:t>.</a:t>
                  </a:r>
                  <a:endParaRPr lang="en-US" b="1" i="1" dirty="0">
                    <a:latin typeface="Times New Roman" panose="02020603050405020304" pitchFamily="18" charset="0"/>
                    <a:cs typeface="Times New Roman" panose="02020603050405020304" pitchFamily="18" charset="0"/>
                  </a:endParaRPr>
                </a:p>
              </p:txBody>
            </p:sp>
            <p:cxnSp>
              <p:nvCxnSpPr>
                <p:cNvPr id="36" name="Straight Arrow Connector 35">
                  <a:extLst>
                    <a:ext uri="{FF2B5EF4-FFF2-40B4-BE49-F238E27FC236}">
                      <a16:creationId xmlns:a16="http://schemas.microsoft.com/office/drawing/2014/main" id="{8DB3C51C-255C-84CB-3D3C-6C7A5770CA12}"/>
                    </a:ext>
                  </a:extLst>
                </p:cNvPr>
                <p:cNvCxnSpPr>
                  <a:cxnSpLocks/>
                </p:cNvCxnSpPr>
                <p:nvPr/>
              </p:nvCxnSpPr>
              <p:spPr>
                <a:xfrm>
                  <a:off x="8301904" y="2160231"/>
                  <a:ext cx="1823171" cy="681029"/>
                </a:xfrm>
                <a:prstGeom prst="straightConnector1">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913EF72-0E01-E61D-FFFF-10E6B12DF7F8}"/>
                    </a:ext>
                  </a:extLst>
                </p:cNvPr>
                <p:cNvSpPr txBox="1"/>
                <p:nvPr/>
              </p:nvSpPr>
              <p:spPr>
                <a:xfrm>
                  <a:off x="8301904" y="2428272"/>
                  <a:ext cx="931469" cy="954107"/>
                </a:xfrm>
                <a:prstGeom prst="rect">
                  <a:avLst/>
                </a:prstGeom>
                <a:noFill/>
              </p:spPr>
              <p:txBody>
                <a:bodyPr wrap="square" rtlCol="0">
                  <a:spAutoFit/>
                </a:bodyPr>
                <a:lstStyle/>
                <a:p>
                  <a:pPr algn="ctr"/>
                  <a:r>
                    <a:rPr lang="en-US" b="1" i="1">
                      <a:solidFill>
                        <a:srgbClr val="00B050"/>
                      </a:solidFill>
                      <a:latin typeface="Times New Roman" panose="02020603050405020304" pitchFamily="18" charset="0"/>
                      <a:cs typeface="Times New Roman" panose="02020603050405020304" pitchFamily="18" charset="0"/>
                    </a:rPr>
                    <a:t>Độ cao xung cực đại giảm dần</a:t>
                  </a:r>
                </a:p>
              </p:txBody>
            </p:sp>
            <p:cxnSp>
              <p:nvCxnSpPr>
                <p:cNvPr id="39" name="Straight Arrow Connector 38">
                  <a:extLst>
                    <a:ext uri="{FF2B5EF4-FFF2-40B4-BE49-F238E27FC236}">
                      <a16:creationId xmlns:a16="http://schemas.microsoft.com/office/drawing/2014/main" id="{B3528772-1CE5-2608-9D55-BE49EC478F02}"/>
                    </a:ext>
                  </a:extLst>
                </p:cNvPr>
                <p:cNvCxnSpPr>
                  <a:cxnSpLocks/>
                  <a:endCxn id="41" idx="2"/>
                </p:cNvCxnSpPr>
                <p:nvPr/>
              </p:nvCxnSpPr>
              <p:spPr>
                <a:xfrm flipH="1" flipV="1">
                  <a:off x="10729919" y="5384173"/>
                  <a:ext cx="433567" cy="457462"/>
                </a:xfrm>
                <a:prstGeom prst="straightConnector1">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F640549-E57C-46F0-82ED-4B37D1CEB4D4}"/>
                    </a:ext>
                  </a:extLst>
                </p:cNvPr>
                <p:cNvSpPr txBox="1"/>
                <p:nvPr/>
              </p:nvSpPr>
              <p:spPr>
                <a:xfrm>
                  <a:off x="10296352" y="4430066"/>
                  <a:ext cx="867134" cy="954107"/>
                </a:xfrm>
                <a:prstGeom prst="rect">
                  <a:avLst/>
                </a:prstGeom>
                <a:noFill/>
              </p:spPr>
              <p:txBody>
                <a:bodyPr wrap="square" rtlCol="0">
                  <a:spAutoFit/>
                </a:bodyPr>
                <a:lstStyle/>
                <a:p>
                  <a:pPr algn="ctr"/>
                  <a:r>
                    <a:rPr lang="en-US" b="1" i="1">
                      <a:solidFill>
                        <a:srgbClr val="00B050"/>
                      </a:solidFill>
                      <a:latin typeface="Times New Roman" panose="02020603050405020304" pitchFamily="18" charset="0"/>
                      <a:cs typeface="Times New Roman" panose="02020603050405020304" pitchFamily="18" charset="0"/>
                    </a:rPr>
                    <a:t>Các ô tần số lân cận tăng dần</a:t>
                  </a:r>
                </a:p>
              </p:txBody>
            </p:sp>
          </p:grpSp>
          <p:sp>
            <p:nvSpPr>
              <p:cNvPr id="24" name="TextBox 23">
                <a:extLst>
                  <a:ext uri="{FF2B5EF4-FFF2-40B4-BE49-F238E27FC236}">
                    <a16:creationId xmlns:a16="http://schemas.microsoft.com/office/drawing/2014/main" id="{7DE9CF5B-FE2D-FD23-ECC1-14F5F605D6F7}"/>
                  </a:ext>
                </a:extLst>
              </p:cNvPr>
              <p:cNvSpPr txBox="1"/>
              <p:nvPr/>
            </p:nvSpPr>
            <p:spPr>
              <a:xfrm rot="16200000">
                <a:off x="4841250" y="3579039"/>
                <a:ext cx="1408371"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Biên độ FFT</a:t>
                </a:r>
              </a:p>
            </p:txBody>
          </p:sp>
        </p:grpSp>
        <p:cxnSp>
          <p:nvCxnSpPr>
            <p:cNvPr id="38" name="Straight Arrow Connector 37">
              <a:extLst>
                <a:ext uri="{FF2B5EF4-FFF2-40B4-BE49-F238E27FC236}">
                  <a16:creationId xmlns:a16="http://schemas.microsoft.com/office/drawing/2014/main" id="{A063B255-718B-D1CD-3A65-A90A730540A9}"/>
                </a:ext>
              </a:extLst>
            </p:cNvPr>
            <p:cNvCxnSpPr>
              <a:cxnSpLocks/>
            </p:cNvCxnSpPr>
            <p:nvPr/>
          </p:nvCxnSpPr>
          <p:spPr>
            <a:xfrm>
              <a:off x="6315385" y="4054320"/>
              <a:ext cx="1986519" cy="0"/>
            </a:xfrm>
            <a:prstGeom prst="straightConnector1">
              <a:avLst/>
            </a:prstGeom>
            <a:ln w="1905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4917CC-017B-6CDA-38E0-E153B331480D}"/>
                </a:ext>
              </a:extLst>
            </p:cNvPr>
            <p:cNvSpPr txBox="1"/>
            <p:nvPr/>
          </p:nvSpPr>
          <p:spPr>
            <a:xfrm>
              <a:off x="6406928" y="4104359"/>
              <a:ext cx="1005502" cy="738664"/>
            </a:xfrm>
            <a:prstGeom prst="rect">
              <a:avLst/>
            </a:prstGeom>
            <a:noFill/>
          </p:spPr>
          <p:txBody>
            <a:bodyPr wrap="square" rtlCol="0">
              <a:spAutoFit/>
            </a:bodyPr>
            <a:lstStyle/>
            <a:p>
              <a:pPr algn="ctr"/>
              <a:r>
                <a:rPr lang="en-US" b="1" i="1">
                  <a:solidFill>
                    <a:srgbClr val="00B0F0"/>
                  </a:solidFill>
                  <a:latin typeface="Times New Roman" panose="02020603050405020304" pitchFamily="18" charset="0"/>
                  <a:cs typeface="Times New Roman" panose="02020603050405020304" pitchFamily="18" charset="0"/>
                </a:rPr>
                <a:t>Xung tần số cực đại bị dịch</a:t>
              </a:r>
            </a:p>
          </p:txBody>
        </p:sp>
      </p:grpSp>
    </p:spTree>
    <p:extLst>
      <p:ext uri="{BB962C8B-B14F-4D97-AF65-F5344CB8AC3E}">
        <p14:creationId xmlns:p14="http://schemas.microsoft.com/office/powerpoint/2010/main" val="153148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 name="Picture 8">
            <a:extLst>
              <a:ext uri="{FF2B5EF4-FFF2-40B4-BE49-F238E27FC236}">
                <a16:creationId xmlns:a16="http://schemas.microsoft.com/office/drawing/2014/main" id="{E406F74F-C2DA-224F-B018-7B98FE61B354}"/>
              </a:ext>
            </a:extLst>
          </p:cNvPr>
          <p:cNvPicPr>
            <a:picLocks noChangeAspect="1"/>
          </p:cNvPicPr>
          <p:nvPr/>
        </p:nvPicPr>
        <p:blipFill rotWithShape="1">
          <a:blip r:embed="rId3"/>
          <a:srcRect l="1602"/>
          <a:stretch/>
        </p:blipFill>
        <p:spPr>
          <a:xfrm>
            <a:off x="307975" y="2858947"/>
            <a:ext cx="11496615" cy="3612902"/>
          </a:xfrm>
          <a:prstGeom prst="rect">
            <a:avLst/>
          </a:prstGeom>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dirty="0">
                <a:solidFill>
                  <a:schemeClr val="bg2"/>
                </a:solidFill>
                <a:latin typeface="Times New Roman" panose="02020603050405020304" pitchFamily="18" charset="0"/>
                <a:cs typeface="Times New Roman" panose="02020603050405020304" pitchFamily="18" charset="0"/>
              </a:rPr>
              <a:t>4. THIẾT KẾ BỘ ĐỒNG BỘ KÝ TỰ (2/5)</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4.2. </a:t>
            </a:r>
            <a:r>
              <a:rPr lang="en-GB" sz="2000" b="1" dirty="0" err="1">
                <a:solidFill>
                  <a:srgbClr val="00B0F0"/>
                </a:solidFill>
                <a:latin typeface="Times New Roman" panose="02020603050405020304" pitchFamily="18" charset="0"/>
                <a:cs typeface="Times New Roman" panose="02020603050405020304" pitchFamily="18" charset="0"/>
              </a:rPr>
              <a:t>Phương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pháp</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đồng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bộ</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ký</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tự</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1749BC2-492F-4200-9750-F2016DEDBD71}"/>
                  </a:ext>
                </a:extLst>
              </p:cNvPr>
              <p:cNvSpPr txBox="1"/>
              <p:nvPr/>
            </p:nvSpPr>
            <p:spPr>
              <a:xfrm>
                <a:off x="6344996" y="1039908"/>
                <a:ext cx="5459594" cy="668260"/>
              </a:xfrm>
              <a:prstGeom prst="rect">
                <a:avLst/>
              </a:prstGeom>
              <a:noFill/>
              <a:ln w="28575">
                <a:solidFill>
                  <a:srgbClr val="00B0F0"/>
                </a:solidFill>
              </a:ln>
            </p:spPr>
            <p:txBody>
              <a:bodyPr wrap="square" rtlCol="0">
                <a:spAutoFit/>
              </a:bodyPr>
              <a:lstStyle/>
              <a:p>
                <a:pPr marL="285750" indent="-285750" algn="jus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Các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tín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hiệu</a:t>
                </a:r>
                <a:r>
                  <a:rPr lang="en-US" sz="1800" dirty="0">
                    <a:solidFill>
                      <a:schemeClr val="tx1"/>
                    </a:solidFill>
                    <a:latin typeface="Times New Roman" panose="02020603050405020304" pitchFamily="18" charset="0"/>
                    <a:cs typeface="Times New Roman" panose="02020603050405020304" pitchFamily="18" charset="0"/>
                  </a:rPr>
                  <a:t> preamble </a:t>
                </a:r>
                <a:r>
                  <a:rPr lang="en-US" sz="1800" dirty="0" err="1">
                    <a:solidFill>
                      <a:schemeClr val="tx1"/>
                    </a:solidFill>
                    <a:latin typeface="Times New Roman" panose="02020603050405020304" pitchFamily="18" charset="0"/>
                    <a:cs typeface="Times New Roman" panose="02020603050405020304" pitchFamily="18" charset="0"/>
                  </a:rPr>
                  <a:t>được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dụng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bộ</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tự</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ước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lượng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trễ</a:t>
                </a:r>
                <a:r>
                  <a:rPr lang="en-US" sz="18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i="1" smtClean="0">
                            <a:solidFill>
                              <a:schemeClr val="tx1"/>
                            </a:solidFill>
                            <a:latin typeface="Cambria Math" panose="02040503050406030204" pitchFamily="18" charset="0"/>
                            <a:cs typeface="Times New Roman" panose="02020603050405020304" pitchFamily="18" charset="0"/>
                          </a:rPr>
                          <m:t>𝑡</m:t>
                        </m:r>
                      </m:e>
                      <m:sub>
                        <m:r>
                          <a:rPr lang="en-US" sz="1800" i="1" smtClean="0">
                            <a:solidFill>
                              <a:schemeClr val="tx1"/>
                            </a:solidFill>
                            <a:latin typeface="Cambria Math" panose="02040503050406030204" pitchFamily="18" charset="0"/>
                            <a:cs typeface="Times New Roman" panose="02020603050405020304" pitchFamily="18" charset="0"/>
                          </a:rPr>
                          <m:t>𝑑𝑒𝑙𝑎𝑦</m:t>
                        </m:r>
                      </m:sub>
                    </m:sSub>
                  </m:oMath>
                </a14:m>
                <a:r>
                  <a:rPr lang="en-US" sz="1800" dirty="0">
                    <a:solidFill>
                      <a:schemeClr val="tx1"/>
                    </a:solidFill>
                    <a:latin typeface="Times New Roman" panose="02020603050405020304" pitchFamily="18" charset="0"/>
                    <a:cs typeface="Times New Roman" panose="02020603050405020304" pitchFamily="18" charset="0"/>
                  </a:rPr>
                  <a:t>.</a:t>
                </a:r>
              </a:p>
            </p:txBody>
          </p:sp>
        </mc:Choice>
        <mc:Fallback>
          <p:sp>
            <p:nvSpPr>
              <p:cNvPr id="2" name="TextBox 1">
                <a:extLst>
                  <a:ext uri="{FF2B5EF4-FFF2-40B4-BE49-F238E27FC236}">
                    <a16:creationId xmlns:a16="http://schemas.microsoft.com/office/drawing/2014/main" id="{11749BC2-492F-4200-9750-F2016DEDBD71}"/>
                  </a:ext>
                </a:extLst>
              </p:cNvPr>
              <p:cNvSpPr txBox="1">
                <a:spLocks noRot="1" noChangeAspect="1" noMove="1" noResize="1" noEditPoints="1" noAdjustHandles="1" noChangeArrowheads="1" noChangeShapeType="1" noTextEdit="1"/>
              </p:cNvSpPr>
              <p:nvPr/>
            </p:nvSpPr>
            <p:spPr>
              <a:xfrm>
                <a:off x="6344996" y="1039908"/>
                <a:ext cx="5459594" cy="668260"/>
              </a:xfrm>
              <a:prstGeom prst="rect">
                <a:avLst/>
              </a:prstGeom>
              <a:blipFill>
                <a:blip r:embed="rId4"/>
                <a:stretch>
                  <a:fillRect l="-556" t="-3509" r="-556" b="-7895"/>
                </a:stretch>
              </a:blipFill>
              <a:ln w="28575">
                <a:solidFill>
                  <a:srgbClr val="00B0F0"/>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ADF4D139-C63C-C9E9-EB6E-566FDD6445E6}"/>
              </a:ext>
            </a:extLst>
          </p:cNvPr>
          <p:cNvSpPr txBox="1"/>
          <p:nvPr/>
        </p:nvSpPr>
        <p:spPr>
          <a:xfrm>
            <a:off x="3153398" y="6232270"/>
            <a:ext cx="7711443" cy="307777"/>
          </a:xfrm>
          <a:prstGeom prst="rect">
            <a:avLst/>
          </a:prstGeom>
          <a:noFill/>
        </p:spPr>
        <p:txBody>
          <a:bodyPr wrap="square">
            <a:spAutoFit/>
          </a:bodyPr>
          <a:lstStyle/>
          <a:p>
            <a:pPr marL="0" marR="0" algn="ctr">
              <a:spcBef>
                <a:spcPts val="1200"/>
              </a:spcBef>
              <a:spcAft>
                <a:spcPts val="1800"/>
              </a:spcAft>
            </a:pPr>
            <a:r>
              <a:rPr lang="en-US" b="1" i="1"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b="1" i="1">
                <a:effectLst/>
                <a:latin typeface="Times New Roman" panose="02020603050405020304" pitchFamily="18" charset="0"/>
                <a:ea typeface="Calibri" panose="020F0502020204030204" pitchFamily="34" charset="0"/>
                <a:cs typeface="Times New Roman" panose="02020603050405020304" pitchFamily="18" charset="0"/>
              </a:rPr>
              <a:t> 29: </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Minh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hoạ</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effectLst/>
                <a:latin typeface="Times New Roman" panose="02020603050405020304" pitchFamily="18" charset="0"/>
                <a:ea typeface="Calibri" panose="020F0502020204030204" pitchFamily="34" charset="0"/>
                <a:cs typeface="Times New Roman" panose="02020603050405020304" pitchFamily="18" charset="0"/>
              </a:rPr>
              <a:t>bộ</a:t>
            </a:r>
            <a:endParaRPr lang="en-US" b="1"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B6277C01-E3EE-4BB1-45B9-D3F9E7747F85}"/>
              </a:ext>
            </a:extLst>
          </p:cNvPr>
          <p:cNvSpPr txBox="1"/>
          <p:nvPr/>
        </p:nvSpPr>
        <p:spPr>
          <a:xfrm>
            <a:off x="347692" y="2144418"/>
            <a:ext cx="11496615" cy="646331"/>
          </a:xfrm>
          <a:prstGeom prst="rect">
            <a:avLst/>
          </a:prstGeom>
          <a:noFill/>
          <a:ln w="28575">
            <a:solidFill>
              <a:srgbClr val="FF0000"/>
            </a:solidFill>
          </a:ln>
        </p:spPr>
        <p:txBody>
          <a:bodyPr wrap="square" rtlCol="0">
            <a:spAutoFit/>
          </a:bodyPr>
          <a:lstStyle/>
          <a:p>
            <a:pPr marL="285750" indent="-285750" algn="just">
              <a:buFont typeface="Wingdings" panose="05000000000000000000" pitchFamily="2" charset="2"/>
              <a:buChar char="Ø"/>
            </a:pPr>
            <a:r>
              <a:rPr lang="en-US" sz="1800" dirty="0">
                <a:solidFill>
                  <a:schemeClr val="tx1"/>
                </a:solidFill>
                <a:latin typeface="Times New Roman" panose="02020603050405020304" pitchFamily="18" charset="0"/>
                <a:cs typeface="Times New Roman" panose="02020603050405020304" pitchFamily="18" charset="0"/>
              </a:rPr>
              <a:t>Ý </a:t>
            </a:r>
            <a:r>
              <a:rPr lang="en-US" sz="1800" dirty="0" err="1">
                <a:solidFill>
                  <a:schemeClr val="tx1"/>
                </a:solidFill>
                <a:latin typeface="Times New Roman" panose="02020603050405020304" pitchFamily="18" charset="0"/>
                <a:cs typeface="Times New Roman" panose="02020603050405020304" pitchFamily="18" charset="0"/>
              </a:rPr>
              <a:t>tưởng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của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quá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bộ</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là</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điều</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khiển</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hoạt</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động</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của</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máy</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thu</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đóng</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ngắt</a:t>
            </a:r>
            <a:r>
              <a:rPr lang="en-US" sz="1800" b="1" dirty="0">
                <a:solidFill>
                  <a:srgbClr val="FF0000"/>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bắt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đúng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vị</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bắt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đầu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của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tự</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thông</a:t>
            </a:r>
            <a:r>
              <a:rPr lang="en-US" sz="1800" dirty="0">
                <a:solidFill>
                  <a:schemeClr val="tx1"/>
                </a:solidFill>
                <a:latin typeface="Times New Roman" panose="02020603050405020304" pitchFamily="18" charset="0"/>
                <a:cs typeface="Times New Roman" panose="02020603050405020304" pitchFamily="18" charset="0"/>
              </a:rPr>
              <a:t> qua </a:t>
            </a:r>
            <a:r>
              <a:rPr lang="en-US" sz="1800" dirty="0" err="1">
                <a:solidFill>
                  <a:schemeClr val="tx1"/>
                </a:solidFill>
                <a:latin typeface="Times New Roman" panose="02020603050405020304" pitchFamily="18" charset="0"/>
                <a:cs typeface="Times New Roman" panose="02020603050405020304" pitchFamily="18" charset="0"/>
              </a:rPr>
              <a:t>giá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trị</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ước</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lượng</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thời</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gian</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trễ</a:t>
            </a:r>
            <a:r>
              <a:rPr lang="en-US" sz="1800" b="1" dirty="0">
                <a:solidFill>
                  <a:srgbClr val="FF0000"/>
                </a:solidFill>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07283B6D-8C52-F572-7232-95832344C471}"/>
              </a:ext>
            </a:extLst>
          </p:cNvPr>
          <p:cNvPicPr>
            <a:picLocks noChangeAspect="1"/>
          </p:cNvPicPr>
          <p:nvPr/>
        </p:nvPicPr>
        <p:blipFill>
          <a:blip r:embed="rId5"/>
          <a:stretch>
            <a:fillRect/>
          </a:stretch>
        </p:blipFill>
        <p:spPr>
          <a:xfrm>
            <a:off x="347692" y="915042"/>
            <a:ext cx="5846491" cy="954778"/>
          </a:xfrm>
          <a:prstGeom prst="rect">
            <a:avLst/>
          </a:prstGeom>
        </p:spPr>
      </p:pic>
    </p:spTree>
    <p:extLst>
      <p:ext uri="{BB962C8B-B14F-4D97-AF65-F5344CB8AC3E}">
        <p14:creationId xmlns:p14="http://schemas.microsoft.com/office/powerpoint/2010/main" val="119382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13" name="Picture 12">
            <a:extLst>
              <a:ext uri="{FF2B5EF4-FFF2-40B4-BE49-F238E27FC236}">
                <a16:creationId xmlns:a16="http://schemas.microsoft.com/office/drawing/2014/main" id="{73FD2C16-B31B-12B0-7144-560AACA0BB5F}"/>
              </a:ext>
            </a:extLst>
          </p:cNvPr>
          <p:cNvPicPr>
            <a:picLocks noChangeAspect="1"/>
          </p:cNvPicPr>
          <p:nvPr/>
        </p:nvPicPr>
        <p:blipFill>
          <a:blip r:embed="rId3"/>
          <a:stretch>
            <a:fillRect/>
          </a:stretch>
        </p:blipFill>
        <p:spPr>
          <a:xfrm>
            <a:off x="7063993" y="870631"/>
            <a:ext cx="3816528" cy="3003563"/>
          </a:xfrm>
          <a:prstGeom prst="rect">
            <a:avLst/>
          </a:prstGeom>
        </p:spPr>
      </p:pic>
      <p:pic>
        <p:nvPicPr>
          <p:cNvPr id="5" name="Picture 4">
            <a:extLst>
              <a:ext uri="{FF2B5EF4-FFF2-40B4-BE49-F238E27FC236}">
                <a16:creationId xmlns:a16="http://schemas.microsoft.com/office/drawing/2014/main" id="{336608E3-E0C0-62F9-CCCB-14161C45DD48}"/>
              </a:ext>
            </a:extLst>
          </p:cNvPr>
          <p:cNvPicPr>
            <a:picLocks noChangeAspect="1"/>
          </p:cNvPicPr>
          <p:nvPr/>
        </p:nvPicPr>
        <p:blipFill>
          <a:blip r:embed="rId4"/>
          <a:stretch>
            <a:fillRect/>
          </a:stretch>
        </p:blipFill>
        <p:spPr>
          <a:xfrm>
            <a:off x="1195656" y="1139177"/>
            <a:ext cx="4795953" cy="2759763"/>
          </a:xfrm>
          <a:prstGeom prst="rect">
            <a:avLst/>
          </a:prstGeom>
        </p:spPr>
      </p:pic>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16" name="TextBox 15">
            <a:extLst>
              <a:ext uri="{FF2B5EF4-FFF2-40B4-BE49-F238E27FC236}">
                <a16:creationId xmlns:a16="http://schemas.microsoft.com/office/drawing/2014/main" id="{7222607B-BA60-4676-AFCB-B9CE2C356D09}"/>
              </a:ext>
            </a:extLst>
          </p:cNvPr>
          <p:cNvSpPr txBox="1"/>
          <p:nvPr/>
        </p:nvSpPr>
        <p:spPr>
          <a:xfrm>
            <a:off x="1666754" y="3934700"/>
            <a:ext cx="8750462" cy="2585323"/>
          </a:xfrm>
          <a:prstGeom prst="rect">
            <a:avLst/>
          </a:prstGeom>
          <a:noFill/>
          <a:ln w="28575">
            <a:solidFill>
              <a:srgbClr val="00B0F0"/>
            </a:solidFill>
          </a:ln>
        </p:spPr>
        <p:txBody>
          <a:bodyPr wrap="square">
            <a:spAutoFit/>
          </a:bodyPr>
          <a:lstStyle/>
          <a:p>
            <a:pPr marL="285750" marR="0" lvl="0" indent="-285750" algn="just">
              <a:lnSpc>
                <a:spcPct val="150000"/>
              </a:lnSpc>
              <a:spcBef>
                <a:spcPts val="1200"/>
              </a:spcBef>
              <a:spcAft>
                <a:spcPts val="0"/>
              </a:spcAft>
              <a:buFont typeface="Arial" panose="020B0604020202020204" pitchFamily="34" charset="0"/>
              <a:buChar char="•"/>
            </a:pP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õi</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vị</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trí</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xung</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cực</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đại</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tín</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khiển</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just">
              <a:lnSpc>
                <a:spcPct val="150000"/>
              </a:lnSpc>
              <a:spcBef>
                <a:spcPts val="0"/>
              </a:spcBef>
              <a:spcAft>
                <a:spcPts val="0"/>
              </a:spcAft>
              <a:buFont typeface="Arial" panose="020B0604020202020204" pitchFamily="34" charset="0"/>
              <a:buChar char="•"/>
            </a:pP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hối</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GB"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điều</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khiển</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toàn</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thống</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xác</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định</a:t>
            </a:r>
            <a:r>
              <a:rPr lang="en-GB"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preamble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preamble.</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buFont typeface="Arial" panose="020B0604020202020204" pitchFamily="34" charset="0"/>
              <a:buChar char="•"/>
            </a:pP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GB"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ước</a:t>
            </a:r>
            <a:r>
              <a:rPr lang="en-GB"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lượng</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GB" sz="18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Khóa</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switch ở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ngõ</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đóng</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ngắt</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GB"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364C82A-8480-4166-889E-1FD59A1D301C}"/>
              </a:ext>
            </a:extLst>
          </p:cNvPr>
          <p:cNvSpPr txBox="1"/>
          <p:nvPr/>
        </p:nvSpPr>
        <p:spPr>
          <a:xfrm>
            <a:off x="1195656" y="870631"/>
            <a:ext cx="4795953"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30: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giải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tích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hợp</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thêm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khối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đồng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a:t>
            </a:r>
          </a:p>
        </p:txBody>
      </p:sp>
      <p:sp>
        <p:nvSpPr>
          <p:cNvPr id="7" name="Google Shape;92;p9">
            <a:extLst>
              <a:ext uri="{FF2B5EF4-FFF2-40B4-BE49-F238E27FC236}">
                <a16:creationId xmlns:a16="http://schemas.microsoft.com/office/drawing/2014/main" id="{F9177E7A-FD7A-8DBB-B40C-68C973F79071}"/>
              </a:ext>
            </a:extLst>
          </p:cNvPr>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4. THIẾT KẾ BỘ ĐỒNG BỘ KÝ TỰ (3/5)</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4.3. </a:t>
            </a:r>
            <a:r>
              <a:rPr lang="en-GB" sz="2000" b="1" dirty="0" err="1">
                <a:solidFill>
                  <a:srgbClr val="00B0F0"/>
                </a:solidFill>
                <a:latin typeface="Times New Roman" panose="02020603050405020304" pitchFamily="18" charset="0"/>
                <a:cs typeface="Times New Roman" panose="02020603050405020304" pitchFamily="18" charset="0"/>
              </a:rPr>
              <a:t>Cấu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trúc</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bộ</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đồng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bộ</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ký</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tự</a:t>
            </a:r>
            <a:endParaRPr lang="en-GB" sz="2000" b="1" dirty="0">
              <a:solidFill>
                <a:srgbClr val="00B0F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FC6ACA5F-40B2-16CB-C743-D29FD3362956}"/>
              </a:ext>
            </a:extLst>
          </p:cNvPr>
          <p:cNvCxnSpPr>
            <a:cxnSpLocks/>
          </p:cNvCxnSpPr>
          <p:nvPr/>
        </p:nvCxnSpPr>
        <p:spPr>
          <a:xfrm flipV="1">
            <a:off x="5225991" y="931137"/>
            <a:ext cx="2273181" cy="211300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6D712C-2698-172A-33C3-3DDB98E5D209}"/>
              </a:ext>
            </a:extLst>
          </p:cNvPr>
          <p:cNvCxnSpPr>
            <a:cxnSpLocks/>
          </p:cNvCxnSpPr>
          <p:nvPr/>
        </p:nvCxnSpPr>
        <p:spPr>
          <a:xfrm>
            <a:off x="5225991" y="3680749"/>
            <a:ext cx="2273181" cy="1006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3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000" b="1">
                <a:solidFill>
                  <a:srgbClr val="002060"/>
                </a:solidFill>
                <a:latin typeface="Times New Roman" panose="02020603050405020304" pitchFamily="18" charset="0"/>
                <a:cs typeface="Times New Roman" panose="02020603050405020304" pitchFamily="18" charset="0"/>
              </a:rPr>
              <a:t>M</a:t>
            </a:r>
            <a:r>
              <a:rPr lang="vi-VN" sz="2000" b="1">
                <a:solidFill>
                  <a:srgbClr val="002060"/>
                </a:solidFill>
                <a:latin typeface="Times New Roman" panose="02020603050405020304" pitchFamily="18" charset="0"/>
                <a:cs typeface="Times New Roman" panose="02020603050405020304" pitchFamily="18" charset="0"/>
              </a:rPr>
              <a:t>ỤC </a:t>
            </a:r>
            <a:r>
              <a:rPr lang="vi-VN" sz="2000" b="1" dirty="0">
                <a:solidFill>
                  <a:srgbClr val="002060"/>
                </a:solidFill>
                <a:latin typeface="Times New Roman" panose="02020603050405020304" pitchFamily="18" charset="0"/>
                <a:cs typeface="Times New Roman" panose="02020603050405020304" pitchFamily="18" charset="0"/>
              </a:rPr>
              <a:t>LỤC</a:t>
            </a:r>
            <a:endParaRPr sz="2000" b="1" dirty="0">
              <a:solidFill>
                <a:srgbClr val="C0000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D85DC7AE-A8A2-8C14-952C-2AE159954F26}"/>
              </a:ext>
            </a:extLst>
          </p:cNvPr>
          <p:cNvGrpSpPr/>
          <p:nvPr/>
        </p:nvGrpSpPr>
        <p:grpSpPr>
          <a:xfrm>
            <a:off x="239349" y="992620"/>
            <a:ext cx="5503426" cy="5418667"/>
            <a:chOff x="239349" y="992620"/>
            <a:chExt cx="5503426" cy="5418667"/>
          </a:xfrm>
        </p:grpSpPr>
        <p:graphicFrame>
          <p:nvGraphicFramePr>
            <p:cNvPr id="23" name="Diagram 22">
              <a:extLst>
                <a:ext uri="{FF2B5EF4-FFF2-40B4-BE49-F238E27FC236}">
                  <a16:creationId xmlns:a16="http://schemas.microsoft.com/office/drawing/2014/main" id="{BFAED267-AA60-3E3A-40D2-1A519B782E6A}"/>
                </a:ext>
              </a:extLst>
            </p:cNvPr>
            <p:cNvGraphicFramePr/>
            <p:nvPr>
              <p:extLst>
                <p:ext uri="{D42A27DB-BD31-4B8C-83A1-F6EECF244321}">
                  <p14:modId xmlns:p14="http://schemas.microsoft.com/office/powerpoint/2010/main" val="322942233"/>
                </p:ext>
              </p:extLst>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Rectangle 23">
              <a:extLst>
                <a:ext uri="{FF2B5EF4-FFF2-40B4-BE49-F238E27FC236}">
                  <a16:creationId xmlns:a16="http://schemas.microsoft.com/office/drawing/2014/main" id="{16CE4B5F-5F29-937D-9C9E-13BE462D9993}"/>
                </a:ext>
              </a:extLst>
            </p:cNvPr>
            <p:cNvSpPr/>
            <p:nvPr/>
          </p:nvSpPr>
          <p:spPr>
            <a:xfrm>
              <a:off x="389619" y="1232359"/>
              <a:ext cx="60483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1</a:t>
              </a:r>
            </a:p>
          </p:txBody>
        </p:sp>
        <p:sp>
          <p:nvSpPr>
            <p:cNvPr id="25" name="Rectangle 24">
              <a:extLst>
                <a:ext uri="{FF2B5EF4-FFF2-40B4-BE49-F238E27FC236}">
                  <a16:creationId xmlns:a16="http://schemas.microsoft.com/office/drawing/2014/main" id="{8364BFB2-5EC8-E79D-2767-97E4EBFE4A25}"/>
                </a:ext>
              </a:extLst>
            </p:cNvPr>
            <p:cNvSpPr/>
            <p:nvPr/>
          </p:nvSpPr>
          <p:spPr>
            <a:xfrm>
              <a:off x="848916" y="2064402"/>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2</a:t>
              </a:r>
            </a:p>
          </p:txBody>
        </p:sp>
        <p:sp>
          <p:nvSpPr>
            <p:cNvPr id="26" name="Rectangle 25">
              <a:extLst>
                <a:ext uri="{FF2B5EF4-FFF2-40B4-BE49-F238E27FC236}">
                  <a16:creationId xmlns:a16="http://schemas.microsoft.com/office/drawing/2014/main" id="{DC413B0F-BBDF-93A3-1F32-814E6DFF192F}"/>
                </a:ext>
              </a:extLst>
            </p:cNvPr>
            <p:cNvSpPr/>
            <p:nvPr/>
          </p:nvSpPr>
          <p:spPr>
            <a:xfrm>
              <a:off x="1047751" y="2953358"/>
              <a:ext cx="638177"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3</a:t>
              </a:r>
            </a:p>
          </p:txBody>
        </p:sp>
        <p:sp>
          <p:nvSpPr>
            <p:cNvPr id="27" name="Rectangle 26">
              <a:extLst>
                <a:ext uri="{FF2B5EF4-FFF2-40B4-BE49-F238E27FC236}">
                  <a16:creationId xmlns:a16="http://schemas.microsoft.com/office/drawing/2014/main" id="{33B33BA8-18B0-FF89-C155-8D93AF2F4EC3}"/>
                </a:ext>
              </a:extLst>
            </p:cNvPr>
            <p:cNvSpPr/>
            <p:nvPr/>
          </p:nvSpPr>
          <p:spPr>
            <a:xfrm>
              <a:off x="1085848" y="38379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4</a:t>
              </a:r>
            </a:p>
          </p:txBody>
        </p:sp>
        <p:sp>
          <p:nvSpPr>
            <p:cNvPr id="28" name="Rectangle 27">
              <a:extLst>
                <a:ext uri="{FF2B5EF4-FFF2-40B4-BE49-F238E27FC236}">
                  <a16:creationId xmlns:a16="http://schemas.microsoft.com/office/drawing/2014/main" id="{38BDF9B0-67C5-4503-6AB8-2D3323ED983B}"/>
                </a:ext>
              </a:extLst>
            </p:cNvPr>
            <p:cNvSpPr/>
            <p:nvPr/>
          </p:nvSpPr>
          <p:spPr>
            <a:xfrm>
              <a:off x="848916" y="4702746"/>
              <a:ext cx="638177" cy="576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5</a:t>
              </a:r>
            </a:p>
          </p:txBody>
        </p:sp>
        <p:sp>
          <p:nvSpPr>
            <p:cNvPr id="29" name="Rectangle 28">
              <a:extLst>
                <a:ext uri="{FF2B5EF4-FFF2-40B4-BE49-F238E27FC236}">
                  <a16:creationId xmlns:a16="http://schemas.microsoft.com/office/drawing/2014/main" id="{0CDBEB5E-AB3A-9529-E1B9-8FC7A3DA2738}"/>
                </a:ext>
              </a:extLst>
            </p:cNvPr>
            <p:cNvSpPr/>
            <p:nvPr/>
          </p:nvSpPr>
          <p:spPr>
            <a:xfrm>
              <a:off x="389619" y="5525832"/>
              <a:ext cx="600081" cy="664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6</a:t>
              </a:r>
            </a:p>
          </p:txBody>
        </p:sp>
      </p:grpSp>
      <p:graphicFrame>
        <p:nvGraphicFramePr>
          <p:cNvPr id="11" name="Diagram 10">
            <a:extLst>
              <a:ext uri="{FF2B5EF4-FFF2-40B4-BE49-F238E27FC236}">
                <a16:creationId xmlns:a16="http://schemas.microsoft.com/office/drawing/2014/main" id="{4FD4046C-6922-60BB-5EFF-D0C5EE1CCA8B}"/>
              </a:ext>
            </a:extLst>
          </p:cNvPr>
          <p:cNvGraphicFramePr/>
          <p:nvPr>
            <p:extLst>
              <p:ext uri="{D42A27DB-BD31-4B8C-83A1-F6EECF244321}">
                <p14:modId xmlns:p14="http://schemas.microsoft.com/office/powerpoint/2010/main" val="3221879812"/>
              </p:ext>
            </p:extLst>
          </p:nvPr>
        </p:nvGraphicFramePr>
        <p:xfrm>
          <a:off x="6096000" y="778813"/>
          <a:ext cx="5010152" cy="30025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FE4F75C3-1B33-D5AB-F8D7-A3E669F7FE17}"/>
              </a:ext>
            </a:extLst>
          </p:cNvPr>
          <p:cNvSpPr txBox="1"/>
          <p:nvPr/>
        </p:nvSpPr>
        <p:spPr>
          <a:xfrm>
            <a:off x="7407547" y="1537159"/>
            <a:ext cx="449540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Tổng quan đề tài</a:t>
            </a:r>
          </a:p>
        </p:txBody>
      </p:sp>
      <p:sp>
        <p:nvSpPr>
          <p:cNvPr id="13" name="TextBox 12">
            <a:extLst>
              <a:ext uri="{FF2B5EF4-FFF2-40B4-BE49-F238E27FC236}">
                <a16:creationId xmlns:a16="http://schemas.microsoft.com/office/drawing/2014/main" id="{04FBA768-5D02-5593-6E16-8FB5411E7047}"/>
              </a:ext>
            </a:extLst>
          </p:cNvPr>
          <p:cNvSpPr txBox="1"/>
          <p:nvPr/>
        </p:nvSpPr>
        <p:spPr>
          <a:xfrm>
            <a:off x="7419145" y="2595910"/>
            <a:ext cx="392393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Mục tiêu và quy trình thiết kế </a:t>
            </a:r>
          </a:p>
        </p:txBody>
      </p:sp>
    </p:spTree>
    <p:extLst>
      <p:ext uri="{BB962C8B-B14F-4D97-AF65-F5344CB8AC3E}">
        <p14:creationId xmlns:p14="http://schemas.microsoft.com/office/powerpoint/2010/main" val="328654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algn="l"/>
            <a:r>
              <a:rPr lang="en-GB" sz="2000" b="1" dirty="0">
                <a:solidFill>
                  <a:schemeClr val="bg2"/>
                </a:solidFill>
                <a:latin typeface="Times New Roman" panose="02020603050405020304" pitchFamily="18" charset="0"/>
                <a:cs typeface="Times New Roman" panose="02020603050405020304" pitchFamily="18" charset="0"/>
              </a:rPr>
              <a:t>4. THIẾT KẾ BỘ ĐỒNG BỘ KÝ TỰ (4/5)</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4.3. Minh </a:t>
            </a:r>
            <a:r>
              <a:rPr lang="en-GB" sz="2000" b="1" dirty="0" err="1">
                <a:solidFill>
                  <a:srgbClr val="00B0F0"/>
                </a:solidFill>
                <a:latin typeface="Times New Roman" panose="02020603050405020304" pitchFamily="18" charset="0"/>
                <a:cs typeface="Times New Roman" panose="02020603050405020304" pitchFamily="18" charset="0"/>
              </a:rPr>
              <a:t>họa</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hoạt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động</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5" name="Group 4">
            <a:extLst>
              <a:ext uri="{FF2B5EF4-FFF2-40B4-BE49-F238E27FC236}">
                <a16:creationId xmlns:a16="http://schemas.microsoft.com/office/drawing/2014/main" id="{915E5688-668D-0AF9-9EA7-AC4FA4244696}"/>
              </a:ext>
            </a:extLst>
          </p:cNvPr>
          <p:cNvGrpSpPr/>
          <p:nvPr/>
        </p:nvGrpSpPr>
        <p:grpSpPr>
          <a:xfrm>
            <a:off x="155575" y="822328"/>
            <a:ext cx="5981700" cy="1533443"/>
            <a:chOff x="155575" y="822328"/>
            <a:chExt cx="5981700" cy="1533443"/>
          </a:xfrm>
        </p:grpSpPr>
        <p:pic>
          <p:nvPicPr>
            <p:cNvPr id="8" name="Picture 7">
              <a:extLst>
                <a:ext uri="{FF2B5EF4-FFF2-40B4-BE49-F238E27FC236}">
                  <a16:creationId xmlns:a16="http://schemas.microsoft.com/office/drawing/2014/main" id="{EB761EEE-AF8C-BEA8-49C3-2636E90CE269}"/>
                </a:ext>
              </a:extLst>
            </p:cNvPr>
            <p:cNvPicPr>
              <a:picLocks noChangeAspect="1"/>
            </p:cNvPicPr>
            <p:nvPr/>
          </p:nvPicPr>
          <p:blipFill>
            <a:blip r:embed="rId3"/>
            <a:stretch>
              <a:fillRect/>
            </a:stretch>
          </p:blipFill>
          <p:spPr>
            <a:xfrm>
              <a:off x="915621" y="1134981"/>
              <a:ext cx="4367796" cy="122079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2BDE76-AA98-4FE7-B5E2-855A1F267E76}"/>
                    </a:ext>
                  </a:extLst>
                </p:cNvPr>
                <p:cNvSpPr txBox="1"/>
                <p:nvPr/>
              </p:nvSpPr>
              <p:spPr>
                <a:xfrm>
                  <a:off x="155575" y="822328"/>
                  <a:ext cx="5981700" cy="327526"/>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31: </a:t>
                  </a:r>
                  <a:r>
                    <a:rPr lang="en-US" b="1" i="1" dirty="0">
                      <a:latin typeface="Times New Roman" panose="02020603050405020304" pitchFamily="18" charset="0"/>
                      <a:cs typeface="Times New Roman" panose="02020603050405020304" pitchFamily="18" charset="0"/>
                    </a:rPr>
                    <a:t>Test bench </a:t>
                  </a:r>
                  <a:r>
                    <a:rPr lang="en-US" b="1" i="1" dirty="0" err="1">
                      <a:latin typeface="Times New Roman" panose="02020603050405020304" pitchFamily="18" charset="0"/>
                      <a:cs typeface="Times New Roman" panose="02020603050405020304" pitchFamily="18" charset="0"/>
                    </a:rPr>
                    <a:t>với</a:t>
                  </a:r>
                  <a:r>
                    <a:rPr lang="en-US" b="1" i="1" dirty="0">
                      <a:latin typeface="Times New Roman" panose="02020603050405020304" pitchFamily="18" charset="0"/>
                      <a:cs typeface="Times New Roman" panose="02020603050405020304" pitchFamily="18" charset="0"/>
                    </a:rPr>
                    <a:t> SNR </a:t>
                  </a:r>
                  <a:r>
                    <a:rPr lang="en-US" b="1" i="1">
                      <a:latin typeface="Times New Roman" panose="02020603050405020304" pitchFamily="18" charset="0"/>
                      <a:cs typeface="Times New Roman" panose="02020603050405020304" pitchFamily="18" charset="0"/>
                    </a:rPr>
                    <a:t>= 0dB, SF = 7 và </a:t>
                  </a:r>
                  <a14:m>
                    <m:oMath xmlns:m="http://schemas.openxmlformats.org/officeDocument/2006/math">
                      <m:sSub>
                        <m:sSubPr>
                          <m:ctrlPr>
                            <a:rPr lang="en-US"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𝒕</m:t>
                          </m:r>
                        </m:e>
                        <m:sub>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𝒅𝒆𝒍𝒂𝒚</m:t>
                          </m:r>
                        </m:sub>
                      </m:sSub>
                      <m:r>
                        <a:rPr lang="en-US" b="1"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GB" b="1"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a:effectLst/>
                      <a:latin typeface="Times New Roman" panose="02020603050405020304" pitchFamily="18" charset="0"/>
                      <a:cs typeface="Times New Roman" panose="02020603050405020304" pitchFamily="18" charset="0"/>
                    </a:rPr>
                    <a:t>{</a:t>
                  </a:r>
                  <a:r>
                    <a:rPr lang="en-GB" b="1" i="1" dirty="0">
                      <a:effectLst/>
                      <a:latin typeface="Times New Roman" panose="02020603050405020304" pitchFamily="18" charset="0"/>
                      <a:ea typeface="Times New Roman" panose="02020603050405020304" pitchFamily="18" charset="0"/>
                      <a:cs typeface="Times New Roman" panose="02020603050405020304" pitchFamily="18" charset="0"/>
                    </a:rPr>
                    <a:t>0.5</a:t>
                  </a:r>
                  <a:r>
                    <a:rPr lang="en-GB" b="1" i="1">
                      <a:effectLst/>
                      <a:latin typeface="Times New Roman" panose="02020603050405020304" pitchFamily="18" charset="0"/>
                      <a:ea typeface="Times New Roman" panose="02020603050405020304" pitchFamily="18" charset="0"/>
                      <a:cs typeface="Times New Roman" panose="02020603050405020304" pitchFamily="18" charset="0"/>
                    </a:rPr>
                    <a:t>, 64.5}</a:t>
                  </a:r>
                  <a:r>
                    <a:rPr lang="en-GB" b="1" i="1"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en-US"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𝑻</m:t>
                          </m:r>
                        </m:e>
                        <m:sub>
                          <m:r>
                            <a:rPr lang="en-GB" b="1" i="1" smtClean="0">
                              <a:effectLst/>
                              <a:latin typeface="Cambria Math" panose="02040503050406030204" pitchFamily="18" charset="0"/>
                              <a:ea typeface="Times New Roman" panose="02020603050405020304" pitchFamily="18" charset="0"/>
                              <a:cs typeface="Times New Roman" panose="02020603050405020304" pitchFamily="18" charset="0"/>
                            </a:rPr>
                            <m:t>𝒄𝒉𝒊𝒑</m:t>
                          </m:r>
                        </m:sub>
                      </m:sSub>
                    </m:oMath>
                  </a14:m>
                  <a:endParaRPr lang="en-US" b="1" i="1"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A72BDE76-AA98-4FE7-B5E2-855A1F267E76}"/>
                    </a:ext>
                  </a:extLst>
                </p:cNvPr>
                <p:cNvSpPr txBox="1">
                  <a:spLocks noRot="1" noChangeAspect="1" noMove="1" noResize="1" noEditPoints="1" noAdjustHandles="1" noChangeArrowheads="1" noChangeShapeType="1" noTextEdit="1"/>
                </p:cNvSpPr>
                <p:nvPr/>
              </p:nvSpPr>
              <p:spPr>
                <a:xfrm>
                  <a:off x="155575" y="822328"/>
                  <a:ext cx="5981700" cy="327526"/>
                </a:xfrm>
                <a:prstGeom prst="rect">
                  <a:avLst/>
                </a:prstGeom>
                <a:blipFill>
                  <a:blip r:embed="rId4"/>
                  <a:stretch>
                    <a:fillRect t="-5556" b="-11111"/>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2CE25976-A9D4-DAEF-E849-211ED56CC07E}"/>
              </a:ext>
            </a:extLst>
          </p:cNvPr>
          <p:cNvSpPr txBox="1"/>
          <p:nvPr/>
        </p:nvSpPr>
        <p:spPr>
          <a:xfrm>
            <a:off x="6602260" y="1151172"/>
            <a:ext cx="4952764" cy="923330"/>
          </a:xfrm>
          <a:prstGeom prst="rect">
            <a:avLst/>
          </a:prstGeom>
          <a:noFill/>
          <a:ln w="28575">
            <a:solidFill>
              <a:srgbClr val="FF0000"/>
            </a:solidFill>
          </a:ln>
        </p:spPr>
        <p:txBody>
          <a:bodyPr wrap="square" rtlCol="0">
            <a:spAutoFit/>
          </a:bodyPr>
          <a:lstStyle/>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dần</a:t>
            </a:r>
            <a:r>
              <a:rPr lang="en-US" sz="1800" dirty="0">
                <a:latin typeface="Times New Roman" panose="02020603050405020304" pitchFamily="18" charset="0"/>
                <a:cs typeface="Times New Roman" panose="02020603050405020304" pitchFamily="18" charset="0"/>
              </a:rPr>
              <a:t> qua 2 </a:t>
            </a:r>
            <a:r>
              <a:rPr lang="en-US" sz="1800" dirty="0" err="1">
                <a:latin typeface="Times New Roman" panose="02020603050405020304" pitchFamily="18" charset="0"/>
                <a:cs typeface="Times New Roman" panose="02020603050405020304" pitchFamily="18" charset="0"/>
              </a:rPr>
              <a:t>lần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gửi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đúng</a:t>
            </a:r>
            <a:r>
              <a:rPr lang="en-US" sz="18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800" b="1" dirty="0" err="1">
                <a:solidFill>
                  <a:srgbClr val="FF0000"/>
                </a:solidFill>
                <a:latin typeface="Times New Roman" panose="02020603050405020304" pitchFamily="18" charset="0"/>
                <a:cs typeface="Times New Roman" panose="02020603050405020304" pitchFamily="18" charset="0"/>
              </a:rPr>
              <a:t>Đồng</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bộ</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thành</a:t>
            </a:r>
            <a:r>
              <a:rPr lang="en-US" sz="1800" b="1" dirty="0">
                <a:solidFill>
                  <a:srgbClr val="FF0000"/>
                </a:solidFill>
                <a:latin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cs typeface="Times New Roman" panose="02020603050405020304" pitchFamily="18" charset="0"/>
              </a:rPr>
              <a:t>công</a:t>
            </a:r>
            <a:r>
              <a:rPr lang="en-US" sz="1800" b="1" dirty="0">
                <a:solidFill>
                  <a:srgbClr val="FF0000"/>
                </a:solidFill>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1FF7AC33-D4D2-6EE8-FA11-3B4E8E53FF81}"/>
              </a:ext>
            </a:extLst>
          </p:cNvPr>
          <p:cNvGrpSpPr/>
          <p:nvPr/>
        </p:nvGrpSpPr>
        <p:grpSpPr>
          <a:xfrm>
            <a:off x="6188075" y="2404815"/>
            <a:ext cx="5691505" cy="4174367"/>
            <a:chOff x="6188075" y="2404815"/>
            <a:chExt cx="5691505" cy="4174367"/>
          </a:xfrm>
        </p:grpSpPr>
        <p:pic>
          <p:nvPicPr>
            <p:cNvPr id="46" name="Picture 45" descr="Timeline&#10;&#10;Description automatically generated">
              <a:extLst>
                <a:ext uri="{FF2B5EF4-FFF2-40B4-BE49-F238E27FC236}">
                  <a16:creationId xmlns:a16="http://schemas.microsoft.com/office/drawing/2014/main" id="{D87967CA-A88D-7E03-91F1-F9A337E4E73F}"/>
                </a:ext>
              </a:extLst>
            </p:cNvPr>
            <p:cNvPicPr>
              <a:picLocks noChangeAspect="1"/>
            </p:cNvPicPr>
            <p:nvPr/>
          </p:nvPicPr>
          <p:blipFill rotWithShape="1">
            <a:blip r:embed="rId5"/>
            <a:srcRect t="596" b="25224"/>
            <a:stretch/>
          </p:blipFill>
          <p:spPr>
            <a:xfrm>
              <a:off x="6412971" y="2445543"/>
              <a:ext cx="5466609" cy="3864920"/>
            </a:xfrm>
            <a:prstGeom prst="rect">
              <a:avLst/>
            </a:prstGeom>
          </p:spPr>
        </p:pic>
        <p:sp>
          <p:nvSpPr>
            <p:cNvPr id="29" name="TextBox 28">
              <a:extLst>
                <a:ext uri="{FF2B5EF4-FFF2-40B4-BE49-F238E27FC236}">
                  <a16:creationId xmlns:a16="http://schemas.microsoft.com/office/drawing/2014/main" id="{173791AE-C6E9-C55B-99FA-A0052699933C}"/>
                </a:ext>
              </a:extLst>
            </p:cNvPr>
            <p:cNvSpPr txBox="1"/>
            <p:nvPr/>
          </p:nvSpPr>
          <p:spPr>
            <a:xfrm>
              <a:off x="6372225" y="6271405"/>
              <a:ext cx="546660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33: </a:t>
              </a:r>
              <a:r>
                <a:rPr lang="en-US" b="1" i="1" dirty="0" err="1">
                  <a:latin typeface="Times New Roman" panose="02020603050405020304" pitchFamily="18" charset="0"/>
                  <a:cs typeface="Times New Roman" panose="02020603050405020304" pitchFamily="18" charset="0"/>
                </a:rPr>
                <a:t>Kết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phép</a:t>
              </a:r>
              <a:r>
                <a:rPr lang="en-US" b="1" i="1" dirty="0">
                  <a:latin typeface="Times New Roman" panose="02020603050405020304" pitchFamily="18" charset="0"/>
                  <a:cs typeface="Times New Roman" panose="02020603050405020304" pitchFamily="18" charset="0"/>
                </a:rPr>
                <a:t> FFT </a:t>
              </a:r>
              <a:r>
                <a:rPr lang="en-US" b="1" i="1" dirty="0" err="1">
                  <a:latin typeface="Times New Roman" panose="02020603050405020304" pitchFamily="18" charset="0"/>
                  <a:cs typeface="Times New Roman" panose="02020603050405020304" pitchFamily="18" charset="0"/>
                </a:rPr>
                <a:t>với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thời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gian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trễ</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nhau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SNR = 0dB</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439E17-E55B-9D86-4E36-0769E62BF467}"/>
                    </a:ext>
                  </a:extLst>
                </p:cNvPr>
                <p:cNvSpPr txBox="1"/>
                <p:nvPr/>
              </p:nvSpPr>
              <p:spPr>
                <a:xfrm>
                  <a:off x="10125075" y="3654864"/>
                  <a:ext cx="1713759" cy="293607"/>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Biên độ FFT (</a:t>
                  </a:r>
                  <a14:m>
                    <m:oMath xmlns:m="http://schemas.openxmlformats.org/officeDocument/2006/math">
                      <m:r>
                        <a:rPr lang="en-US" sz="1200" b="1" i="0" smtClean="0">
                          <a:solidFill>
                            <a:schemeClr val="tx1"/>
                          </a:solidFill>
                          <a:latin typeface="Cambria Math" panose="02040503050406030204" pitchFamily="18" charset="0"/>
                          <a:cs typeface="Times New Roman" panose="02020603050405020304" pitchFamily="18" charset="0"/>
                        </a:rPr>
                        <m:t>𝟎</m:t>
                      </m:r>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𝟓</m:t>
                      </m:r>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0" smtClean="0">
                              <a:solidFill>
                                <a:schemeClr val="tx1"/>
                              </a:solidFill>
                              <a:latin typeface="Cambria Math" panose="02040503050406030204" pitchFamily="18" charset="0"/>
                              <a:cs typeface="Times New Roman" panose="02020603050405020304" pitchFamily="18" charset="0"/>
                            </a:rPr>
                            <m:t>𝐓</m:t>
                          </m:r>
                        </m:e>
                        <m:sub>
                          <m:r>
                            <a:rPr lang="en-US" sz="1200" b="1" i="0" smtClean="0">
                              <a:solidFill>
                                <a:schemeClr val="tx1"/>
                              </a:solidFill>
                              <a:latin typeface="Cambria Math" panose="02040503050406030204" pitchFamily="18" charset="0"/>
                              <a:cs typeface="Times New Roman" panose="02020603050405020304" pitchFamily="18" charset="0"/>
                            </a:rPr>
                            <m:t>𝐜𝐡𝐢𝐩</m:t>
                          </m:r>
                        </m:sub>
                      </m:sSub>
                    </m:oMath>
                  </a14:m>
                  <a:r>
                    <a:rPr lang="en-US" sz="1200" b="1">
                      <a:solidFill>
                        <a:schemeClr val="tx1"/>
                      </a:solidFill>
                      <a:latin typeface="Times New Roman" panose="02020603050405020304" pitchFamily="18" charset="0"/>
                      <a:cs typeface="Times New Roman" panose="02020603050405020304" pitchFamily="18" charset="0"/>
                    </a:rPr>
                    <a:t>)</a:t>
                  </a:r>
                </a:p>
              </p:txBody>
            </p:sp>
          </mc:Choice>
          <mc:Fallback xmlns="">
            <p:sp>
              <p:nvSpPr>
                <p:cNvPr id="16" name="TextBox 15">
                  <a:extLst>
                    <a:ext uri="{FF2B5EF4-FFF2-40B4-BE49-F238E27FC236}">
                      <a16:creationId xmlns:a16="http://schemas.microsoft.com/office/drawing/2014/main" id="{6C439E17-E55B-9D86-4E36-0769E62BF467}"/>
                    </a:ext>
                  </a:extLst>
                </p:cNvPr>
                <p:cNvSpPr txBox="1">
                  <a:spLocks noRot="1" noChangeAspect="1" noMove="1" noResize="1" noEditPoints="1" noAdjustHandles="1" noChangeArrowheads="1" noChangeShapeType="1" noTextEdit="1"/>
                </p:cNvSpPr>
                <p:nvPr/>
              </p:nvSpPr>
              <p:spPr>
                <a:xfrm>
                  <a:off x="10125075" y="3654864"/>
                  <a:ext cx="1713759" cy="293607"/>
                </a:xfrm>
                <a:prstGeom prst="rect">
                  <a:avLst/>
                </a:prstGeom>
                <a:blipFill>
                  <a:blip r:embed="rId6"/>
                  <a:stretch>
                    <a:fillRect t="-2041" b="-8163"/>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97F8DD-48D7-1970-90B9-3520CD6533E1}"/>
                    </a:ext>
                  </a:extLst>
                </p:cNvPr>
                <p:cNvSpPr txBox="1"/>
                <p:nvPr/>
              </p:nvSpPr>
              <p:spPr>
                <a:xfrm>
                  <a:off x="10058400" y="4926578"/>
                  <a:ext cx="1781541" cy="293607"/>
                </a:xfrm>
                <a:prstGeom prst="rect">
                  <a:avLst/>
                </a:prstGeom>
                <a:solidFill>
                  <a:srgbClr val="FFFFFF"/>
                </a:solidFill>
                <a:ln w="3175">
                  <a:solidFill>
                    <a:schemeClr val="tx1"/>
                  </a:solidFill>
                </a:ln>
              </p:spPr>
              <p:txBody>
                <a:bodyPr wrap="square" rtlCol="0">
                  <a:spAutoFit/>
                </a:bodyPr>
                <a:lstStyle/>
                <a:p>
                  <a:r>
                    <a:rPr lang="en-US" sz="1200" b="1">
                      <a:solidFill>
                        <a:schemeClr val="tx1"/>
                      </a:solidFill>
                      <a:latin typeface="Times New Roman" panose="02020603050405020304" pitchFamily="18" charset="0"/>
                      <a:cs typeface="Times New Roman" panose="02020603050405020304" pitchFamily="18" charset="0"/>
                    </a:rPr>
                    <a:t>Biên độ FFT (64</a:t>
                  </a:r>
                  <a14:m>
                    <m:oMath xmlns:m="http://schemas.openxmlformats.org/officeDocument/2006/math">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𝟓</m:t>
                      </m:r>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0" smtClean="0">
                              <a:solidFill>
                                <a:schemeClr val="tx1"/>
                              </a:solidFill>
                              <a:latin typeface="Cambria Math" panose="02040503050406030204" pitchFamily="18" charset="0"/>
                              <a:cs typeface="Times New Roman" panose="02020603050405020304" pitchFamily="18" charset="0"/>
                            </a:rPr>
                            <m:t>𝐓</m:t>
                          </m:r>
                        </m:e>
                        <m:sub>
                          <m:r>
                            <a:rPr lang="en-US" sz="1200" b="1" i="0" smtClean="0">
                              <a:solidFill>
                                <a:schemeClr val="tx1"/>
                              </a:solidFill>
                              <a:latin typeface="Cambria Math" panose="02040503050406030204" pitchFamily="18" charset="0"/>
                              <a:cs typeface="Times New Roman" panose="02020603050405020304" pitchFamily="18" charset="0"/>
                            </a:rPr>
                            <m:t>𝐜𝐡𝐢𝐩</m:t>
                          </m:r>
                        </m:sub>
                      </m:sSub>
                    </m:oMath>
                  </a14:m>
                  <a:r>
                    <a:rPr lang="en-US" sz="1200" b="1">
                      <a:solidFill>
                        <a:schemeClr val="tx1"/>
                      </a:solidFill>
                      <a:latin typeface="Times New Roman" panose="02020603050405020304" pitchFamily="18" charset="0"/>
                      <a:cs typeface="Times New Roman" panose="02020603050405020304" pitchFamily="18" charset="0"/>
                    </a:rPr>
                    <a:t>)</a:t>
                  </a:r>
                </a:p>
              </p:txBody>
            </p:sp>
          </mc:Choice>
          <mc:Fallback xmlns="">
            <p:sp>
              <p:nvSpPr>
                <p:cNvPr id="17" name="TextBox 16">
                  <a:extLst>
                    <a:ext uri="{FF2B5EF4-FFF2-40B4-BE49-F238E27FC236}">
                      <a16:creationId xmlns:a16="http://schemas.microsoft.com/office/drawing/2014/main" id="{8697F8DD-48D7-1970-90B9-3520CD6533E1}"/>
                    </a:ext>
                  </a:extLst>
                </p:cNvPr>
                <p:cNvSpPr txBox="1">
                  <a:spLocks noRot="1" noChangeAspect="1" noMove="1" noResize="1" noEditPoints="1" noAdjustHandles="1" noChangeArrowheads="1" noChangeShapeType="1" noTextEdit="1"/>
                </p:cNvSpPr>
                <p:nvPr/>
              </p:nvSpPr>
              <p:spPr>
                <a:xfrm>
                  <a:off x="10058400" y="4926578"/>
                  <a:ext cx="1781541" cy="293607"/>
                </a:xfrm>
                <a:prstGeom prst="rect">
                  <a:avLst/>
                </a:prstGeom>
                <a:blipFill>
                  <a:blip r:embed="rId7"/>
                  <a:stretch>
                    <a:fillRect b="-8163"/>
                  </a:stretch>
                </a:blipFill>
                <a:ln w="3175">
                  <a:solidFill>
                    <a:schemeClr val="tx1"/>
                  </a:solidFill>
                </a:ln>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4CC2B45-A2AB-872E-A375-06466217D64E}"/>
                </a:ext>
              </a:extLst>
            </p:cNvPr>
            <p:cNvCxnSpPr>
              <a:cxnSpLocks/>
            </p:cNvCxnSpPr>
            <p:nvPr/>
          </p:nvCxnSpPr>
          <p:spPr>
            <a:xfrm>
              <a:off x="6438900" y="5588955"/>
              <a:ext cx="544068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19765EE-E92D-C607-E697-196042541BEA}"/>
                </a:ext>
              </a:extLst>
            </p:cNvPr>
            <p:cNvSpPr txBox="1"/>
            <p:nvPr/>
          </p:nvSpPr>
          <p:spPr>
            <a:xfrm>
              <a:off x="10529680" y="2404815"/>
              <a:ext cx="1309154" cy="276999"/>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Biến độ lý tưởng</a:t>
              </a:r>
            </a:p>
          </p:txBody>
        </p:sp>
        <p:cxnSp>
          <p:nvCxnSpPr>
            <p:cNvPr id="50" name="Straight Connector 49">
              <a:extLst>
                <a:ext uri="{FF2B5EF4-FFF2-40B4-BE49-F238E27FC236}">
                  <a16:creationId xmlns:a16="http://schemas.microsoft.com/office/drawing/2014/main" id="{A0B4E420-18A9-8538-AC17-1E0F97B73185}"/>
                </a:ext>
              </a:extLst>
            </p:cNvPr>
            <p:cNvCxnSpPr>
              <a:cxnSpLocks/>
            </p:cNvCxnSpPr>
            <p:nvPr/>
          </p:nvCxnSpPr>
          <p:spPr>
            <a:xfrm>
              <a:off x="6372225" y="4125280"/>
              <a:ext cx="538035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ADCA628-F77E-3066-B3B2-D756CDF66910}"/>
                </a:ext>
              </a:extLst>
            </p:cNvPr>
            <p:cNvSpPr txBox="1"/>
            <p:nvPr/>
          </p:nvSpPr>
          <p:spPr>
            <a:xfrm>
              <a:off x="6188075" y="3389801"/>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0</a:t>
              </a:r>
            </a:p>
          </p:txBody>
        </p:sp>
        <p:sp>
          <p:nvSpPr>
            <p:cNvPr id="66" name="TextBox 65">
              <a:extLst>
                <a:ext uri="{FF2B5EF4-FFF2-40B4-BE49-F238E27FC236}">
                  <a16:creationId xmlns:a16="http://schemas.microsoft.com/office/drawing/2014/main" id="{DE0624CB-1D4B-816C-FC17-7C008D68D8A8}"/>
                </a:ext>
              </a:extLst>
            </p:cNvPr>
            <p:cNvSpPr txBox="1"/>
            <p:nvPr/>
          </p:nvSpPr>
          <p:spPr>
            <a:xfrm>
              <a:off x="6194425" y="2434615"/>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1</a:t>
              </a:r>
            </a:p>
          </p:txBody>
        </p:sp>
        <p:sp>
          <p:nvSpPr>
            <p:cNvPr id="67" name="TextBox 66">
              <a:extLst>
                <a:ext uri="{FF2B5EF4-FFF2-40B4-BE49-F238E27FC236}">
                  <a16:creationId xmlns:a16="http://schemas.microsoft.com/office/drawing/2014/main" id="{6CA06811-C635-88EA-AC9D-3A7BCCBFB9B6}"/>
                </a:ext>
              </a:extLst>
            </p:cNvPr>
            <p:cNvSpPr txBox="1"/>
            <p:nvPr/>
          </p:nvSpPr>
          <p:spPr>
            <a:xfrm>
              <a:off x="6188075" y="4729564"/>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0</a:t>
              </a:r>
            </a:p>
          </p:txBody>
        </p:sp>
        <p:sp>
          <p:nvSpPr>
            <p:cNvPr id="68" name="TextBox 67">
              <a:extLst>
                <a:ext uri="{FF2B5EF4-FFF2-40B4-BE49-F238E27FC236}">
                  <a16:creationId xmlns:a16="http://schemas.microsoft.com/office/drawing/2014/main" id="{2A9DF8CE-8DA9-F5CA-555C-A9E317A8B163}"/>
                </a:ext>
              </a:extLst>
            </p:cNvPr>
            <p:cNvSpPr txBox="1"/>
            <p:nvPr/>
          </p:nvSpPr>
          <p:spPr>
            <a:xfrm>
              <a:off x="6194425" y="3774378"/>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1</a:t>
              </a:r>
            </a:p>
          </p:txBody>
        </p:sp>
        <p:sp>
          <p:nvSpPr>
            <p:cNvPr id="69" name="TextBox 68">
              <a:extLst>
                <a:ext uri="{FF2B5EF4-FFF2-40B4-BE49-F238E27FC236}">
                  <a16:creationId xmlns:a16="http://schemas.microsoft.com/office/drawing/2014/main" id="{95ADDE40-E620-A978-795F-A92A5B493811}"/>
                </a:ext>
              </a:extLst>
            </p:cNvPr>
            <p:cNvSpPr txBox="1"/>
            <p:nvPr/>
          </p:nvSpPr>
          <p:spPr>
            <a:xfrm>
              <a:off x="6188075" y="5983181"/>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0</a:t>
              </a:r>
            </a:p>
          </p:txBody>
        </p:sp>
        <p:sp>
          <p:nvSpPr>
            <p:cNvPr id="70" name="TextBox 69">
              <a:extLst>
                <a:ext uri="{FF2B5EF4-FFF2-40B4-BE49-F238E27FC236}">
                  <a16:creationId xmlns:a16="http://schemas.microsoft.com/office/drawing/2014/main" id="{CE97F0E5-49B4-C9C8-0289-63A5C1ACB9F0}"/>
                </a:ext>
              </a:extLst>
            </p:cNvPr>
            <p:cNvSpPr txBox="1"/>
            <p:nvPr/>
          </p:nvSpPr>
          <p:spPr>
            <a:xfrm>
              <a:off x="6194425" y="5027995"/>
              <a:ext cx="234950" cy="307777"/>
            </a:xfrm>
            <a:prstGeom prst="rect">
              <a:avLst/>
            </a:prstGeom>
            <a:solidFill>
              <a:schemeClr val="bg1"/>
            </a:solidFill>
          </p:spPr>
          <p:txBody>
            <a:bodyPr wrap="square" rtlCol="0">
              <a:spAutoFit/>
            </a:bodyPr>
            <a:lstStyle/>
            <a:p>
              <a:pPr algn="ctr"/>
              <a:r>
                <a:rPr lang="en-US">
                  <a:latin typeface="Times New Roman" panose="02020603050405020304" pitchFamily="18" charset="0"/>
                  <a:cs typeface="Times New Roman" panose="02020603050405020304" pitchFamily="18" charset="0"/>
                </a:rPr>
                <a:t>1</a:t>
              </a:r>
            </a:p>
          </p:txBody>
        </p:sp>
      </p:grpSp>
      <p:grpSp>
        <p:nvGrpSpPr>
          <p:cNvPr id="2" name="Group 1">
            <a:extLst>
              <a:ext uri="{FF2B5EF4-FFF2-40B4-BE49-F238E27FC236}">
                <a16:creationId xmlns:a16="http://schemas.microsoft.com/office/drawing/2014/main" id="{3ADB1824-ECE4-B05C-563C-598CB6421FA0}"/>
              </a:ext>
            </a:extLst>
          </p:cNvPr>
          <p:cNvGrpSpPr/>
          <p:nvPr/>
        </p:nvGrpSpPr>
        <p:grpSpPr>
          <a:xfrm>
            <a:off x="155575" y="2387544"/>
            <a:ext cx="5848350" cy="4208630"/>
            <a:chOff x="155575" y="2387544"/>
            <a:chExt cx="5848350" cy="4208630"/>
          </a:xfrm>
        </p:grpSpPr>
        <p:pic>
          <p:nvPicPr>
            <p:cNvPr id="41" name="Picture 40" descr="Diagram&#10;&#10;Description automatically generated">
              <a:extLst>
                <a:ext uri="{FF2B5EF4-FFF2-40B4-BE49-F238E27FC236}">
                  <a16:creationId xmlns:a16="http://schemas.microsoft.com/office/drawing/2014/main" id="{11F8A46F-271B-0A4F-831A-F2FAD9A1D9A5}"/>
                </a:ext>
              </a:extLst>
            </p:cNvPr>
            <p:cNvPicPr>
              <a:picLocks noChangeAspect="1"/>
            </p:cNvPicPr>
            <p:nvPr/>
          </p:nvPicPr>
          <p:blipFill rotWithShape="1">
            <a:blip r:embed="rId8"/>
            <a:srcRect b="25880"/>
            <a:stretch/>
          </p:blipFill>
          <p:spPr>
            <a:xfrm>
              <a:off x="155575" y="2445543"/>
              <a:ext cx="5848350" cy="3825862"/>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431CDFE-D80C-C0A3-520D-A9DFDB278EAF}"/>
                    </a:ext>
                  </a:extLst>
                </p:cNvPr>
                <p:cNvSpPr txBox="1"/>
                <p:nvPr/>
              </p:nvSpPr>
              <p:spPr>
                <a:xfrm>
                  <a:off x="360640" y="6271405"/>
                  <a:ext cx="5466609" cy="324769"/>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32:  </a:t>
                  </a:r>
                  <a:r>
                    <a:rPr lang="en-US" b="1" i="1" dirty="0" err="1">
                      <a:latin typeface="Times New Roman" panose="02020603050405020304" pitchFamily="18" charset="0"/>
                      <a:cs typeface="Times New Roman" panose="02020603050405020304" pitchFamily="18" charset="0"/>
                    </a:rPr>
                    <a:t>Kết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giải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r>
                    <a:rPr lang="en-US" b="1" i="1" dirty="0">
                      <a:latin typeface="Times New Roman" panose="02020603050405020304" pitchFamily="18" charset="0"/>
                      <a:cs typeface="Times New Roman" panose="02020603050405020304" pitchFamily="18" charset="0"/>
                    </a:rPr>
                    <a:t> </a:t>
                  </a:r>
                  <a:r>
                    <a:rPr lang="en-US" b="1" i="1" err="1">
                      <a:latin typeface="Times New Roman" panose="02020603050405020304" pitchFamily="18" charset="0"/>
                      <a:cs typeface="Times New Roman" panose="02020603050405020304" pitchFamily="18" charset="0"/>
                    </a:rPr>
                    <a:t>với</a:t>
                  </a:r>
                  <a:r>
                    <a:rPr lang="en-US" b="1" i="1">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cs typeface="Times New Roman" panose="02020603050405020304" pitchFamily="18" charset="0"/>
                            </a:rPr>
                            <m:t>𝒕</m:t>
                          </m:r>
                        </m:e>
                        <m:sub>
                          <m:r>
                            <a:rPr lang="en-US" b="1" i="1" smtClean="0">
                              <a:latin typeface="Cambria Math" panose="02040503050406030204" pitchFamily="18" charset="0"/>
                              <a:cs typeface="Times New Roman" panose="02020603050405020304" pitchFamily="18" charset="0"/>
                            </a:rPr>
                            <m:t>𝒅𝒆𝒍𝒂</m:t>
                          </m:r>
                          <m:r>
                            <a:rPr lang="en-US" b="1" i="1">
                              <a:latin typeface="Cambria Math" panose="02040503050406030204" pitchFamily="18" charset="0"/>
                              <a:cs typeface="Times New Roman" panose="02020603050405020304" pitchFamily="18" charset="0"/>
                            </a:rPr>
                            <m:t>𝒚</m:t>
                          </m:r>
                        </m:sub>
                      </m:sSub>
                    </m:oMath>
                  </a14:m>
                  <a:r>
                    <a:rPr lang="en-US" b="1" i="1">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nhau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SNR = 0dB</a:t>
                  </a:r>
                </a:p>
              </p:txBody>
            </p:sp>
          </mc:Choice>
          <mc:Fallback xmlns="">
            <p:sp>
              <p:nvSpPr>
                <p:cNvPr id="30" name="TextBox 29">
                  <a:extLst>
                    <a:ext uri="{FF2B5EF4-FFF2-40B4-BE49-F238E27FC236}">
                      <a16:creationId xmlns:a16="http://schemas.microsoft.com/office/drawing/2014/main" id="{B431CDFE-D80C-C0A3-520D-A9DFDB278EAF}"/>
                    </a:ext>
                  </a:extLst>
                </p:cNvPr>
                <p:cNvSpPr txBox="1">
                  <a:spLocks noRot="1" noChangeAspect="1" noMove="1" noResize="1" noEditPoints="1" noAdjustHandles="1" noChangeArrowheads="1" noChangeShapeType="1" noTextEdit="1"/>
                </p:cNvSpPr>
                <p:nvPr/>
              </p:nvSpPr>
              <p:spPr>
                <a:xfrm>
                  <a:off x="360640" y="6271405"/>
                  <a:ext cx="5466609" cy="324769"/>
                </a:xfrm>
                <a:prstGeom prst="rect">
                  <a:avLst/>
                </a:prstGeom>
                <a:blipFill>
                  <a:blip r:embed="rId9"/>
                  <a:stretch>
                    <a:fillRect t="-3774" b="-132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9F2BD07-5E00-5260-4221-55710E725690}"/>
                </a:ext>
              </a:extLst>
            </p:cNvPr>
            <p:cNvSpPr txBox="1"/>
            <p:nvPr/>
          </p:nvSpPr>
          <p:spPr>
            <a:xfrm>
              <a:off x="4647304" y="2387544"/>
              <a:ext cx="1309154" cy="276999"/>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Thông tin gửi đi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1F70A1C-BB16-45AE-016C-088C49CE6558}"/>
                    </a:ext>
                  </a:extLst>
                </p:cNvPr>
                <p:cNvSpPr txBox="1"/>
                <p:nvPr/>
              </p:nvSpPr>
              <p:spPr>
                <a:xfrm>
                  <a:off x="2947211" y="3651460"/>
                  <a:ext cx="3045990" cy="293991"/>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Kết quả giải điều chế (</a:t>
                  </a:r>
                  <a14:m>
                    <m:oMath xmlns:m="http://schemas.openxmlformats.org/officeDocument/2006/math">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1" smtClean="0">
                              <a:solidFill>
                                <a:schemeClr val="tx1"/>
                              </a:solidFill>
                              <a:latin typeface="Cambria Math" panose="02040503050406030204" pitchFamily="18" charset="0"/>
                              <a:cs typeface="Times New Roman" panose="02020603050405020304" pitchFamily="18" charset="0"/>
                            </a:rPr>
                            <m:t>𝒕</m:t>
                          </m:r>
                        </m:e>
                        <m:sub>
                          <m:r>
                            <a:rPr lang="en-US" sz="1200" b="1" i="1" smtClean="0">
                              <a:solidFill>
                                <a:schemeClr val="tx1"/>
                              </a:solidFill>
                              <a:latin typeface="Cambria Math" panose="02040503050406030204" pitchFamily="18" charset="0"/>
                              <a:cs typeface="Times New Roman" panose="02020603050405020304" pitchFamily="18" charset="0"/>
                            </a:rPr>
                            <m:t>𝒅𝒆𝒍𝒂𝒚</m:t>
                          </m:r>
                        </m:sub>
                      </m:sSub>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𝟎</m:t>
                      </m:r>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𝟓</m:t>
                      </m:r>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1"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𝐓</m:t>
                          </m:r>
                        </m:e>
                        <m:sub>
                          <m:r>
                            <a:rPr lang="en-US" sz="1200" b="1" i="0" smtClean="0">
                              <a:solidFill>
                                <a:schemeClr val="tx1"/>
                              </a:solidFill>
                              <a:latin typeface="Cambria Math" panose="02040503050406030204" pitchFamily="18" charset="0"/>
                              <a:cs typeface="Times New Roman" panose="02020603050405020304" pitchFamily="18" charset="0"/>
                            </a:rPr>
                            <m:t>𝐜𝐡𝐢𝐩</m:t>
                          </m:r>
                        </m:sub>
                      </m:sSub>
                    </m:oMath>
                  </a14:m>
                  <a:r>
                    <a:rPr lang="en-US" sz="1200" b="1">
                      <a:solidFill>
                        <a:schemeClr val="tx1"/>
                      </a:solidFill>
                      <a:latin typeface="Times New Roman" panose="02020603050405020304" pitchFamily="18" charset="0"/>
                      <a:cs typeface="Times New Roman" panose="02020603050405020304" pitchFamily="18" charset="0"/>
                    </a:rPr>
                    <a:t>)</a:t>
                  </a:r>
                </a:p>
              </p:txBody>
            </p:sp>
          </mc:Choice>
          <mc:Fallback xmlns="">
            <p:sp>
              <p:nvSpPr>
                <p:cNvPr id="12" name="TextBox 11">
                  <a:extLst>
                    <a:ext uri="{FF2B5EF4-FFF2-40B4-BE49-F238E27FC236}">
                      <a16:creationId xmlns:a16="http://schemas.microsoft.com/office/drawing/2014/main" id="{F1F70A1C-BB16-45AE-016C-088C49CE6558}"/>
                    </a:ext>
                  </a:extLst>
                </p:cNvPr>
                <p:cNvSpPr txBox="1">
                  <a:spLocks noRot="1" noChangeAspect="1" noMove="1" noResize="1" noEditPoints="1" noAdjustHandles="1" noChangeArrowheads="1" noChangeShapeType="1" noTextEdit="1"/>
                </p:cNvSpPr>
                <p:nvPr/>
              </p:nvSpPr>
              <p:spPr>
                <a:xfrm>
                  <a:off x="2947211" y="3651460"/>
                  <a:ext cx="3045990" cy="293991"/>
                </a:xfrm>
                <a:prstGeom prst="rect">
                  <a:avLst/>
                </a:prstGeom>
                <a:blipFill>
                  <a:blip r:embed="rId10"/>
                  <a:stretch>
                    <a:fillRect t="-2041" b="-8163"/>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B9F6531-16F1-16B5-63D1-0ABE552FB8E1}"/>
                    </a:ext>
                  </a:extLst>
                </p:cNvPr>
                <p:cNvSpPr txBox="1"/>
                <p:nvPr/>
              </p:nvSpPr>
              <p:spPr>
                <a:xfrm>
                  <a:off x="2838450" y="4961168"/>
                  <a:ext cx="3118047" cy="293991"/>
                </a:xfrm>
                <a:prstGeom prst="rect">
                  <a:avLst/>
                </a:prstGeom>
                <a:solidFill>
                  <a:srgbClr val="FFFFFF"/>
                </a:solidFill>
                <a:ln w="3175">
                  <a:solidFill>
                    <a:schemeClr val="tx1"/>
                  </a:solidFill>
                </a:ln>
              </p:spPr>
              <p:txBody>
                <a:bodyPr wrap="square" rtlCol="0">
                  <a:spAutoFit/>
                </a:bodyPr>
                <a:lstStyle/>
                <a:p>
                  <a:pPr algn="ctr"/>
                  <a:r>
                    <a:rPr lang="en-US" sz="1200" b="1">
                      <a:solidFill>
                        <a:schemeClr val="tx1"/>
                      </a:solidFill>
                      <a:latin typeface="Times New Roman" panose="02020603050405020304" pitchFamily="18" charset="0"/>
                      <a:cs typeface="Times New Roman" panose="02020603050405020304" pitchFamily="18" charset="0"/>
                    </a:rPr>
                    <a:t>Kết quả giải điều chế (</a:t>
                  </a:r>
                  <a14:m>
                    <m:oMath xmlns:m="http://schemas.openxmlformats.org/officeDocument/2006/math">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1" smtClean="0">
                              <a:solidFill>
                                <a:schemeClr val="tx1"/>
                              </a:solidFill>
                              <a:latin typeface="Cambria Math" panose="02040503050406030204" pitchFamily="18" charset="0"/>
                              <a:cs typeface="Times New Roman" panose="02020603050405020304" pitchFamily="18" charset="0"/>
                            </a:rPr>
                            <m:t>𝒕</m:t>
                          </m:r>
                        </m:e>
                        <m:sub>
                          <m:r>
                            <a:rPr lang="en-US" sz="1200" b="1" i="1" smtClean="0">
                              <a:solidFill>
                                <a:schemeClr val="tx1"/>
                              </a:solidFill>
                              <a:latin typeface="Cambria Math" panose="02040503050406030204" pitchFamily="18" charset="0"/>
                              <a:cs typeface="Times New Roman" panose="02020603050405020304" pitchFamily="18" charset="0"/>
                            </a:rPr>
                            <m:t>𝒅𝒆𝒍𝒂𝒚</m:t>
                          </m:r>
                        </m:sub>
                      </m:sSub>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𝟔𝟒</m:t>
                      </m:r>
                      <m:r>
                        <a:rPr lang="en-US" sz="1200" b="1" i="0"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𝟓</m:t>
                      </m:r>
                      <m:sSub>
                        <m:sSubPr>
                          <m:ctrlPr>
                            <a:rPr lang="en-US" sz="1200" b="1" i="1" smtClean="0">
                              <a:solidFill>
                                <a:schemeClr val="tx1"/>
                              </a:solidFill>
                              <a:latin typeface="Cambria Math" panose="02040503050406030204" pitchFamily="18" charset="0"/>
                              <a:cs typeface="Times New Roman" panose="02020603050405020304" pitchFamily="18" charset="0"/>
                            </a:rPr>
                          </m:ctrlPr>
                        </m:sSubPr>
                        <m:e>
                          <m:r>
                            <a:rPr lang="en-US" sz="1200" b="1" i="1" smtClean="0">
                              <a:solidFill>
                                <a:schemeClr val="tx1"/>
                              </a:solidFill>
                              <a:latin typeface="Cambria Math" panose="02040503050406030204" pitchFamily="18" charset="0"/>
                              <a:cs typeface="Times New Roman" panose="02020603050405020304" pitchFamily="18" charset="0"/>
                            </a:rPr>
                            <m:t>∗</m:t>
                          </m:r>
                          <m:r>
                            <a:rPr lang="en-US" sz="1200" b="1" i="0" smtClean="0">
                              <a:solidFill>
                                <a:schemeClr val="tx1"/>
                              </a:solidFill>
                              <a:latin typeface="Cambria Math" panose="02040503050406030204" pitchFamily="18" charset="0"/>
                              <a:cs typeface="Times New Roman" panose="02020603050405020304" pitchFamily="18" charset="0"/>
                            </a:rPr>
                            <m:t>𝐓</m:t>
                          </m:r>
                        </m:e>
                        <m:sub>
                          <m:r>
                            <a:rPr lang="en-US" sz="1200" b="1" i="0" smtClean="0">
                              <a:solidFill>
                                <a:schemeClr val="tx1"/>
                              </a:solidFill>
                              <a:latin typeface="Cambria Math" panose="02040503050406030204" pitchFamily="18" charset="0"/>
                              <a:cs typeface="Times New Roman" panose="02020603050405020304" pitchFamily="18" charset="0"/>
                            </a:rPr>
                            <m:t>𝐜𝐡𝐢𝐩</m:t>
                          </m:r>
                        </m:sub>
                      </m:sSub>
                    </m:oMath>
                  </a14:m>
                  <a:r>
                    <a:rPr lang="en-US" sz="1200" b="1">
                      <a:solidFill>
                        <a:schemeClr val="tx1"/>
                      </a:solidFill>
                      <a:latin typeface="Times New Roman" panose="02020603050405020304" pitchFamily="18" charset="0"/>
                      <a:cs typeface="Times New Roman" panose="02020603050405020304" pitchFamily="18" charset="0"/>
                    </a:rPr>
                    <a:t>)</a:t>
                  </a:r>
                </a:p>
              </p:txBody>
            </p:sp>
          </mc:Choice>
          <mc:Fallback xmlns="">
            <p:sp>
              <p:nvSpPr>
                <p:cNvPr id="13" name="TextBox 12">
                  <a:extLst>
                    <a:ext uri="{FF2B5EF4-FFF2-40B4-BE49-F238E27FC236}">
                      <a16:creationId xmlns:a16="http://schemas.microsoft.com/office/drawing/2014/main" id="{6B9F6531-16F1-16B5-63D1-0ABE552FB8E1}"/>
                    </a:ext>
                  </a:extLst>
                </p:cNvPr>
                <p:cNvSpPr txBox="1">
                  <a:spLocks noRot="1" noChangeAspect="1" noMove="1" noResize="1" noEditPoints="1" noAdjustHandles="1" noChangeArrowheads="1" noChangeShapeType="1" noTextEdit="1"/>
                </p:cNvSpPr>
                <p:nvPr/>
              </p:nvSpPr>
              <p:spPr>
                <a:xfrm>
                  <a:off x="2838450" y="4961168"/>
                  <a:ext cx="3118047" cy="293991"/>
                </a:xfrm>
                <a:prstGeom prst="rect">
                  <a:avLst/>
                </a:prstGeom>
                <a:blipFill>
                  <a:blip r:embed="rId11"/>
                  <a:stretch>
                    <a:fillRect t="-2041" b="-8163"/>
                  </a:stretch>
                </a:blipFill>
                <a:ln w="3175">
                  <a:solidFill>
                    <a:schemeClr val="tx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D6DC750-6FF3-8766-7939-8F6114E865CC}"/>
                </a:ext>
              </a:extLst>
            </p:cNvPr>
            <p:cNvCxnSpPr>
              <a:cxnSpLocks/>
            </p:cNvCxnSpPr>
            <p:nvPr/>
          </p:nvCxnSpPr>
          <p:spPr>
            <a:xfrm>
              <a:off x="215900" y="3143692"/>
              <a:ext cx="2032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830E6BE-CC81-23CB-E6D9-67372D53043E}"/>
                </a:ext>
              </a:extLst>
            </p:cNvPr>
            <p:cNvSpPr txBox="1"/>
            <p:nvPr/>
          </p:nvSpPr>
          <p:spPr>
            <a:xfrm>
              <a:off x="360640" y="2813050"/>
              <a:ext cx="1820585"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12 ký tự preamble</a:t>
              </a:r>
            </a:p>
          </p:txBody>
        </p:sp>
        <p:cxnSp>
          <p:nvCxnSpPr>
            <p:cNvPr id="34" name="Straight Arrow Connector 33">
              <a:extLst>
                <a:ext uri="{FF2B5EF4-FFF2-40B4-BE49-F238E27FC236}">
                  <a16:creationId xmlns:a16="http://schemas.microsoft.com/office/drawing/2014/main" id="{0B7008D4-562D-F402-F9D2-F3759DC0D9B5}"/>
                </a:ext>
              </a:extLst>
            </p:cNvPr>
            <p:cNvCxnSpPr>
              <a:cxnSpLocks/>
            </p:cNvCxnSpPr>
            <p:nvPr/>
          </p:nvCxnSpPr>
          <p:spPr>
            <a:xfrm>
              <a:off x="2248711" y="3577126"/>
              <a:ext cx="18669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13B6A97-C4EF-2A23-C1A2-99E20519A346}"/>
                </a:ext>
              </a:extLst>
            </p:cNvPr>
            <p:cNvSpPr txBox="1"/>
            <p:nvPr/>
          </p:nvSpPr>
          <p:spPr>
            <a:xfrm>
              <a:off x="2324100" y="3278907"/>
              <a:ext cx="965200"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thông tin</a:t>
              </a:r>
            </a:p>
          </p:txBody>
        </p:sp>
        <p:cxnSp>
          <p:nvCxnSpPr>
            <p:cNvPr id="37" name="Straight Arrow Connector 36">
              <a:extLst>
                <a:ext uri="{FF2B5EF4-FFF2-40B4-BE49-F238E27FC236}">
                  <a16:creationId xmlns:a16="http://schemas.microsoft.com/office/drawing/2014/main" id="{6D5BF181-3FAE-5CB2-BB76-3DD1BBFA6E2E}"/>
                </a:ext>
              </a:extLst>
            </p:cNvPr>
            <p:cNvCxnSpPr>
              <a:cxnSpLocks/>
            </p:cNvCxnSpPr>
            <p:nvPr/>
          </p:nvCxnSpPr>
          <p:spPr>
            <a:xfrm>
              <a:off x="974617" y="4657159"/>
              <a:ext cx="2032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9260F91-0E6A-39EF-0EB1-6E639F6F7ECD}"/>
                </a:ext>
              </a:extLst>
            </p:cNvPr>
            <p:cNvSpPr txBox="1"/>
            <p:nvPr/>
          </p:nvSpPr>
          <p:spPr>
            <a:xfrm>
              <a:off x="1881560" y="4137073"/>
              <a:ext cx="906293" cy="523220"/>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12 ký tự preamble</a:t>
              </a:r>
            </a:p>
          </p:txBody>
        </p:sp>
        <p:cxnSp>
          <p:nvCxnSpPr>
            <p:cNvPr id="39" name="Straight Arrow Connector 38">
              <a:extLst>
                <a:ext uri="{FF2B5EF4-FFF2-40B4-BE49-F238E27FC236}">
                  <a16:creationId xmlns:a16="http://schemas.microsoft.com/office/drawing/2014/main" id="{E33E184E-8183-EA05-9399-A2FC966EEB8A}"/>
                </a:ext>
              </a:extLst>
            </p:cNvPr>
            <p:cNvCxnSpPr>
              <a:cxnSpLocks/>
            </p:cNvCxnSpPr>
            <p:nvPr/>
          </p:nvCxnSpPr>
          <p:spPr>
            <a:xfrm>
              <a:off x="3213911" y="4891903"/>
              <a:ext cx="18669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12BF3E0-875E-9678-BAA1-06C070F416BD}"/>
                </a:ext>
              </a:extLst>
            </p:cNvPr>
            <p:cNvSpPr txBox="1"/>
            <p:nvPr/>
          </p:nvSpPr>
          <p:spPr>
            <a:xfrm>
              <a:off x="3289300" y="4593684"/>
              <a:ext cx="965200"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thông tin</a:t>
              </a:r>
            </a:p>
          </p:txBody>
        </p:sp>
      </p:grpSp>
    </p:spTree>
    <p:extLst>
      <p:ext uri="{BB962C8B-B14F-4D97-AF65-F5344CB8AC3E}">
        <p14:creationId xmlns:p14="http://schemas.microsoft.com/office/powerpoint/2010/main" val="331091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4" name="Group 3">
            <a:extLst>
              <a:ext uri="{FF2B5EF4-FFF2-40B4-BE49-F238E27FC236}">
                <a16:creationId xmlns:a16="http://schemas.microsoft.com/office/drawing/2014/main" id="{28506C95-77AE-5C00-C535-55A5365C6FAD}"/>
              </a:ext>
            </a:extLst>
          </p:cNvPr>
          <p:cNvGrpSpPr/>
          <p:nvPr/>
        </p:nvGrpSpPr>
        <p:grpSpPr>
          <a:xfrm>
            <a:off x="249509" y="895131"/>
            <a:ext cx="6121469" cy="5631909"/>
            <a:chOff x="249509" y="895131"/>
            <a:chExt cx="6121469" cy="5631909"/>
          </a:xfrm>
        </p:grpSpPr>
        <p:pic>
          <p:nvPicPr>
            <p:cNvPr id="18" name="Picture 17" descr="Diagram&#10;&#10;Description automatically generated">
              <a:extLst>
                <a:ext uri="{FF2B5EF4-FFF2-40B4-BE49-F238E27FC236}">
                  <a16:creationId xmlns:a16="http://schemas.microsoft.com/office/drawing/2014/main" id="{018D96C7-DA02-47C6-B5FC-305EC107A594}"/>
                </a:ext>
              </a:extLst>
            </p:cNvPr>
            <p:cNvPicPr>
              <a:picLocks noChangeAspect="1"/>
            </p:cNvPicPr>
            <p:nvPr/>
          </p:nvPicPr>
          <p:blipFill rotWithShape="1">
            <a:blip r:embed="rId3"/>
            <a:srcRect l="1552"/>
            <a:stretch/>
          </p:blipFill>
          <p:spPr bwMode="auto">
            <a:xfrm>
              <a:off x="460375" y="1623560"/>
              <a:ext cx="5786215" cy="4595703"/>
            </a:xfrm>
            <a:prstGeom prst="rect">
              <a:avLst/>
            </a:prstGeom>
            <a:ln w="12700">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671E81B-2F07-BA77-ED9C-A3A930A29D8E}"/>
                </a:ext>
              </a:extLst>
            </p:cNvPr>
            <p:cNvSpPr txBox="1"/>
            <p:nvPr/>
          </p:nvSpPr>
          <p:spPr>
            <a:xfrm>
              <a:off x="249509" y="6219263"/>
              <a:ext cx="612146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34: </a:t>
              </a:r>
              <a:r>
                <a:rPr lang="en-US" b="1" i="1" dirty="0" err="1">
                  <a:latin typeface="Times New Roman" panose="02020603050405020304" pitchFamily="18" charset="0"/>
                  <a:cs typeface="Times New Roman" panose="02020603050405020304" pitchFamily="18" charset="0"/>
                </a:rPr>
                <a:t>Thiết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toàn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hệ</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thống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trên</a:t>
              </a:r>
              <a:r>
                <a:rPr lang="en-US" b="1" i="1" dirty="0">
                  <a:latin typeface="Times New Roman" panose="02020603050405020304" pitchFamily="18" charset="0"/>
                  <a:cs typeface="Times New Roman" panose="02020603050405020304" pitchFamily="18" charset="0"/>
                </a:rPr>
                <a:t> Simulink</a:t>
              </a:r>
            </a:p>
          </p:txBody>
        </p:sp>
        <p:sp>
          <p:nvSpPr>
            <p:cNvPr id="3" name="TextBox 2">
              <a:extLst>
                <a:ext uri="{FF2B5EF4-FFF2-40B4-BE49-F238E27FC236}">
                  <a16:creationId xmlns:a16="http://schemas.microsoft.com/office/drawing/2014/main" id="{8AF0EE88-C841-C057-FB98-82BE6E7CA448}"/>
                </a:ext>
              </a:extLst>
            </p:cNvPr>
            <p:cNvSpPr txBox="1"/>
            <p:nvPr/>
          </p:nvSpPr>
          <p:spPr>
            <a:xfrm>
              <a:off x="848030" y="895131"/>
              <a:ext cx="4924425" cy="646331"/>
            </a:xfrm>
            <a:prstGeom prst="rect">
              <a:avLst/>
            </a:prstGeom>
            <a:noFill/>
            <a:ln w="28575">
              <a:solidFill>
                <a:srgbClr val="00B0F0"/>
              </a:solidFill>
            </a:ln>
          </p:spPr>
          <p:txBody>
            <a:bodyPr wrap="square" rtlCol="0">
              <a:spAutoFit/>
            </a:bodyPr>
            <a:lstStyle/>
            <a:p>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thống.</a:t>
              </a:r>
              <a:endParaRPr lang="en-US" sz="1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4B4F1203-8E27-C0F1-9DBA-1608F4E26A4A}"/>
                  </a:ext>
                </a:extLst>
              </p:cNvPr>
              <p:cNvGraphicFramePr>
                <a:graphicFrameLocks noGrp="1"/>
              </p:cNvGraphicFramePr>
              <p:nvPr>
                <p:extLst>
                  <p:ext uri="{D42A27DB-BD31-4B8C-83A1-F6EECF244321}">
                    <p14:modId xmlns:p14="http://schemas.microsoft.com/office/powerpoint/2010/main" val="3099777553"/>
                  </p:ext>
                </p:extLst>
              </p:nvPr>
            </p:nvGraphicFramePr>
            <p:xfrm>
              <a:off x="6514409" y="1574254"/>
              <a:ext cx="5217216" cy="4480255"/>
            </p:xfrm>
            <a:graphic>
              <a:graphicData uri="http://schemas.openxmlformats.org/drawingml/2006/table">
                <a:tbl>
                  <a:tblPr firstRow="1" bandRow="1">
                    <a:tableStyleId>{00A15C55-8517-42AA-B614-E9B94910E393}</a:tableStyleId>
                  </a:tblPr>
                  <a:tblGrid>
                    <a:gridCol w="1923235">
                      <a:extLst>
                        <a:ext uri="{9D8B030D-6E8A-4147-A177-3AD203B41FA5}">
                          <a16:colId xmlns:a16="http://schemas.microsoft.com/office/drawing/2014/main" val="1879695828"/>
                        </a:ext>
                      </a:extLst>
                    </a:gridCol>
                    <a:gridCol w="3293981">
                      <a:extLst>
                        <a:ext uri="{9D8B030D-6E8A-4147-A177-3AD203B41FA5}">
                          <a16:colId xmlns:a16="http://schemas.microsoft.com/office/drawing/2014/main" val="2310019668"/>
                        </a:ext>
                      </a:extLst>
                    </a:gridCol>
                  </a:tblGrid>
                  <a:tr h="316943">
                    <a:tc>
                      <a:txBody>
                        <a:bodyPr/>
                        <a:lstStyle/>
                        <a:p>
                          <a:pPr algn="ctr"/>
                          <a:r>
                            <a:rPr lang="en-US" sz="1800" b="1" dirty="0" err="1">
                              <a:latin typeface="Times New Roman" panose="02020603050405020304" pitchFamily="18" charset="0"/>
                              <a:cs typeface="Times New Roman" panose="02020603050405020304" pitchFamily="18" charset="0"/>
                            </a:rPr>
                            <a:t>Tên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hiệu</a:t>
                          </a:r>
                          <a:endParaRPr lang="en-US" sz="18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err="1">
                              <a:latin typeface="Times New Roman" panose="02020603050405020304" pitchFamily="18" charset="0"/>
                              <a:cs typeface="Times New Roman" panose="02020603050405020304" pitchFamily="18" charset="0"/>
                            </a:rPr>
                            <a:t>Chức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endParaRPr 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2081685"/>
                      </a:ext>
                    </a:extLst>
                  </a:tr>
                  <a:tr h="547446">
                    <a:tc>
                      <a:txBody>
                        <a:bodyPr/>
                        <a:lstStyle/>
                        <a:p>
                          <a:pPr algn="ctr"/>
                          <a:r>
                            <a:rPr lang="en-US" sz="1800" b="1" dirty="0" err="1">
                              <a:latin typeface="Times New Roman" panose="02020603050405020304" pitchFamily="18" charset="0"/>
                              <a:cs typeface="Times New Roman" panose="02020603050405020304" pitchFamily="18" charset="0"/>
                            </a:rPr>
                            <a:t>Select_mode</a:t>
                          </a:r>
                          <a:endParaRPr lang="en-US" sz="1800" b="1" i="0" dirty="0">
                            <a:latin typeface="Times New Roman" panose="02020603050405020304" pitchFamily="18" charset="0"/>
                            <a:cs typeface="Times New Roman" panose="02020603050405020304" pitchFamily="18" charset="0"/>
                          </a:endParaRPr>
                        </a:p>
                      </a:txBody>
                      <a:tcPr anchor="ctr">
                        <a:solidFill>
                          <a:schemeClr val="accent4">
                            <a:lumMod val="60000"/>
                            <a:lumOff val="40000"/>
                          </a:schemeClr>
                        </a:solidFill>
                      </a:tcP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0 -&gt; mode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1 -&gt; mode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txBody>
                      <a:tcPr anchor="ctr">
                        <a:solidFill>
                          <a:schemeClr val="accent4">
                            <a:lumMod val="60000"/>
                            <a:lumOff val="40000"/>
                          </a:schemeClr>
                        </a:solidFill>
                      </a:tcPr>
                    </a:tc>
                    <a:extLst>
                      <a:ext uri="{0D108BD9-81ED-4DB2-BD59-A6C34878D82A}">
                        <a16:rowId xmlns:a16="http://schemas.microsoft.com/office/drawing/2014/main" val="1375274845"/>
                      </a:ext>
                    </a:extLst>
                  </a:tr>
                  <a:tr h="317724">
                    <a:tc>
                      <a:txBody>
                        <a:bodyPr/>
                        <a:lstStyle/>
                        <a:p>
                          <a:pPr algn="ctr"/>
                          <a:r>
                            <a:rPr lang="en-US" sz="1800" dirty="0" err="1">
                              <a:latin typeface="Times New Roman" panose="02020603050405020304" pitchFamily="18" charset="0"/>
                              <a:cs typeface="Times New Roman" panose="02020603050405020304" pitchFamily="18" charset="0"/>
                            </a:rPr>
                            <a:t>SF_in</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Lựa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trải</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phổ</a:t>
                          </a:r>
                          <a:r>
                            <a:rPr lang="en-US" sz="180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14:m>
                            <m:oMath xmlns:m="http://schemas.openxmlformats.org/officeDocument/2006/math">
                              <m:r>
                                <a:rPr lang="en-US" sz="1800" smtClean="0">
                                  <a:latin typeface="Cambria Math" panose="02040503050406030204" pitchFamily="18" charset="0"/>
                                </a:rPr>
                                <m:t>𝑀</m:t>
                              </m:r>
                              <m:r>
                                <a:rPr lang="en-US" sz="1800" smtClean="0">
                                  <a:latin typeface="Cambria Math" panose="02040503050406030204" pitchFamily="18" charset="0"/>
                                </a:rPr>
                                <m:t>=</m:t>
                              </m:r>
                              <m:sSup>
                                <m:sSupPr>
                                  <m:ctrlPr>
                                    <a:rPr lang="en-US" sz="1800" i="1" smtClean="0">
                                      <a:latin typeface="Cambria Math" panose="02040503050406030204" pitchFamily="18" charset="0"/>
                                    </a:rPr>
                                  </m:ctrlPr>
                                </m:sSupPr>
                                <m:e>
                                  <m:r>
                                    <a:rPr lang="en-US" sz="1800" smtClean="0">
                                      <a:latin typeface="Cambria Math" panose="02040503050406030204" pitchFamily="18" charset="0"/>
                                    </a:rPr>
                                    <m:t>2</m:t>
                                  </m:r>
                                </m:e>
                                <m:sup>
                                  <m:r>
                                    <a:rPr lang="en-US" sz="1800" smtClean="0">
                                      <a:latin typeface="Cambria Math" panose="02040503050406030204" pitchFamily="18" charset="0"/>
                                    </a:rPr>
                                    <m:t>𝑆𝐹</m:t>
                                  </m:r>
                                </m:sup>
                              </m:sSup>
                            </m:oMath>
                          </a14:m>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20131568"/>
                      </a:ext>
                    </a:extLst>
                  </a:tr>
                  <a:tr h="316943">
                    <a:tc>
                      <a:txBody>
                        <a:bodyPr/>
                        <a:lstStyle/>
                        <a:p>
                          <a:pPr algn="ctr"/>
                          <a:r>
                            <a:rPr lang="en-US" sz="1800">
                              <a:latin typeface="Times New Roman" panose="02020603050405020304" pitchFamily="18" charset="0"/>
                              <a:cs typeface="Times New Roman" panose="02020603050405020304" pitchFamily="18" charset="0"/>
                            </a:rPr>
                            <a:t>Input data</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liệu</a:t>
                          </a:r>
                          <a:r>
                            <a:rPr lang="en-US" sz="1800">
                              <a:latin typeface="Times New Roman" panose="02020603050405020304" pitchFamily="18" charset="0"/>
                              <a:cs typeface="Times New Roman" panose="02020603050405020304" pitchFamily="18" charset="0"/>
                            </a:rPr>
                            <a:t> cần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55269168"/>
                      </a:ext>
                    </a:extLst>
                  </a:tr>
                  <a:tr h="547446">
                    <a:tc>
                      <a:txBody>
                        <a:bodyPr/>
                        <a:lstStyle/>
                        <a:p>
                          <a:pPr algn="ctr"/>
                          <a:r>
                            <a:rPr lang="en-US" sz="1800" dirty="0">
                              <a:latin typeface="Times New Roman" panose="02020603050405020304" pitchFamily="18" charset="0"/>
                              <a:cs typeface="Times New Roman" panose="02020603050405020304" pitchFamily="18" charset="0"/>
                            </a:rPr>
                            <a:t>Mod Output Real</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điều</a:t>
                          </a:r>
                          <a:r>
                            <a:rPr lang="en-US" sz="1800">
                              <a:latin typeface="Times New Roman" panose="02020603050405020304" pitchFamily="18" charset="0"/>
                              <a:cs typeface="Times New Roman" panose="02020603050405020304" pitchFamily="18" charset="0"/>
                            </a:rPr>
                            <a:t> chế </a:t>
                          </a:r>
                          <a:r>
                            <a:rPr lang="en-US" sz="1800" err="1">
                              <a:latin typeface="Times New Roman" panose="02020603050405020304" pitchFamily="18" charset="0"/>
                              <a:cs typeface="Times New Roman" panose="02020603050405020304" pitchFamily="18" charset="0"/>
                            </a:rPr>
                            <a:t>kênh</a:t>
                          </a:r>
                          <a:r>
                            <a:rPr lang="en-US" sz="1800">
                              <a:latin typeface="Times New Roman" panose="02020603050405020304" pitchFamily="18" charset="0"/>
                              <a:cs typeface="Times New Roman" panose="02020603050405020304" pitchFamily="18" charset="0"/>
                            </a:rPr>
                            <a:t> I</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82042714"/>
                      </a:ext>
                    </a:extLst>
                  </a:tr>
                  <a:tr h="547446">
                    <a:tc>
                      <a:txBody>
                        <a:bodyPr/>
                        <a:lstStyle/>
                        <a:p>
                          <a:pPr algn="ctr"/>
                          <a:r>
                            <a:rPr lang="en-US" sz="1800">
                              <a:latin typeface="Times New Roman" panose="02020603050405020304" pitchFamily="18" charset="0"/>
                              <a:cs typeface="Times New Roman" panose="02020603050405020304" pitchFamily="18" charset="0"/>
                            </a:rPr>
                            <a:t>Mod Output Image</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chế</a:t>
                          </a:r>
                          <a:r>
                            <a:rPr lang="en-US" sz="1800">
                              <a:latin typeface="Times New Roman" panose="02020603050405020304" pitchFamily="18" charset="0"/>
                              <a:cs typeface="Times New Roman" panose="02020603050405020304" pitchFamily="18" charset="0"/>
                            </a:rPr>
                            <a:t> kênh Q</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13995350"/>
                      </a:ext>
                    </a:extLst>
                  </a:tr>
                  <a:tr h="547446">
                    <a:tc>
                      <a:txBody>
                        <a:bodyPr/>
                        <a:lstStyle/>
                        <a:p>
                          <a:pPr algn="ctr"/>
                          <a:r>
                            <a:rPr lang="en-US" sz="1800" dirty="0" err="1">
                              <a:latin typeface="Times New Roman" panose="02020603050405020304" pitchFamily="18" charset="0"/>
                              <a:cs typeface="Times New Roman" panose="02020603050405020304" pitchFamily="18" charset="0"/>
                            </a:rPr>
                            <a:t>Demod</a:t>
                          </a:r>
                          <a:r>
                            <a:rPr lang="en-US" sz="1800" dirty="0">
                              <a:latin typeface="Times New Roman" panose="02020603050405020304" pitchFamily="18" charset="0"/>
                              <a:cs typeface="Times New Roman" panose="02020603050405020304" pitchFamily="18" charset="0"/>
                            </a:rPr>
                            <a:t> Input Real</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điều</a:t>
                          </a:r>
                          <a:r>
                            <a:rPr lang="en-US" sz="1800">
                              <a:latin typeface="Times New Roman" panose="02020603050405020304" pitchFamily="18" charset="0"/>
                              <a:cs typeface="Times New Roman" panose="02020603050405020304" pitchFamily="18" charset="0"/>
                            </a:rPr>
                            <a:t> chế </a:t>
                          </a:r>
                          <a:r>
                            <a:rPr lang="en-US" sz="1800" err="1">
                              <a:latin typeface="Times New Roman" panose="02020603050405020304" pitchFamily="18" charset="0"/>
                              <a:cs typeface="Times New Roman" panose="02020603050405020304" pitchFamily="18" charset="0"/>
                            </a:rPr>
                            <a:t>kênh</a:t>
                          </a:r>
                          <a:r>
                            <a:rPr lang="en-US" sz="1800">
                              <a:latin typeface="Times New Roman" panose="02020603050405020304" pitchFamily="18" charset="0"/>
                              <a:cs typeface="Times New Roman" panose="02020603050405020304" pitchFamily="18" charset="0"/>
                            </a:rPr>
                            <a:t> I</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94338774"/>
                      </a:ext>
                    </a:extLst>
                  </a:tr>
                  <a:tr h="547446">
                    <a:tc>
                      <a:txBody>
                        <a:bodyPr/>
                        <a:lstStyle/>
                        <a:p>
                          <a:pPr algn="ctr"/>
                          <a:r>
                            <a:rPr lang="en-US" sz="1800">
                              <a:latin typeface="Times New Roman" panose="02020603050405020304" pitchFamily="18" charset="0"/>
                              <a:cs typeface="Times New Roman" panose="02020603050405020304" pitchFamily="18" charset="0"/>
                            </a:rPr>
                            <a:t>Demod Input Image</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kênh</a:t>
                          </a:r>
                          <a:r>
                            <a:rPr lang="en-US" sz="1800" dirty="0">
                              <a:latin typeface="Times New Roman" panose="02020603050405020304" pitchFamily="18" charset="0"/>
                              <a:cs typeface="Times New Roman" panose="02020603050405020304" pitchFamily="18" charset="0"/>
                            </a:rPr>
                            <a:t> Q</a:t>
                          </a:r>
                        </a:p>
                      </a:txBody>
                      <a:tcPr anchor="ctr"/>
                    </a:tc>
                    <a:extLst>
                      <a:ext uri="{0D108BD9-81ED-4DB2-BD59-A6C34878D82A}">
                        <a16:rowId xmlns:a16="http://schemas.microsoft.com/office/drawing/2014/main" val="2158206845"/>
                      </a:ext>
                    </a:extLst>
                  </a:tr>
                </a:tbl>
              </a:graphicData>
            </a:graphic>
          </p:graphicFrame>
        </mc:Choice>
        <mc:Fallback xmlns="">
          <p:graphicFrame>
            <p:nvGraphicFramePr>
              <p:cNvPr id="2" name="Table 4">
                <a:extLst>
                  <a:ext uri="{FF2B5EF4-FFF2-40B4-BE49-F238E27FC236}">
                    <a16:creationId xmlns:a16="http://schemas.microsoft.com/office/drawing/2014/main" id="{4B4F1203-8E27-C0F1-9DBA-1608F4E26A4A}"/>
                  </a:ext>
                </a:extLst>
              </p:cNvPr>
              <p:cNvGraphicFramePr>
                <a:graphicFrameLocks noGrp="1"/>
              </p:cNvGraphicFramePr>
              <p:nvPr>
                <p:extLst>
                  <p:ext uri="{D42A27DB-BD31-4B8C-83A1-F6EECF244321}">
                    <p14:modId xmlns:p14="http://schemas.microsoft.com/office/powerpoint/2010/main" val="3099777553"/>
                  </p:ext>
                </p:extLst>
              </p:nvPr>
            </p:nvGraphicFramePr>
            <p:xfrm>
              <a:off x="6514409" y="1574254"/>
              <a:ext cx="5217216" cy="4485526"/>
            </p:xfrm>
            <a:graphic>
              <a:graphicData uri="http://schemas.openxmlformats.org/drawingml/2006/table">
                <a:tbl>
                  <a:tblPr firstRow="1" bandRow="1">
                    <a:tableStyleId>{00A15C55-8517-42AA-B614-E9B94910E393}</a:tableStyleId>
                  </a:tblPr>
                  <a:tblGrid>
                    <a:gridCol w="1923235">
                      <a:extLst>
                        <a:ext uri="{9D8B030D-6E8A-4147-A177-3AD203B41FA5}">
                          <a16:colId xmlns:a16="http://schemas.microsoft.com/office/drawing/2014/main" val="1879695828"/>
                        </a:ext>
                      </a:extLst>
                    </a:gridCol>
                    <a:gridCol w="3293981">
                      <a:extLst>
                        <a:ext uri="{9D8B030D-6E8A-4147-A177-3AD203B41FA5}">
                          <a16:colId xmlns:a16="http://schemas.microsoft.com/office/drawing/2014/main" val="2310019668"/>
                        </a:ext>
                      </a:extLst>
                    </a:gridCol>
                  </a:tblGrid>
                  <a:tr h="365760">
                    <a:tc>
                      <a:txBody>
                        <a:bodyPr/>
                        <a:lstStyle/>
                        <a:p>
                          <a:pPr algn="ctr"/>
                          <a:r>
                            <a:rPr lang="en-US" sz="1800" b="1" dirty="0" err="1">
                              <a:latin typeface="Times New Roman" panose="02020603050405020304" pitchFamily="18" charset="0"/>
                              <a:cs typeface="Times New Roman" panose="02020603050405020304" pitchFamily="18" charset="0"/>
                            </a:rPr>
                            <a:t>Tên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tín</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hiệu</a:t>
                          </a:r>
                          <a:endParaRPr lang="en-US" sz="18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err="1">
                              <a:latin typeface="Times New Roman" panose="02020603050405020304" pitchFamily="18" charset="0"/>
                              <a:cs typeface="Times New Roman" panose="02020603050405020304" pitchFamily="18" charset="0"/>
                            </a:rPr>
                            <a:t>Chức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năng</a:t>
                          </a:r>
                          <a:endParaRPr 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52081685"/>
                      </a:ext>
                    </a:extLst>
                  </a:tr>
                  <a:tr h="640080">
                    <a:tc>
                      <a:txBody>
                        <a:bodyPr/>
                        <a:lstStyle/>
                        <a:p>
                          <a:pPr algn="ctr"/>
                          <a:r>
                            <a:rPr lang="en-US" sz="1800" b="1" dirty="0" err="1">
                              <a:latin typeface="Times New Roman" panose="02020603050405020304" pitchFamily="18" charset="0"/>
                              <a:cs typeface="Times New Roman" panose="02020603050405020304" pitchFamily="18" charset="0"/>
                            </a:rPr>
                            <a:t>Select_mode</a:t>
                          </a:r>
                          <a:endParaRPr lang="en-US" sz="1800" b="1" i="0" dirty="0">
                            <a:latin typeface="Times New Roman" panose="02020603050405020304" pitchFamily="18" charset="0"/>
                            <a:cs typeface="Times New Roman" panose="02020603050405020304" pitchFamily="18" charset="0"/>
                          </a:endParaRPr>
                        </a:p>
                      </a:txBody>
                      <a:tcPr anchor="ctr">
                        <a:solidFill>
                          <a:schemeClr val="accent4">
                            <a:lumMod val="60000"/>
                            <a:lumOff val="40000"/>
                          </a:schemeClr>
                        </a:solidFill>
                      </a:tcP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0 -&gt; mode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1 -&gt; mode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txBody>
                      <a:tcPr anchor="ctr">
                        <a:solidFill>
                          <a:schemeClr val="accent4">
                            <a:lumMod val="60000"/>
                            <a:lumOff val="40000"/>
                          </a:schemeClr>
                        </a:solidFill>
                      </a:tcPr>
                    </a:tc>
                    <a:extLst>
                      <a:ext uri="{0D108BD9-81ED-4DB2-BD59-A6C34878D82A}">
                        <a16:rowId xmlns:a16="http://schemas.microsoft.com/office/drawing/2014/main" val="1375274845"/>
                      </a:ext>
                    </a:extLst>
                  </a:tr>
                  <a:tr h="646240">
                    <a:tc>
                      <a:txBody>
                        <a:bodyPr/>
                        <a:lstStyle/>
                        <a:p>
                          <a:pPr algn="ctr"/>
                          <a:r>
                            <a:rPr lang="en-US" sz="1800" dirty="0" err="1">
                              <a:latin typeface="Times New Roman" panose="02020603050405020304" pitchFamily="18" charset="0"/>
                              <a:cs typeface="Times New Roman" panose="02020603050405020304" pitchFamily="18" charset="0"/>
                            </a:rPr>
                            <a:t>SF_in</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58595" t="-160377" r="-739" b="-453774"/>
                          </a:stretch>
                        </a:blipFill>
                      </a:tcPr>
                    </a:tc>
                    <a:extLst>
                      <a:ext uri="{0D108BD9-81ED-4DB2-BD59-A6C34878D82A}">
                        <a16:rowId xmlns:a16="http://schemas.microsoft.com/office/drawing/2014/main" val="4120131568"/>
                      </a:ext>
                    </a:extLst>
                  </a:tr>
                  <a:tr h="365760">
                    <a:tc>
                      <a:txBody>
                        <a:bodyPr/>
                        <a:lstStyle/>
                        <a:p>
                          <a:pPr algn="ctr"/>
                          <a:r>
                            <a:rPr lang="en-US" sz="1800">
                              <a:latin typeface="Times New Roman" panose="02020603050405020304" pitchFamily="18" charset="0"/>
                              <a:cs typeface="Times New Roman" panose="02020603050405020304" pitchFamily="18" charset="0"/>
                            </a:rPr>
                            <a:t>Input data</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liệu</a:t>
                          </a:r>
                          <a:r>
                            <a:rPr lang="en-US" sz="1800">
                              <a:latin typeface="Times New Roman" panose="02020603050405020304" pitchFamily="18" charset="0"/>
                              <a:cs typeface="Times New Roman" panose="02020603050405020304" pitchFamily="18" charset="0"/>
                            </a:rPr>
                            <a:t> cần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55269168"/>
                      </a:ext>
                    </a:extLst>
                  </a:tr>
                  <a:tr h="547446">
                    <a:tc>
                      <a:txBody>
                        <a:bodyPr/>
                        <a:lstStyle/>
                        <a:p>
                          <a:pPr algn="ctr"/>
                          <a:r>
                            <a:rPr lang="en-US" sz="1800" dirty="0">
                              <a:latin typeface="Times New Roman" panose="02020603050405020304" pitchFamily="18" charset="0"/>
                              <a:cs typeface="Times New Roman" panose="02020603050405020304" pitchFamily="18" charset="0"/>
                            </a:rPr>
                            <a:t>Mod Output Real</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điều</a:t>
                          </a:r>
                          <a:r>
                            <a:rPr lang="en-US" sz="1800">
                              <a:latin typeface="Times New Roman" panose="02020603050405020304" pitchFamily="18" charset="0"/>
                              <a:cs typeface="Times New Roman" panose="02020603050405020304" pitchFamily="18" charset="0"/>
                            </a:rPr>
                            <a:t> chế </a:t>
                          </a:r>
                          <a:r>
                            <a:rPr lang="en-US" sz="1800" err="1">
                              <a:latin typeface="Times New Roman" panose="02020603050405020304" pitchFamily="18" charset="0"/>
                              <a:cs typeface="Times New Roman" panose="02020603050405020304" pitchFamily="18" charset="0"/>
                            </a:rPr>
                            <a:t>kênh</a:t>
                          </a:r>
                          <a:r>
                            <a:rPr lang="en-US" sz="1800">
                              <a:latin typeface="Times New Roman" panose="02020603050405020304" pitchFamily="18" charset="0"/>
                              <a:cs typeface="Times New Roman" panose="02020603050405020304" pitchFamily="18" charset="0"/>
                            </a:rPr>
                            <a:t> I</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82042714"/>
                      </a:ext>
                    </a:extLst>
                  </a:tr>
                  <a:tr h="640080">
                    <a:tc>
                      <a:txBody>
                        <a:bodyPr/>
                        <a:lstStyle/>
                        <a:p>
                          <a:pPr algn="ctr"/>
                          <a:r>
                            <a:rPr lang="en-US" sz="1800">
                              <a:latin typeface="Times New Roman" panose="02020603050405020304" pitchFamily="18" charset="0"/>
                              <a:cs typeface="Times New Roman" panose="02020603050405020304" pitchFamily="18" charset="0"/>
                            </a:rPr>
                            <a:t>Mod Output Image</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chế</a:t>
                          </a:r>
                          <a:r>
                            <a:rPr lang="en-US" sz="1800">
                              <a:latin typeface="Times New Roman" panose="02020603050405020304" pitchFamily="18" charset="0"/>
                              <a:cs typeface="Times New Roman" panose="02020603050405020304" pitchFamily="18" charset="0"/>
                            </a:rPr>
                            <a:t> kênh Q</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13995350"/>
                      </a:ext>
                    </a:extLst>
                  </a:tr>
                  <a:tr h="640080">
                    <a:tc>
                      <a:txBody>
                        <a:bodyPr/>
                        <a:lstStyle/>
                        <a:p>
                          <a:pPr algn="ctr"/>
                          <a:r>
                            <a:rPr lang="en-US" sz="1800" dirty="0" err="1">
                              <a:latin typeface="Times New Roman" panose="02020603050405020304" pitchFamily="18" charset="0"/>
                              <a:cs typeface="Times New Roman" panose="02020603050405020304" pitchFamily="18" charset="0"/>
                            </a:rPr>
                            <a:t>Demod</a:t>
                          </a:r>
                          <a:r>
                            <a:rPr lang="en-US" sz="1800" dirty="0">
                              <a:latin typeface="Times New Roman" panose="02020603050405020304" pitchFamily="18" charset="0"/>
                              <a:cs typeface="Times New Roman" panose="02020603050405020304" pitchFamily="18" charset="0"/>
                            </a:rPr>
                            <a:t> Input Real</a:t>
                          </a:r>
                          <a:endParaRPr lang="en-US" sz="1800" i="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điều</a:t>
                          </a:r>
                          <a:r>
                            <a:rPr lang="en-US" sz="1800">
                              <a:latin typeface="Times New Roman" panose="02020603050405020304" pitchFamily="18" charset="0"/>
                              <a:cs typeface="Times New Roman" panose="02020603050405020304" pitchFamily="18" charset="0"/>
                            </a:rPr>
                            <a:t> chế </a:t>
                          </a:r>
                          <a:r>
                            <a:rPr lang="en-US" sz="1800" err="1">
                              <a:latin typeface="Times New Roman" panose="02020603050405020304" pitchFamily="18" charset="0"/>
                              <a:cs typeface="Times New Roman" panose="02020603050405020304" pitchFamily="18" charset="0"/>
                            </a:rPr>
                            <a:t>kênh</a:t>
                          </a:r>
                          <a:r>
                            <a:rPr lang="en-US" sz="1800">
                              <a:latin typeface="Times New Roman" panose="02020603050405020304" pitchFamily="18" charset="0"/>
                              <a:cs typeface="Times New Roman" panose="02020603050405020304" pitchFamily="18" charset="0"/>
                            </a:rPr>
                            <a:t> I</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94338774"/>
                      </a:ext>
                    </a:extLst>
                  </a:tr>
                  <a:tr h="640080">
                    <a:tc>
                      <a:txBody>
                        <a:bodyPr/>
                        <a:lstStyle/>
                        <a:p>
                          <a:pPr algn="ctr"/>
                          <a:r>
                            <a:rPr lang="en-US" sz="1800">
                              <a:latin typeface="Times New Roman" panose="02020603050405020304" pitchFamily="18" charset="0"/>
                              <a:cs typeface="Times New Roman" panose="02020603050405020304" pitchFamily="18" charset="0"/>
                            </a:rPr>
                            <a:t>Demod Input Image</a:t>
                          </a:r>
                          <a:endParaRPr lang="en-US" sz="1800" i="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kênh</a:t>
                          </a:r>
                          <a:r>
                            <a:rPr lang="en-US" sz="1800" dirty="0">
                              <a:latin typeface="Times New Roman" panose="02020603050405020304" pitchFamily="18" charset="0"/>
                              <a:cs typeface="Times New Roman" panose="02020603050405020304" pitchFamily="18" charset="0"/>
                            </a:rPr>
                            <a:t> Q</a:t>
                          </a:r>
                        </a:p>
                      </a:txBody>
                      <a:tcPr anchor="ctr"/>
                    </a:tc>
                    <a:extLst>
                      <a:ext uri="{0D108BD9-81ED-4DB2-BD59-A6C34878D82A}">
                        <a16:rowId xmlns:a16="http://schemas.microsoft.com/office/drawing/2014/main" val="2158206845"/>
                      </a:ext>
                    </a:extLst>
                  </a:tr>
                </a:tbl>
              </a:graphicData>
            </a:graphic>
          </p:graphicFrame>
        </mc:Fallback>
      </mc:AlternateContent>
      <p:sp>
        <p:nvSpPr>
          <p:cNvPr id="16" name="TextBox 15">
            <a:extLst>
              <a:ext uri="{FF2B5EF4-FFF2-40B4-BE49-F238E27FC236}">
                <a16:creationId xmlns:a16="http://schemas.microsoft.com/office/drawing/2014/main" id="{57C016F0-D9D1-80FB-CA1C-EFC33C0AA7AA}"/>
              </a:ext>
            </a:extLst>
          </p:cNvPr>
          <p:cNvSpPr txBox="1"/>
          <p:nvPr/>
        </p:nvSpPr>
        <p:spPr>
          <a:xfrm>
            <a:off x="6514409" y="1141915"/>
            <a:ext cx="5348322"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Bảng 3: Các tín hiệu của hệ thống điều chế và giải điều chế số LoRa</a:t>
            </a:r>
            <a:endParaRPr lang="en-US" b="1" i="1" dirty="0">
              <a:latin typeface="Times New Roman" panose="02020603050405020304" pitchFamily="18" charset="0"/>
              <a:cs typeface="Times New Roman" panose="02020603050405020304" pitchFamily="18" charset="0"/>
            </a:endParaRPr>
          </a:p>
        </p:txBody>
      </p:sp>
      <p:sp>
        <p:nvSpPr>
          <p:cNvPr id="9"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4. THIẾT KẾ BỘ ĐỒNG BỘ KÝ TỰ (5/5)</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4.4. </a:t>
            </a:r>
            <a:r>
              <a:rPr lang="en-GB" sz="2000" b="1" dirty="0" err="1">
                <a:solidFill>
                  <a:srgbClr val="00B0F0"/>
                </a:solidFill>
                <a:latin typeface="Times New Roman" panose="02020603050405020304" pitchFamily="18" charset="0"/>
                <a:cs typeface="Times New Roman" panose="02020603050405020304" pitchFamily="18" charset="0"/>
              </a:rPr>
              <a:t>Kết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hợp</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toàn</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hệ</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thống</a:t>
            </a:r>
            <a:endParaRPr lang="en-GB" sz="2000" b="1" dirty="0">
              <a:solidFill>
                <a:schemeClr val="bg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27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lvl="0"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GIÁ</a:t>
            </a:r>
            <a:endParaRPr sz="2000" b="1" dirty="0">
              <a:solidFill>
                <a:schemeClr val="bg2"/>
              </a:solidFill>
              <a:latin typeface="Times New Roman" panose="02020603050405020304" pitchFamily="18" charset="0"/>
              <a:cs typeface="Times New Roman" panose="02020603050405020304" pitchFamily="18" charset="0"/>
            </a:endParaRPr>
          </a:p>
        </p:txBody>
      </p:sp>
      <p:grpSp>
        <p:nvGrpSpPr>
          <p:cNvPr id="32" name="Group 31">
            <a:extLst>
              <a:ext uri="{FF2B5EF4-FFF2-40B4-BE49-F238E27FC236}">
                <a16:creationId xmlns:a16="http://schemas.microsoft.com/office/drawing/2014/main" id="{3BCC4EA2-E47A-3BAD-2A13-4AAF571C193F}"/>
              </a:ext>
            </a:extLst>
          </p:cNvPr>
          <p:cNvGrpSpPr/>
          <p:nvPr/>
        </p:nvGrpSpPr>
        <p:grpSpPr>
          <a:xfrm>
            <a:off x="239349" y="992620"/>
            <a:ext cx="5503426" cy="5418667"/>
            <a:chOff x="239349" y="992620"/>
            <a:chExt cx="5503426" cy="5418667"/>
          </a:xfrm>
        </p:grpSpPr>
        <p:graphicFrame>
          <p:nvGraphicFramePr>
            <p:cNvPr id="33" name="Diagram 32">
              <a:extLst>
                <a:ext uri="{FF2B5EF4-FFF2-40B4-BE49-F238E27FC236}">
                  <a16:creationId xmlns:a16="http://schemas.microsoft.com/office/drawing/2014/main" id="{6AF14949-70C3-5876-2B5C-3AC4882BB26A}"/>
                </a:ext>
              </a:extLst>
            </p:cNvPr>
            <p:cNvGraphicFramePr/>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a:extLst>
                <a:ext uri="{FF2B5EF4-FFF2-40B4-BE49-F238E27FC236}">
                  <a16:creationId xmlns:a16="http://schemas.microsoft.com/office/drawing/2014/main" id="{591E08BA-6C87-0A6D-C818-D565239A1FF2}"/>
                </a:ext>
              </a:extLst>
            </p:cNvPr>
            <p:cNvSpPr/>
            <p:nvPr/>
          </p:nvSpPr>
          <p:spPr>
            <a:xfrm>
              <a:off x="389619" y="1232359"/>
              <a:ext cx="60483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1</a:t>
              </a:r>
            </a:p>
          </p:txBody>
        </p:sp>
        <p:sp>
          <p:nvSpPr>
            <p:cNvPr id="35" name="Rectangle 34">
              <a:extLst>
                <a:ext uri="{FF2B5EF4-FFF2-40B4-BE49-F238E27FC236}">
                  <a16:creationId xmlns:a16="http://schemas.microsoft.com/office/drawing/2014/main" id="{ED14CE78-E03F-B88F-5C21-96F16780FC0A}"/>
                </a:ext>
              </a:extLst>
            </p:cNvPr>
            <p:cNvSpPr/>
            <p:nvPr/>
          </p:nvSpPr>
          <p:spPr>
            <a:xfrm>
              <a:off x="848916" y="2064402"/>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2</a:t>
              </a:r>
            </a:p>
          </p:txBody>
        </p:sp>
        <p:sp>
          <p:nvSpPr>
            <p:cNvPr id="36" name="Rectangle 35">
              <a:extLst>
                <a:ext uri="{FF2B5EF4-FFF2-40B4-BE49-F238E27FC236}">
                  <a16:creationId xmlns:a16="http://schemas.microsoft.com/office/drawing/2014/main" id="{80AE1A45-191C-65AB-F02B-05B93291DD9E}"/>
                </a:ext>
              </a:extLst>
            </p:cNvPr>
            <p:cNvSpPr/>
            <p:nvPr/>
          </p:nvSpPr>
          <p:spPr>
            <a:xfrm>
              <a:off x="1047751" y="2953358"/>
              <a:ext cx="638177"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3</a:t>
              </a:r>
            </a:p>
          </p:txBody>
        </p:sp>
        <p:sp>
          <p:nvSpPr>
            <p:cNvPr id="37" name="Rectangle 36">
              <a:extLst>
                <a:ext uri="{FF2B5EF4-FFF2-40B4-BE49-F238E27FC236}">
                  <a16:creationId xmlns:a16="http://schemas.microsoft.com/office/drawing/2014/main" id="{5E48D8DC-D764-D34E-F7F4-0BFEB5899164}"/>
                </a:ext>
              </a:extLst>
            </p:cNvPr>
            <p:cNvSpPr/>
            <p:nvPr/>
          </p:nvSpPr>
          <p:spPr>
            <a:xfrm>
              <a:off x="1085848" y="38379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4</a:t>
              </a:r>
            </a:p>
          </p:txBody>
        </p:sp>
        <p:sp>
          <p:nvSpPr>
            <p:cNvPr id="38" name="Rectangle 37">
              <a:extLst>
                <a:ext uri="{FF2B5EF4-FFF2-40B4-BE49-F238E27FC236}">
                  <a16:creationId xmlns:a16="http://schemas.microsoft.com/office/drawing/2014/main" id="{4696D145-D86A-E481-A73E-623C6104A4CC}"/>
                </a:ext>
              </a:extLst>
            </p:cNvPr>
            <p:cNvSpPr/>
            <p:nvPr/>
          </p:nvSpPr>
          <p:spPr>
            <a:xfrm>
              <a:off x="731365" y="4614556"/>
              <a:ext cx="798331" cy="769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5</a:t>
              </a:r>
            </a:p>
          </p:txBody>
        </p:sp>
        <p:sp>
          <p:nvSpPr>
            <p:cNvPr id="39" name="Rectangle 38">
              <a:extLst>
                <a:ext uri="{FF2B5EF4-FFF2-40B4-BE49-F238E27FC236}">
                  <a16:creationId xmlns:a16="http://schemas.microsoft.com/office/drawing/2014/main" id="{C9B6754F-22D7-FCEE-2121-14083F02B545}"/>
                </a:ext>
              </a:extLst>
            </p:cNvPr>
            <p:cNvSpPr/>
            <p:nvPr/>
          </p:nvSpPr>
          <p:spPr>
            <a:xfrm>
              <a:off x="389619" y="5525832"/>
              <a:ext cx="600081" cy="664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6</a:t>
              </a:r>
            </a:p>
          </p:txBody>
        </p:sp>
      </p:grpSp>
      <p:graphicFrame>
        <p:nvGraphicFramePr>
          <p:cNvPr id="29" name="Diagram 28">
            <a:extLst>
              <a:ext uri="{FF2B5EF4-FFF2-40B4-BE49-F238E27FC236}">
                <a16:creationId xmlns:a16="http://schemas.microsoft.com/office/drawing/2014/main" id="{0B1CF08C-60F2-045E-D607-90D13FD69DFC}"/>
              </a:ext>
            </a:extLst>
          </p:cNvPr>
          <p:cNvGraphicFramePr/>
          <p:nvPr>
            <p:extLst>
              <p:ext uri="{D42A27DB-BD31-4B8C-83A1-F6EECF244321}">
                <p14:modId xmlns:p14="http://schemas.microsoft.com/office/powerpoint/2010/main" val="2790976557"/>
              </p:ext>
            </p:extLst>
          </p:nvPr>
        </p:nvGraphicFramePr>
        <p:xfrm>
          <a:off x="6352342" y="1232359"/>
          <a:ext cx="5010152" cy="3382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 name="TextBox 29">
            <a:extLst>
              <a:ext uri="{FF2B5EF4-FFF2-40B4-BE49-F238E27FC236}">
                <a16:creationId xmlns:a16="http://schemas.microsoft.com/office/drawing/2014/main" id="{125C5A5A-AE22-0ED2-9F4D-59F2E7E5B15D}"/>
              </a:ext>
            </a:extLst>
          </p:cNvPr>
          <p:cNvSpPr txBox="1"/>
          <p:nvPr/>
        </p:nvSpPr>
        <p:spPr>
          <a:xfrm>
            <a:off x="7669978" y="1196284"/>
            <a:ext cx="3299648"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BER-SNR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phỏng</a:t>
            </a:r>
            <a:r>
              <a:rPr lang="en-US" sz="2400" dirty="0">
                <a:latin typeface="Times New Roman" panose="02020603050405020304" pitchFamily="18" charset="0"/>
                <a:cs typeface="Times New Roman" panose="02020603050405020304" pitchFamily="18" charset="0"/>
              </a:rPr>
              <a:t> Simulink</a:t>
            </a:r>
          </a:p>
        </p:txBody>
      </p:sp>
      <p:sp>
        <p:nvSpPr>
          <p:cNvPr id="40" name="TextBox 39">
            <a:extLst>
              <a:ext uri="{FF2B5EF4-FFF2-40B4-BE49-F238E27FC236}">
                <a16:creationId xmlns:a16="http://schemas.microsoft.com/office/drawing/2014/main" id="{BD5F0A12-3323-C1C0-04F9-492E6B882CE5}"/>
              </a:ext>
            </a:extLst>
          </p:cNvPr>
          <p:cNvSpPr txBox="1"/>
          <p:nvPr/>
        </p:nvSpPr>
        <p:spPr>
          <a:xfrm>
            <a:off x="7633245" y="2056824"/>
            <a:ext cx="3592152"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Quan hệ BER-SNR khi hiện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lên</a:t>
            </a:r>
            <a:r>
              <a:rPr lang="en-US" sz="2400" dirty="0">
                <a:latin typeface="Times New Roman" panose="02020603050405020304" pitchFamily="18" charset="0"/>
                <a:cs typeface="Times New Roman" panose="02020603050405020304" pitchFamily="18" charset="0"/>
              </a:rPr>
              <a:t> kit FPGA</a:t>
            </a:r>
          </a:p>
        </p:txBody>
      </p:sp>
      <p:sp>
        <p:nvSpPr>
          <p:cNvPr id="42" name="TextBox 41">
            <a:extLst>
              <a:ext uri="{FF2B5EF4-FFF2-40B4-BE49-F238E27FC236}">
                <a16:creationId xmlns:a16="http://schemas.microsoft.com/office/drawing/2014/main" id="{5934D1E4-6878-D69B-1742-6C31D709A62F}"/>
              </a:ext>
            </a:extLst>
          </p:cNvPr>
          <p:cNvSpPr txBox="1"/>
          <p:nvPr/>
        </p:nvSpPr>
        <p:spPr>
          <a:xfrm>
            <a:off x="7669978" y="2905420"/>
            <a:ext cx="3592152"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a:t>
            </a:r>
            <a:r>
              <a:rPr lang="en-US" sz="2400" dirty="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vật</a:t>
            </a:r>
            <a:r>
              <a:rPr lang="en-US" sz="2400">
                <a:latin typeface="Times New Roman" panose="02020603050405020304" pitchFamily="18" charset="0"/>
                <a:cs typeface="Times New Roman" panose="02020603050405020304" pitchFamily="18" charset="0"/>
              </a:rPr>
              <a:t> lý – kích thước và công suất tiêu thụ </a:t>
            </a:r>
            <a:endParaRPr lang="en-US" sz="2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EF82FFE-EA28-6EAF-C6AA-3949D34B5C36}"/>
              </a:ext>
            </a:extLst>
          </p:cNvPr>
          <p:cNvSpPr txBox="1"/>
          <p:nvPr/>
        </p:nvSpPr>
        <p:spPr>
          <a:xfrm>
            <a:off x="7633245" y="3754017"/>
            <a:ext cx="3592152"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Quan hệ BER-SNR của post-layout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17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644427E-683C-D08D-0C4D-4A1D58D1E6D8}"/>
                  </a:ext>
                </a:extLst>
              </p:cNvPr>
              <p:cNvSpPr txBox="1"/>
              <p:nvPr/>
            </p:nvSpPr>
            <p:spPr>
              <a:xfrm>
                <a:off x="4734344" y="891691"/>
                <a:ext cx="7274757" cy="923330"/>
              </a:xfrm>
              <a:prstGeom prst="rect">
                <a:avLst/>
              </a:prstGeom>
              <a:noFill/>
              <a:ln w="28575">
                <a:solidFill>
                  <a:srgbClr val="00B0F0"/>
                </a:solidFill>
                <a:prstDash val="solid"/>
              </a:ln>
            </p:spPr>
            <p:txBody>
              <a:bodyPr wrap="square" rtlCol="0">
                <a:spAutoFit/>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𝑆𝑁𝑅</m:t>
                    </m:r>
                  </m:oMath>
                </a14:m>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gửi</a:t>
                </a:r>
                <a:r>
                  <a:rPr lang="en-US" sz="1800" dirty="0">
                    <a:latin typeface="Times New Roman" panose="02020603050405020304" pitchFamily="18" charset="0"/>
                    <a:cs typeface="Times New Roman" panose="02020603050405020304" pitchFamily="18" charset="0"/>
                  </a:rPr>
                  <a:t> 2000 </a:t>
                </a:r>
                <a:r>
                  <a:rPr lang="en-US" sz="1800" dirty="0" err="1">
                    <a:latin typeface="Times New Roman" panose="02020603050405020304" pitchFamily="18" charset="0"/>
                    <a:cs typeface="Times New Roman" panose="02020603050405020304" pitchFamily="18" charset="0"/>
                  </a:rPr>
                  <a:t>ký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lỗi</a:t>
                </a:r>
                <a:r>
                  <a:rPr lang="en-US" sz="1800" dirty="0">
                    <a:latin typeface="Times New Roman" panose="02020603050405020304" pitchFamily="18" charset="0"/>
                    <a:cs typeface="Times New Roman" panose="02020603050405020304" pitchFamily="18" charset="0"/>
                  </a:rPr>
                  <a:t> bit.</a:t>
                </a:r>
              </a:p>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Lặp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a:t>
                </a:r>
                <a:r>
                  <a:rPr lang="en-US" sz="1800" dirty="0">
                    <a:latin typeface="Times New Roman" panose="02020603050405020304" pitchFamily="18" charset="0"/>
                    <a:cs typeface="Times New Roman" panose="02020603050405020304" pitchFamily="18" charset="0"/>
                  </a:rPr>
                  <a:t> 10 </a:t>
                </a:r>
                <a:r>
                  <a:rPr lang="en-US" sz="1800" dirty="0" err="1">
                    <a:latin typeface="Times New Roman" panose="02020603050405020304" pitchFamily="18" charset="0"/>
                    <a:cs typeface="Times New Roman" panose="02020603050405020304" pitchFamily="18" charset="0"/>
                  </a:rPr>
                  <a:t>lần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BER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bình</a:t>
                </a:r>
                <a:r>
                  <a:rPr lang="en-US" sz="18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6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a:t>
                </a:r>
                <a:r>
                  <a:rPr lang="en-US" sz="1800" dirty="0">
                    <a:latin typeface="Times New Roman" panose="02020603050405020304" pitchFamily="18" charset="0"/>
                    <a:cs typeface="Times New Roman" panose="02020603050405020304" pitchFamily="18" charset="0"/>
                  </a:rPr>
                  <a:t> SF.</a:t>
                </a:r>
              </a:p>
            </p:txBody>
          </p:sp>
        </mc:Choice>
        <mc:Fallback xmlns="">
          <p:sp>
            <p:nvSpPr>
              <p:cNvPr id="2" name="TextBox 1">
                <a:extLst>
                  <a:ext uri="{FF2B5EF4-FFF2-40B4-BE49-F238E27FC236}">
                    <a16:creationId xmlns:a16="http://schemas.microsoft.com/office/drawing/2014/main" id="{B644427E-683C-D08D-0C4D-4A1D58D1E6D8}"/>
                  </a:ext>
                </a:extLst>
              </p:cNvPr>
              <p:cNvSpPr txBox="1">
                <a:spLocks noRot="1" noChangeAspect="1" noMove="1" noResize="1" noEditPoints="1" noAdjustHandles="1" noChangeArrowheads="1" noChangeShapeType="1" noTextEdit="1"/>
              </p:cNvSpPr>
              <p:nvPr/>
            </p:nvSpPr>
            <p:spPr>
              <a:xfrm>
                <a:off x="4734344" y="891691"/>
                <a:ext cx="7274757" cy="923330"/>
              </a:xfrm>
              <a:prstGeom prst="rect">
                <a:avLst/>
              </a:prstGeom>
              <a:blipFill>
                <a:blip r:embed="rId3"/>
                <a:stretch>
                  <a:fillRect l="-417" t="-1911" b="-7006"/>
                </a:stretch>
              </a:blipFill>
              <a:ln w="28575">
                <a:solidFill>
                  <a:srgbClr val="00B0F0"/>
                </a:solidFill>
                <a:prstDash val="solid"/>
              </a:ln>
            </p:spPr>
            <p:txBody>
              <a:bodyPr/>
              <a:lstStyle/>
              <a:p>
                <a:r>
                  <a:rPr lang="en-US">
                    <a:noFill/>
                  </a:rPr>
                  <a:t> </a:t>
                </a:r>
              </a:p>
            </p:txBody>
          </p:sp>
        </mc:Fallback>
      </mc:AlternateContent>
      <p:sp>
        <p:nvSpPr>
          <p:cNvPr id="15"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GIÁ </a:t>
            </a:r>
            <a:r>
              <a:rPr lang="vi-VN" sz="2000" b="1" dirty="0">
                <a:solidFill>
                  <a:schemeClr val="bg2"/>
                </a:solidFill>
                <a:latin typeface="Times New Roman" panose="02020603050405020304" pitchFamily="18" charset="0"/>
                <a:cs typeface="Times New Roman" panose="02020603050405020304" pitchFamily="18" charset="0"/>
              </a:rPr>
              <a:t>(</a:t>
            </a:r>
            <a:r>
              <a:rPr lang="en-US" sz="2000" b="1">
                <a:solidFill>
                  <a:schemeClr val="bg2"/>
                </a:solidFill>
                <a:latin typeface="Times New Roman" panose="02020603050405020304" pitchFamily="18" charset="0"/>
                <a:cs typeface="Times New Roman" panose="02020603050405020304" pitchFamily="18" charset="0"/>
              </a:rPr>
              <a:t>1</a:t>
            </a:r>
            <a:r>
              <a:rPr lang="vi-VN" sz="2000" b="1">
                <a:solidFill>
                  <a:schemeClr val="bg2"/>
                </a:solidFill>
                <a:latin typeface="Times New Roman" panose="02020603050405020304" pitchFamily="18" charset="0"/>
                <a:cs typeface="Times New Roman" panose="02020603050405020304" pitchFamily="18" charset="0"/>
              </a:rPr>
              <a:t>/</a:t>
            </a:r>
            <a:r>
              <a:rPr lang="en-US" sz="2000" b="1">
                <a:solidFill>
                  <a:schemeClr val="bg2"/>
                </a:solidFill>
                <a:latin typeface="Times New Roman" panose="02020603050405020304" pitchFamily="18" charset="0"/>
                <a:cs typeface="Times New Roman" panose="02020603050405020304" pitchFamily="18" charset="0"/>
              </a:rPr>
              <a:t>4</a:t>
            </a:r>
            <a:r>
              <a:rPr lang="vi-VN" sz="2000" b="1">
                <a:solidFill>
                  <a:schemeClr val="bg2"/>
                </a:solidFill>
                <a:latin typeface="Times New Roman" panose="02020603050405020304" pitchFamily="18" charset="0"/>
                <a:cs typeface="Times New Roman" panose="02020603050405020304" pitchFamily="18" charset="0"/>
              </a:rPr>
              <a:t>)</a:t>
            </a:r>
            <a:r>
              <a:rPr lang="vi-VN" sz="2000" b="1" dirty="0">
                <a:solidFill>
                  <a:schemeClr val="bg2"/>
                </a:solidFill>
                <a:latin typeface="Times New Roman" panose="02020603050405020304" pitchFamily="18" charset="0"/>
                <a:cs typeface="Times New Roman" panose="02020603050405020304" pitchFamily="18" charset="0"/>
              </a:rPr>
              <a:t/>
            </a:r>
            <a:br>
              <a:rPr lang="vi-VN" sz="2000" b="1" dirty="0">
                <a:solidFill>
                  <a:schemeClr val="bg2"/>
                </a:solidFill>
                <a:latin typeface="Times New Roman" panose="02020603050405020304" pitchFamily="18" charset="0"/>
                <a:cs typeface="Times New Roman" panose="02020603050405020304" pitchFamily="18" charset="0"/>
              </a:rPr>
            </a:br>
            <a:r>
              <a:rPr lang="vi-VN" sz="2000" b="1" dirty="0">
                <a:solidFill>
                  <a:srgbClr val="00B0F0"/>
                </a:solidFill>
                <a:latin typeface="Times New Roman" panose="02020603050405020304" pitchFamily="18" charset="0"/>
                <a:cs typeface="Times New Roman" panose="02020603050405020304" pitchFamily="18" charset="0"/>
              </a:rPr>
              <a:t>5.</a:t>
            </a:r>
            <a:r>
              <a:rPr lang="en-US" sz="2000" b="1" dirty="0">
                <a:solidFill>
                  <a:srgbClr val="00B0F0"/>
                </a:solidFill>
                <a:latin typeface="Times New Roman" panose="02020603050405020304" pitchFamily="18" charset="0"/>
                <a:cs typeface="Times New Roman" panose="02020603050405020304" pitchFamily="18" charset="0"/>
              </a:rPr>
              <a:t>1</a:t>
            </a:r>
            <a:r>
              <a:rPr lang="vi-VN"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Quan</a:t>
            </a:r>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hệ</a:t>
            </a:r>
            <a:r>
              <a:rPr lang="en-US" sz="2000" b="1" dirty="0">
                <a:solidFill>
                  <a:srgbClr val="00B0F0"/>
                </a:solidFill>
                <a:latin typeface="Times New Roman" panose="02020603050405020304" pitchFamily="18" charset="0"/>
                <a:cs typeface="Times New Roman" panose="02020603050405020304" pitchFamily="18" charset="0"/>
              </a:rPr>
              <a:t> BER-SNR </a:t>
            </a:r>
            <a:r>
              <a:rPr lang="en-US" sz="2000" b="1" dirty="0" err="1">
                <a:solidFill>
                  <a:srgbClr val="00B0F0"/>
                </a:solidFill>
                <a:latin typeface="Times New Roman" panose="02020603050405020304" pitchFamily="18" charset="0"/>
                <a:cs typeface="Times New Roman" panose="02020603050405020304" pitchFamily="18" charset="0"/>
              </a:rPr>
              <a:t>khi</a:t>
            </a:r>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mô</a:t>
            </a:r>
            <a:r>
              <a:rPr lang="en-US" sz="2000" b="1" dirty="0">
                <a:solidFill>
                  <a:srgbClr val="00B0F0"/>
                </a:solidFill>
                <a:latin typeface="Times New Roman" panose="02020603050405020304" pitchFamily="18" charset="0"/>
                <a:cs typeface="Times New Roman" panose="02020603050405020304" pitchFamily="18" charset="0"/>
              </a:rPr>
              <a:t> </a:t>
            </a:r>
            <a:r>
              <a:rPr lang="en-US" sz="2000" b="1" dirty="0" err="1">
                <a:solidFill>
                  <a:srgbClr val="00B0F0"/>
                </a:solidFill>
                <a:latin typeface="Times New Roman" panose="02020603050405020304" pitchFamily="18" charset="0"/>
                <a:cs typeface="Times New Roman" panose="02020603050405020304" pitchFamily="18" charset="0"/>
              </a:rPr>
              <a:t>phỏng</a:t>
            </a:r>
            <a:r>
              <a:rPr lang="en-US" sz="2000" b="1" dirty="0">
                <a:solidFill>
                  <a:srgbClr val="00B0F0"/>
                </a:solidFill>
                <a:latin typeface="Times New Roman" panose="02020603050405020304" pitchFamily="18" charset="0"/>
                <a:cs typeface="Times New Roman" panose="02020603050405020304" pitchFamily="18" charset="0"/>
              </a:rPr>
              <a:t> Simulink</a:t>
            </a:r>
            <a:endParaRPr lang="vi-VN" sz="2000" b="1" i="1" dirty="0">
              <a:solidFill>
                <a:srgbClr val="00B0F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CA1A416-F6C5-5FCC-E09F-9FB6455587C3}"/>
              </a:ext>
            </a:extLst>
          </p:cNvPr>
          <p:cNvSpPr txBox="1"/>
          <p:nvPr/>
        </p:nvSpPr>
        <p:spPr>
          <a:xfrm>
            <a:off x="155575" y="2667776"/>
            <a:ext cx="3923595" cy="3416320"/>
          </a:xfrm>
          <a:prstGeom prst="rect">
            <a:avLst/>
          </a:prstGeom>
          <a:noFill/>
          <a:ln w="28575">
            <a:solidFill>
              <a:srgbClr val="FF0000"/>
            </a:solidFill>
          </a:ln>
        </p:spPr>
        <p:txBody>
          <a:bodyPr wrap="square" rtlCol="0">
            <a:spAutoFit/>
          </a:bodyPr>
          <a:lstStyle/>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Modem </a:t>
            </a:r>
            <a:r>
              <a:rPr lang="en-US" sz="1800" dirty="0" err="1">
                <a:solidFill>
                  <a:schemeClr val="tx1"/>
                </a:solidFill>
                <a:latin typeface="Times New Roman" panose="02020603050405020304" pitchFamily="18" charset="0"/>
                <a:cs typeface="Times New Roman" panose="02020603050405020304" pitchFamily="18" charset="0"/>
              </a:rPr>
              <a:t>hoạt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động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được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khi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tỉ</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số</a:t>
            </a:r>
            <a:r>
              <a:rPr lang="en-US" sz="1800" dirty="0">
                <a:solidFill>
                  <a:schemeClr val="tx1"/>
                </a:solidFill>
                <a:latin typeface="Times New Roman" panose="02020603050405020304" pitchFamily="18" charset="0"/>
                <a:cs typeface="Times New Roman" panose="02020603050405020304" pitchFamily="18" charset="0"/>
              </a:rPr>
              <a:t> SNR &lt; 0 </a:t>
            </a:r>
            <a:r>
              <a:rPr lang="en-US" sz="1800" dirty="0" err="1">
                <a:solidFill>
                  <a:schemeClr val="tx1"/>
                </a:solidFill>
                <a:latin typeface="Times New Roman" panose="02020603050405020304" pitchFamily="18" charset="0"/>
                <a:cs typeface="Times New Roman" panose="02020603050405020304" pitchFamily="18" charset="0"/>
              </a:rPr>
              <a:t>dB.</a:t>
            </a:r>
            <a:r>
              <a:rPr lang="en-US" sz="1800" dirty="0">
                <a:solidFill>
                  <a:schemeClr val="tx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Với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cùng</a:t>
            </a:r>
            <a:r>
              <a:rPr lang="en-US" sz="1800" dirty="0">
                <a:solidFill>
                  <a:schemeClr val="tx1"/>
                </a:solidFill>
                <a:latin typeface="Times New Roman" panose="02020603050405020304" pitchFamily="18" charset="0"/>
                <a:cs typeface="Times New Roman" panose="02020603050405020304" pitchFamily="18" charset="0"/>
              </a:rPr>
              <a:t> 1 </a:t>
            </a:r>
            <a:r>
              <a:rPr lang="en-US" sz="1800" dirty="0" err="1">
                <a:solidFill>
                  <a:schemeClr val="tx1"/>
                </a:solidFill>
                <a:latin typeface="Times New Roman" panose="02020603050405020304" pitchFamily="18" charset="0"/>
                <a:cs typeface="Times New Roman" panose="02020603050405020304" pitchFamily="18" charset="0"/>
              </a:rPr>
              <a:t>tỉ</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số</a:t>
            </a:r>
            <a:r>
              <a:rPr lang="en-US" sz="1800" dirty="0">
                <a:solidFill>
                  <a:schemeClr val="tx1"/>
                </a:solidFill>
                <a:latin typeface="Times New Roman" panose="02020603050405020304" pitchFamily="18" charset="0"/>
                <a:cs typeface="Times New Roman" panose="02020603050405020304" pitchFamily="18" charset="0"/>
              </a:rPr>
              <a:t> SNR, </a:t>
            </a:r>
            <a:r>
              <a:rPr lang="en-US" sz="1800" dirty="0" err="1">
                <a:solidFill>
                  <a:schemeClr val="tx1"/>
                </a:solidFill>
                <a:latin typeface="Times New Roman" panose="02020603050405020304" pitchFamily="18" charset="0"/>
                <a:cs typeface="Times New Roman" panose="02020603050405020304" pitchFamily="18" charset="0"/>
              </a:rPr>
              <a:t>khi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tăng</a:t>
            </a:r>
            <a:r>
              <a:rPr lang="en-US" sz="1800" dirty="0">
                <a:solidFill>
                  <a:schemeClr val="tx1"/>
                </a:solidFill>
                <a:latin typeface="Times New Roman" panose="02020603050405020304" pitchFamily="18" charset="0"/>
                <a:cs typeface="Times New Roman" panose="02020603050405020304" pitchFamily="18" charset="0"/>
              </a:rPr>
              <a:t> SF, BER </a:t>
            </a:r>
            <a:r>
              <a:rPr lang="en-US" sz="1800" dirty="0" err="1">
                <a:solidFill>
                  <a:schemeClr val="tx1"/>
                </a:solidFill>
                <a:latin typeface="Times New Roman" panose="02020603050405020304" pitchFamily="18" charset="0"/>
                <a:cs typeface="Times New Roman" panose="02020603050405020304" pitchFamily="18" charset="0"/>
              </a:rPr>
              <a:t>sẽ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giảm</a:t>
            </a:r>
            <a:r>
              <a:rPr lang="en-US" sz="18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Modem </a:t>
            </a:r>
            <a:r>
              <a:rPr lang="en-US" sz="1800" dirty="0" err="1">
                <a:solidFill>
                  <a:schemeClr val="tx1"/>
                </a:solidFill>
                <a:latin typeface="Times New Roman" panose="02020603050405020304" pitchFamily="18" charset="0"/>
                <a:cs typeface="Times New Roman" panose="02020603050405020304" pitchFamily="18" charset="0"/>
              </a:rPr>
              <a:t>thực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hiện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tốt</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quá</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bộ</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tự</a:t>
            </a:r>
            <a:r>
              <a:rPr lang="en-US" sz="18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Khi</a:t>
            </a:r>
            <a:r>
              <a:rPr lang="en-US" sz="1800" dirty="0">
                <a:solidFill>
                  <a:schemeClr val="tx1"/>
                </a:solidFill>
                <a:latin typeface="Times New Roman" panose="02020603050405020304" pitchFamily="18" charset="0"/>
                <a:cs typeface="Times New Roman" panose="02020603050405020304" pitchFamily="18" charset="0"/>
              </a:rPr>
              <a:t> so </a:t>
            </a:r>
            <a:r>
              <a:rPr lang="en-US" sz="1800" dirty="0" err="1">
                <a:solidFill>
                  <a:schemeClr val="tx1"/>
                </a:solidFill>
                <a:latin typeface="Times New Roman" panose="02020603050405020304" pitchFamily="18" charset="0"/>
                <a:cs typeface="Times New Roman" panose="02020603050405020304" pitchFamily="18" charset="0"/>
              </a:rPr>
              <a:t>sánh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với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báo</a:t>
            </a:r>
            <a:r>
              <a:rPr lang="en-US" sz="1800" dirty="0">
                <a:solidFill>
                  <a:schemeClr val="tx1"/>
                </a:solidFill>
                <a:latin typeface="Times New Roman" panose="02020603050405020304" pitchFamily="18" charset="0"/>
                <a:cs typeface="Times New Roman" panose="02020603050405020304" pitchFamily="18" charset="0"/>
              </a:rPr>
              <a:t> [1], </a:t>
            </a:r>
            <a:r>
              <a:rPr lang="en-US" sz="1800" dirty="0" err="1">
                <a:solidFill>
                  <a:schemeClr val="tx1"/>
                </a:solidFill>
                <a:latin typeface="Times New Roman" panose="02020603050405020304" pitchFamily="18" charset="0"/>
                <a:cs typeface="Times New Roman" panose="02020603050405020304" pitchFamily="18" charset="0"/>
              </a:rPr>
              <a:t>tại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cùng</a:t>
            </a:r>
            <a:r>
              <a:rPr lang="en-US" sz="1800" dirty="0">
                <a:solidFill>
                  <a:schemeClr val="tx1"/>
                </a:solidFill>
                <a:latin typeface="Times New Roman" panose="02020603050405020304" pitchFamily="18" charset="0"/>
                <a:cs typeface="Times New Roman" panose="02020603050405020304" pitchFamily="18" charset="0"/>
              </a:rPr>
              <a:t> SNR, BER </a:t>
            </a:r>
            <a:r>
              <a:rPr lang="en-US" sz="1800" dirty="0" err="1">
                <a:solidFill>
                  <a:schemeClr val="tx1"/>
                </a:solidFill>
                <a:latin typeface="Times New Roman" panose="02020603050405020304" pitchFamily="18" charset="0"/>
                <a:cs typeface="Times New Roman" panose="02020603050405020304" pitchFamily="18" charset="0"/>
              </a:rPr>
              <a:t>của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kết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quả</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mô</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phỏng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xấp</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xỉ</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gần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bằng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với</a:t>
            </a:r>
            <a:r>
              <a:rPr lang="en-US" sz="1800" dirty="0">
                <a:solidFill>
                  <a:schemeClr val="tx1"/>
                </a:solidFill>
                <a:latin typeface="Times New Roman" panose="02020603050405020304" pitchFamily="18" charset="0"/>
                <a:cs typeface="Times New Roman" panose="02020603050405020304" pitchFamily="18" charset="0"/>
              </a:rPr>
              <a:t> BER </a:t>
            </a:r>
            <a:r>
              <a:rPr lang="en-US" sz="1800" dirty="0" err="1">
                <a:solidFill>
                  <a:schemeClr val="tx1"/>
                </a:solidFill>
                <a:latin typeface="Times New Roman" panose="02020603050405020304" pitchFamily="18" charset="0"/>
                <a:cs typeface="Times New Roman" panose="02020603050405020304" pitchFamily="18" charset="0"/>
              </a:rPr>
              <a:t>của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báo</a:t>
            </a:r>
            <a:r>
              <a:rPr lang="en-US" sz="18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1800" b="1" dirty="0">
                <a:solidFill>
                  <a:srgbClr val="00B050"/>
                </a:solidFill>
                <a:latin typeface="Times New Roman" panose="02020603050405020304" pitchFamily="18" charset="0"/>
                <a:cs typeface="Times New Roman" panose="02020603050405020304" pitchFamily="18" charset="0"/>
              </a:rPr>
              <a:t>Modem </a:t>
            </a:r>
            <a:r>
              <a:rPr lang="en-US" sz="1800" b="1" dirty="0" err="1">
                <a:solidFill>
                  <a:srgbClr val="00B050"/>
                </a:solidFill>
                <a:latin typeface="Times New Roman" panose="02020603050405020304" pitchFamily="18" charset="0"/>
                <a:cs typeface="Times New Roman" panose="02020603050405020304" pitchFamily="18" charset="0"/>
              </a:rPr>
              <a:t>hoạt</a:t>
            </a:r>
            <a:r>
              <a:rPr lang="en-US" sz="1800" b="1" dirty="0">
                <a:solidFill>
                  <a:srgbClr val="00B050"/>
                </a:solidFill>
                <a:latin typeface="Times New Roman" panose="02020603050405020304" pitchFamily="18" charset="0"/>
                <a:cs typeface="Times New Roman" panose="02020603050405020304" pitchFamily="18" charset="0"/>
              </a:rPr>
              <a:t> </a:t>
            </a:r>
            <a:r>
              <a:rPr lang="en-US" sz="1800" b="1" dirty="0" err="1">
                <a:solidFill>
                  <a:srgbClr val="00B050"/>
                </a:solidFill>
                <a:latin typeface="Times New Roman" panose="02020603050405020304" pitchFamily="18" charset="0"/>
                <a:cs typeface="Times New Roman" panose="02020603050405020304" pitchFamily="18" charset="0"/>
              </a:rPr>
              <a:t>động</a:t>
            </a:r>
            <a:r>
              <a:rPr lang="en-US" sz="1800" b="1" dirty="0">
                <a:solidFill>
                  <a:srgbClr val="00B050"/>
                </a:solidFill>
                <a:latin typeface="Times New Roman" panose="02020603050405020304" pitchFamily="18" charset="0"/>
                <a:cs typeface="Times New Roman" panose="02020603050405020304" pitchFamily="18" charset="0"/>
              </a:rPr>
              <a:t> </a:t>
            </a:r>
            <a:r>
              <a:rPr lang="en-US" sz="1800" b="1" dirty="0" err="1">
                <a:solidFill>
                  <a:srgbClr val="00B050"/>
                </a:solidFill>
                <a:latin typeface="Times New Roman" panose="02020603050405020304" pitchFamily="18" charset="0"/>
                <a:cs typeface="Times New Roman" panose="02020603050405020304" pitchFamily="18" charset="0"/>
              </a:rPr>
              <a:t>đúng</a:t>
            </a:r>
            <a:r>
              <a:rPr lang="en-US" sz="1800" b="1" dirty="0">
                <a:solidFill>
                  <a:srgbClr val="00B050"/>
                </a:solidFill>
                <a:latin typeface="Times New Roman" panose="02020603050405020304" pitchFamily="18" charset="0"/>
                <a:cs typeface="Times New Roman" panose="02020603050405020304" pitchFamily="18" charset="0"/>
              </a:rPr>
              <a:t> </a:t>
            </a:r>
            <a:r>
              <a:rPr lang="en-US" sz="1800" b="1" dirty="0" err="1">
                <a:solidFill>
                  <a:srgbClr val="00B050"/>
                </a:solidFill>
                <a:latin typeface="Times New Roman" panose="02020603050405020304" pitchFamily="18" charset="0"/>
                <a:cs typeface="Times New Roman" panose="02020603050405020304" pitchFamily="18" charset="0"/>
              </a:rPr>
              <a:t>như</a:t>
            </a:r>
            <a:r>
              <a:rPr lang="en-US" sz="1800" b="1" dirty="0">
                <a:solidFill>
                  <a:srgbClr val="00B050"/>
                </a:solidFill>
                <a:latin typeface="Times New Roman" panose="02020603050405020304" pitchFamily="18" charset="0"/>
                <a:cs typeface="Times New Roman" panose="02020603050405020304" pitchFamily="18" charset="0"/>
              </a:rPr>
              <a:t> </a:t>
            </a:r>
            <a:r>
              <a:rPr lang="en-US" sz="1800" b="1" dirty="0" err="1">
                <a:solidFill>
                  <a:srgbClr val="00B050"/>
                </a:solidFill>
                <a:latin typeface="Times New Roman" panose="02020603050405020304" pitchFamily="18" charset="0"/>
                <a:cs typeface="Times New Roman" panose="02020603050405020304" pitchFamily="18" charset="0"/>
              </a:rPr>
              <a:t>mong</a:t>
            </a:r>
            <a:r>
              <a:rPr lang="en-US" sz="1800" b="1" dirty="0">
                <a:solidFill>
                  <a:srgbClr val="00B050"/>
                </a:solidFill>
                <a:latin typeface="Times New Roman" panose="02020603050405020304" pitchFamily="18" charset="0"/>
                <a:cs typeface="Times New Roman" panose="02020603050405020304" pitchFamily="18" charset="0"/>
              </a:rPr>
              <a:t> </a:t>
            </a:r>
            <a:r>
              <a:rPr lang="en-US" sz="1800" b="1" dirty="0" err="1">
                <a:solidFill>
                  <a:srgbClr val="00B050"/>
                </a:solidFill>
                <a:latin typeface="Times New Roman" panose="02020603050405020304" pitchFamily="18" charset="0"/>
                <a:cs typeface="Times New Roman" panose="02020603050405020304" pitchFamily="18" charset="0"/>
              </a:rPr>
              <a:t>đợi</a:t>
            </a:r>
            <a:endParaRPr lang="en-US" sz="1800" b="1" dirty="0">
              <a:solidFill>
                <a:srgbClr val="00B050"/>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D6ADAA8C-18FD-75AF-9CF7-815EEEC3EC39}"/>
              </a:ext>
            </a:extLst>
          </p:cNvPr>
          <p:cNvGrpSpPr/>
          <p:nvPr/>
        </p:nvGrpSpPr>
        <p:grpSpPr>
          <a:xfrm>
            <a:off x="114301" y="910693"/>
            <a:ext cx="4344867" cy="1477328"/>
            <a:chOff x="155576" y="822328"/>
            <a:chExt cx="4461729" cy="1493820"/>
          </a:xfrm>
        </p:grpSpPr>
        <p:pic>
          <p:nvPicPr>
            <p:cNvPr id="18" name="Picture 17">
              <a:extLst>
                <a:ext uri="{FF2B5EF4-FFF2-40B4-BE49-F238E27FC236}">
                  <a16:creationId xmlns:a16="http://schemas.microsoft.com/office/drawing/2014/main" id="{F891E02D-26C7-76AE-0549-0849C3BB95D3}"/>
                </a:ext>
              </a:extLst>
            </p:cNvPr>
            <p:cNvPicPr>
              <a:picLocks noChangeAspect="1"/>
            </p:cNvPicPr>
            <p:nvPr/>
          </p:nvPicPr>
          <p:blipFill>
            <a:blip r:embed="rId4"/>
            <a:stretch>
              <a:fillRect/>
            </a:stretch>
          </p:blipFill>
          <p:spPr>
            <a:xfrm>
              <a:off x="249509" y="1095358"/>
              <a:ext cx="4367796" cy="1220790"/>
            </a:xfrm>
            <a:prstGeom prst="rect">
              <a:avLst/>
            </a:prstGeom>
          </p:spPr>
        </p:pic>
        <p:sp>
          <p:nvSpPr>
            <p:cNvPr id="19" name="TextBox 18">
              <a:extLst>
                <a:ext uri="{FF2B5EF4-FFF2-40B4-BE49-F238E27FC236}">
                  <a16:creationId xmlns:a16="http://schemas.microsoft.com/office/drawing/2014/main" id="{256F54CD-3FF1-52B5-3188-9B31D77F9276}"/>
                </a:ext>
              </a:extLst>
            </p:cNvPr>
            <p:cNvSpPr txBox="1"/>
            <p:nvPr/>
          </p:nvSpPr>
          <p:spPr>
            <a:xfrm>
              <a:off x="155576" y="822328"/>
              <a:ext cx="4367796" cy="311213"/>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35: Test bench</a:t>
              </a:r>
              <a:endParaRPr lang="en-US" b="1" i="1" dirty="0">
                <a:latin typeface="Times New Roman" panose="02020603050405020304" pitchFamily="18" charset="0"/>
                <a:cs typeface="Times New Roman" panose="02020603050405020304" pitchFamily="18" charset="0"/>
              </a:endParaRPr>
            </a:p>
          </p:txBody>
        </p:sp>
      </p:grpSp>
      <p:pic>
        <p:nvPicPr>
          <p:cNvPr id="4" name="Picture 3" descr="Chart&#10;&#10;Description automatically generated">
            <a:extLst>
              <a:ext uri="{FF2B5EF4-FFF2-40B4-BE49-F238E27FC236}">
                <a16:creationId xmlns:a16="http://schemas.microsoft.com/office/drawing/2014/main" id="{7AF1A60F-5363-A6F8-2744-CDE988649839}"/>
              </a:ext>
            </a:extLst>
          </p:cNvPr>
          <p:cNvPicPr>
            <a:picLocks noChangeAspect="1"/>
          </p:cNvPicPr>
          <p:nvPr/>
        </p:nvPicPr>
        <p:blipFill>
          <a:blip r:embed="rId5"/>
          <a:stretch>
            <a:fillRect/>
          </a:stretch>
        </p:blipFill>
        <p:spPr>
          <a:xfrm>
            <a:off x="4253274" y="2062364"/>
            <a:ext cx="7938725" cy="4483713"/>
          </a:xfrm>
          <a:prstGeom prst="rect">
            <a:avLst/>
          </a:prstGeom>
        </p:spPr>
      </p:pic>
      <p:sp>
        <p:nvSpPr>
          <p:cNvPr id="20" name="TextBox 19">
            <a:extLst>
              <a:ext uri="{FF2B5EF4-FFF2-40B4-BE49-F238E27FC236}">
                <a16:creationId xmlns:a16="http://schemas.microsoft.com/office/drawing/2014/main" id="{F213F9D7-7071-D8F5-A56C-87DC1C7EEAAA}"/>
              </a:ext>
            </a:extLst>
          </p:cNvPr>
          <p:cNvSpPr txBox="1"/>
          <p:nvPr/>
        </p:nvSpPr>
        <p:spPr>
          <a:xfrm>
            <a:off x="6409238" y="1837208"/>
            <a:ext cx="3832691" cy="276999"/>
          </a:xfrm>
          <a:prstGeom prst="rect">
            <a:avLst/>
          </a:prstGeom>
          <a:solidFill>
            <a:schemeClr val="bg1"/>
          </a:solidFill>
          <a:ln w="3175">
            <a:noFill/>
          </a:ln>
        </p:spPr>
        <p:txBody>
          <a:bodyPr wrap="square" rtlCol="0">
            <a:spAutoFit/>
          </a:bodyPr>
          <a:lstStyle/>
          <a:p>
            <a:pPr algn="ctr"/>
            <a:r>
              <a:rPr lang="en-US" sz="1200" b="1" i="1">
                <a:latin typeface="Times New Roman" panose="02020603050405020304" pitchFamily="18" charset="0"/>
                <a:cs typeface="Times New Roman" panose="02020603050405020304" pitchFamily="18" charset="0"/>
              </a:rPr>
              <a:t>Hình 36: Quan hệ BER-SNR khi mô phỏng Simulink</a:t>
            </a:r>
          </a:p>
        </p:txBody>
      </p:sp>
    </p:spTree>
    <p:extLst>
      <p:ext uri="{BB962C8B-B14F-4D97-AF65-F5344CB8AC3E}">
        <p14:creationId xmlns:p14="http://schemas.microsoft.com/office/powerpoint/2010/main" val="2034104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3" name="Video Demo">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4763" y="0"/>
            <a:ext cx="12180887" cy="6858000"/>
          </a:xfrm>
          <a:prstGeom prst="rect">
            <a:avLst/>
          </a:prstGeom>
        </p:spPr>
      </p:pic>
    </p:spTree>
    <p:extLst>
      <p:ext uri="{BB962C8B-B14F-4D97-AF65-F5344CB8AC3E}">
        <p14:creationId xmlns:p14="http://schemas.microsoft.com/office/powerpoint/2010/main" val="2709290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11" name="Google Shape;92;p9">
            <a:extLst>
              <a:ext uri="{FF2B5EF4-FFF2-40B4-BE49-F238E27FC236}">
                <a16:creationId xmlns:a16="http://schemas.microsoft.com/office/drawing/2014/main" id="{7437BBB8-5E98-6C74-A930-87357AE3213A}"/>
              </a:ext>
            </a:extLst>
          </p:cNvPr>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a:t>
            </a:r>
            <a:r>
              <a:rPr lang="en-US" sz="2000" b="1">
                <a:solidFill>
                  <a:schemeClr val="bg2"/>
                </a:solidFill>
                <a:latin typeface="Times New Roman" panose="02020603050405020304" pitchFamily="18" charset="0"/>
                <a:cs typeface="Times New Roman" panose="02020603050405020304" pitchFamily="18" charset="0"/>
              </a:rPr>
              <a:t>GIÁ </a:t>
            </a:r>
            <a:r>
              <a:rPr lang="en-GB" sz="2000" b="1">
                <a:solidFill>
                  <a:schemeClr val="bg2"/>
                </a:solidFill>
                <a:latin typeface="Times New Roman" panose="02020603050405020304" pitchFamily="18" charset="0"/>
                <a:cs typeface="Times New Roman" panose="02020603050405020304" pitchFamily="18" charset="0"/>
              </a:rPr>
              <a:t>(2/4)</a:t>
            </a:r>
            <a:r>
              <a:rPr lang="en-GB" sz="2000" b="1" dirty="0">
                <a:solidFill>
                  <a:schemeClr val="bg2"/>
                </a:solidFill>
                <a:latin typeface="Times New Roman" panose="02020603050405020304" pitchFamily="18" charset="0"/>
                <a:cs typeface="Times New Roman" panose="02020603050405020304" pitchFamily="18" charset="0"/>
              </a:rPr>
              <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5.2</a:t>
            </a:r>
            <a:r>
              <a:rPr lang="en-GB" sz="2000" b="1">
                <a:solidFill>
                  <a:srgbClr val="00B0F0"/>
                </a:solidFill>
                <a:latin typeface="Times New Roman" panose="02020603050405020304" pitchFamily="18" charset="0"/>
                <a:cs typeface="Times New Roman" panose="02020603050405020304" pitchFamily="18" charset="0"/>
              </a:rPr>
              <a:t>. Quan </a:t>
            </a:r>
            <a:r>
              <a:rPr lang="en-GB" sz="2000" b="1" err="1">
                <a:solidFill>
                  <a:srgbClr val="00B0F0"/>
                </a:solidFill>
                <a:latin typeface="Times New Roman" panose="02020603050405020304" pitchFamily="18" charset="0"/>
                <a:cs typeface="Times New Roman" panose="02020603050405020304" pitchFamily="18" charset="0"/>
              </a:rPr>
              <a:t>hệ</a:t>
            </a:r>
            <a:r>
              <a:rPr lang="en-GB" sz="2000" b="1">
                <a:solidFill>
                  <a:srgbClr val="00B0F0"/>
                </a:solidFill>
                <a:latin typeface="Times New Roman" panose="02020603050405020304" pitchFamily="18" charset="0"/>
                <a:cs typeface="Times New Roman" panose="02020603050405020304" pitchFamily="18" charset="0"/>
              </a:rPr>
              <a:t> BER-SNR khi hiện thực lên FPGA</a:t>
            </a:r>
            <a:endParaRPr lang="vi-VN" sz="2000" b="1" dirty="0">
              <a:solidFill>
                <a:schemeClr val="bg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50ABAD-B99C-2A5F-D972-12D3511C3992}"/>
                  </a:ext>
                </a:extLst>
              </p:cNvPr>
              <p:cNvSpPr txBox="1"/>
              <p:nvPr/>
            </p:nvSpPr>
            <p:spPr>
              <a:xfrm>
                <a:off x="155575" y="2028616"/>
                <a:ext cx="2811899" cy="2800767"/>
              </a:xfrm>
              <a:prstGeom prst="rect">
                <a:avLst/>
              </a:prstGeom>
              <a:noFill/>
              <a:ln w="28575">
                <a:solidFill>
                  <a:srgbClr val="FF0000"/>
                </a:solidFill>
              </a:ln>
            </p:spPr>
            <p:txBody>
              <a:bodyPr wrap="square" rtlCol="0">
                <a:spAutoFit/>
              </a:bodyPr>
              <a:lstStyle/>
              <a:p>
                <a:pPr marL="285750" indent="-285750" algn="just">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Hệ thống khi hiện thực lên FPGA </a:t>
                </a:r>
                <a:r>
                  <a:rPr lang="en-US" sz="1600" b="1">
                    <a:solidFill>
                      <a:srgbClr val="00B050"/>
                    </a:solidFill>
                    <a:latin typeface="Times New Roman" panose="02020603050405020304" pitchFamily="18" charset="0"/>
                    <a:cs typeface="Times New Roman" panose="02020603050405020304" pitchFamily="18" charset="0"/>
                  </a:rPr>
                  <a:t>vẫn có thể đồng bộ và giải điều chế tín hiệu trong điều kiện </a:t>
                </a:r>
                <a14:m>
                  <m:oMath xmlns:m="http://schemas.openxmlformats.org/officeDocument/2006/math">
                    <m:r>
                      <a:rPr lang="en-US" sz="1600" b="1" i="1" smtClean="0">
                        <a:solidFill>
                          <a:srgbClr val="00B050"/>
                        </a:solidFill>
                        <a:latin typeface="Cambria Math" panose="02040503050406030204" pitchFamily="18" charset="0"/>
                        <a:cs typeface="Times New Roman" panose="02020603050405020304" pitchFamily="18" charset="0"/>
                      </a:rPr>
                      <m:t>𝑺𝑵𝑹</m:t>
                    </m:r>
                    <m:r>
                      <a:rPr lang="en-US" sz="1600" b="1" i="1" smtClean="0">
                        <a:solidFill>
                          <a:srgbClr val="00B050"/>
                        </a:solidFill>
                        <a:latin typeface="Cambria Math" panose="02040503050406030204" pitchFamily="18" charset="0"/>
                        <a:cs typeface="Times New Roman" panose="02020603050405020304" pitchFamily="18" charset="0"/>
                      </a:rPr>
                      <m:t>&lt;</m:t>
                    </m:r>
                    <m:r>
                      <a:rPr lang="en-US" sz="1600" b="1" i="1" smtClean="0">
                        <a:solidFill>
                          <a:srgbClr val="00B050"/>
                        </a:solidFill>
                        <a:latin typeface="Cambria Math" panose="02040503050406030204" pitchFamily="18" charset="0"/>
                        <a:cs typeface="Times New Roman" panose="02020603050405020304" pitchFamily="18" charset="0"/>
                      </a:rPr>
                      <m:t>𝟎</m:t>
                    </m:r>
                    <m:r>
                      <a:rPr lang="en-US" sz="1600" b="1" i="1" smtClean="0">
                        <a:solidFill>
                          <a:srgbClr val="00B050"/>
                        </a:solidFill>
                        <a:latin typeface="Cambria Math" panose="02040503050406030204" pitchFamily="18" charset="0"/>
                        <a:cs typeface="Times New Roman" panose="02020603050405020304" pitchFamily="18" charset="0"/>
                      </a:rPr>
                      <m:t>𝒅𝑩</m:t>
                    </m:r>
                  </m:oMath>
                </a14:m>
                <a:r>
                  <a:rPr lang="en-US" sz="160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a:solidFill>
                      <a:schemeClr val="tx1"/>
                    </a:solidFill>
                    <a:latin typeface="Times New Roman" panose="02020603050405020304" pitchFamily="18" charset="0"/>
                    <a:cs typeface="Times New Roman" panose="02020603050405020304" pitchFamily="18" charset="0"/>
                  </a:rPr>
                  <a:t>Với cùng 1 tỉ lệ lỗi BER, kết quả khi hiện thực lên FPGA kết hợp với card ADC và DAC </a:t>
                </a:r>
                <a:r>
                  <a:rPr lang="en-US" sz="1600" b="1">
                    <a:solidFill>
                      <a:srgbClr val="FF0000"/>
                    </a:solidFill>
                    <a:latin typeface="Times New Roman" panose="02020603050405020304" pitchFamily="18" charset="0"/>
                    <a:cs typeface="Times New Roman" panose="02020603050405020304" pitchFamily="18" charset="0"/>
                  </a:rPr>
                  <a:t>tệ đi từ </a:t>
                </a:r>
                <a:r>
                  <a:rPr lang="en-US" sz="1600">
                    <a:solidFill>
                      <a:schemeClr val="tx1"/>
                    </a:solidFill>
                    <a:latin typeface="Times New Roman" panose="02020603050405020304" pitchFamily="18" charset="0"/>
                    <a:cs typeface="Times New Roman" panose="02020603050405020304" pitchFamily="18" charset="0"/>
                  </a:rPr>
                  <a:t>3-4dB so với kết quả mô phỏng trên Simulink</a:t>
                </a:r>
                <a:r>
                  <a:rPr lang="en-US" sz="1600" b="1">
                    <a:solidFill>
                      <a:schemeClr val="tx1"/>
                    </a:solidFill>
                    <a:latin typeface="Times New Roman" panose="02020603050405020304" pitchFamily="18" charset="0"/>
                    <a:cs typeface="Times New Roman" panose="02020603050405020304" pitchFamily="18" charset="0"/>
                  </a:rPr>
                  <a:t>.</a:t>
                </a:r>
              </a:p>
            </p:txBody>
          </p:sp>
        </mc:Choice>
        <mc:Fallback xmlns="">
          <p:sp>
            <p:nvSpPr>
              <p:cNvPr id="16" name="TextBox 15">
                <a:extLst>
                  <a:ext uri="{FF2B5EF4-FFF2-40B4-BE49-F238E27FC236}">
                    <a16:creationId xmlns:a16="http://schemas.microsoft.com/office/drawing/2014/main" id="{AE50ABAD-B99C-2A5F-D972-12D3511C3992}"/>
                  </a:ext>
                </a:extLst>
              </p:cNvPr>
              <p:cNvSpPr txBox="1">
                <a:spLocks noRot="1" noChangeAspect="1" noMove="1" noResize="1" noEditPoints="1" noAdjustHandles="1" noChangeArrowheads="1" noChangeShapeType="1" noTextEdit="1"/>
              </p:cNvSpPr>
              <p:nvPr/>
            </p:nvSpPr>
            <p:spPr>
              <a:xfrm>
                <a:off x="155575" y="2028616"/>
                <a:ext cx="2811899" cy="2800767"/>
              </a:xfrm>
              <a:prstGeom prst="rect">
                <a:avLst/>
              </a:prstGeom>
              <a:blipFill>
                <a:blip r:embed="rId3"/>
                <a:stretch>
                  <a:fillRect l="-429" t="-216" r="-429" b="-1293"/>
                </a:stretch>
              </a:blipFill>
              <a:ln w="28575">
                <a:solidFill>
                  <a:srgbClr val="FF0000"/>
                </a:solidFill>
              </a:ln>
            </p:spPr>
            <p:txBody>
              <a:bodyPr/>
              <a:lstStyle/>
              <a:p>
                <a:r>
                  <a:rPr lang="en-US">
                    <a:noFill/>
                  </a:rPr>
                  <a:t> </a:t>
                </a:r>
              </a:p>
            </p:txBody>
          </p:sp>
        </mc:Fallback>
      </mc:AlternateContent>
      <p:sp>
        <p:nvSpPr>
          <p:cNvPr id="19" name="TextBox 18">
            <a:hlinkClick r:id="rId4" action="ppaction://hlinksldjump"/>
            <a:extLst>
              <a:ext uri="{FF2B5EF4-FFF2-40B4-BE49-F238E27FC236}">
                <a16:creationId xmlns:a16="http://schemas.microsoft.com/office/drawing/2014/main" id="{49750B4D-F114-27E6-0841-F4359BF7CAB8}"/>
              </a:ext>
            </a:extLst>
          </p:cNvPr>
          <p:cNvSpPr txBox="1"/>
          <p:nvPr/>
        </p:nvSpPr>
        <p:spPr>
          <a:xfrm>
            <a:off x="676278" y="955320"/>
            <a:ext cx="1675445" cy="369332"/>
          </a:xfrm>
          <a:prstGeom prst="rect">
            <a:avLst/>
          </a:prstGeom>
          <a:noFill/>
          <a:ln w="38100">
            <a:solidFill>
              <a:srgbClr val="0000FF"/>
            </a:solidFill>
          </a:ln>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Video demo </a:t>
            </a:r>
          </a:p>
        </p:txBody>
      </p:sp>
      <p:pic>
        <p:nvPicPr>
          <p:cNvPr id="4" name="Picture 3" descr="Chart&#10;&#10;Description automatically generated">
            <a:extLst>
              <a:ext uri="{FF2B5EF4-FFF2-40B4-BE49-F238E27FC236}">
                <a16:creationId xmlns:a16="http://schemas.microsoft.com/office/drawing/2014/main" id="{EF28C57A-9859-CE40-83B8-AAEDDC0677F6}"/>
              </a:ext>
            </a:extLst>
          </p:cNvPr>
          <p:cNvPicPr>
            <a:picLocks noChangeAspect="1"/>
          </p:cNvPicPr>
          <p:nvPr/>
        </p:nvPicPr>
        <p:blipFill>
          <a:blip r:embed="rId5"/>
          <a:stretch>
            <a:fillRect/>
          </a:stretch>
        </p:blipFill>
        <p:spPr>
          <a:xfrm>
            <a:off x="3161944" y="1141645"/>
            <a:ext cx="9030056" cy="5299332"/>
          </a:xfrm>
          <a:prstGeom prst="rect">
            <a:avLst/>
          </a:prstGeom>
        </p:spPr>
      </p:pic>
      <p:sp>
        <p:nvSpPr>
          <p:cNvPr id="18" name="TextBox 17">
            <a:extLst>
              <a:ext uri="{FF2B5EF4-FFF2-40B4-BE49-F238E27FC236}">
                <a16:creationId xmlns:a16="http://schemas.microsoft.com/office/drawing/2014/main" id="{72BFE4DB-DE82-DF03-81C0-1AD2E1925AEF}"/>
              </a:ext>
            </a:extLst>
          </p:cNvPr>
          <p:cNvSpPr txBox="1"/>
          <p:nvPr/>
        </p:nvSpPr>
        <p:spPr>
          <a:xfrm>
            <a:off x="6007586" y="965558"/>
            <a:ext cx="3832691" cy="276999"/>
          </a:xfrm>
          <a:prstGeom prst="rect">
            <a:avLst/>
          </a:prstGeom>
          <a:solidFill>
            <a:schemeClr val="bg1"/>
          </a:solidFill>
          <a:ln w="3175">
            <a:noFill/>
          </a:ln>
        </p:spPr>
        <p:txBody>
          <a:bodyPr wrap="square" rtlCol="0">
            <a:spAutoFit/>
          </a:bodyPr>
          <a:lstStyle/>
          <a:p>
            <a:pPr algn="ctr"/>
            <a:r>
              <a:rPr lang="en-US" sz="1200" b="1" i="1">
                <a:latin typeface="Times New Roman" panose="02020603050405020304" pitchFamily="18" charset="0"/>
                <a:cs typeface="Times New Roman" panose="02020603050405020304" pitchFamily="18" charset="0"/>
              </a:rPr>
              <a:t>Hình 37: Quan hệ BER-SNR khi  hiện thực lên kit FPGA</a:t>
            </a:r>
          </a:p>
        </p:txBody>
      </p:sp>
    </p:spTree>
    <p:extLst>
      <p:ext uri="{BB962C8B-B14F-4D97-AF65-F5344CB8AC3E}">
        <p14:creationId xmlns:p14="http://schemas.microsoft.com/office/powerpoint/2010/main" val="208186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pic>
        <p:nvPicPr>
          <p:cNvPr id="7" name="Picture 6">
            <a:extLst>
              <a:ext uri="{FF2B5EF4-FFF2-40B4-BE49-F238E27FC236}">
                <a16:creationId xmlns:a16="http://schemas.microsoft.com/office/drawing/2014/main" id="{1A1A4B20-52DD-5B44-AD3C-F576B57E01D2}"/>
              </a:ext>
            </a:extLst>
          </p:cNvPr>
          <p:cNvPicPr>
            <a:picLocks noChangeAspect="1"/>
          </p:cNvPicPr>
          <p:nvPr/>
        </p:nvPicPr>
        <p:blipFill>
          <a:blip r:embed="rId3"/>
          <a:stretch>
            <a:fillRect/>
          </a:stretch>
        </p:blipFill>
        <p:spPr>
          <a:xfrm>
            <a:off x="376097" y="4789270"/>
            <a:ext cx="5963948" cy="1728328"/>
          </a:xfrm>
          <a:prstGeom prst="rect">
            <a:avLst/>
          </a:prstGeom>
        </p:spPr>
      </p:pic>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11" name="Google Shape;92;p9">
            <a:extLst>
              <a:ext uri="{FF2B5EF4-FFF2-40B4-BE49-F238E27FC236}">
                <a16:creationId xmlns:a16="http://schemas.microsoft.com/office/drawing/2014/main" id="{7437BBB8-5E98-6C74-A930-87357AE3213A}"/>
              </a:ext>
            </a:extLst>
          </p:cNvPr>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GIÁ</a:t>
            </a:r>
            <a:r>
              <a:rPr lang="en-GB" sz="2000" b="1" dirty="0">
                <a:solidFill>
                  <a:schemeClr val="bg2"/>
                </a:solidFill>
                <a:latin typeface="Times New Roman" panose="02020603050405020304" pitchFamily="18" charset="0"/>
                <a:cs typeface="Times New Roman" panose="02020603050405020304" pitchFamily="18" charset="0"/>
              </a:rPr>
              <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5.2. Hiện </a:t>
            </a:r>
            <a:r>
              <a:rPr lang="en-GB" sz="2000" b="1" dirty="0" err="1">
                <a:solidFill>
                  <a:srgbClr val="00B0F0"/>
                </a:solidFill>
                <a:latin typeface="Times New Roman" panose="02020603050405020304" pitchFamily="18" charset="0"/>
                <a:cs typeface="Times New Roman" panose="02020603050405020304" pitchFamily="18" charset="0"/>
              </a:rPr>
              <a:t>thực</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lên</a:t>
            </a:r>
            <a:r>
              <a:rPr lang="en-GB" sz="2000" b="1" dirty="0">
                <a:solidFill>
                  <a:srgbClr val="00B0F0"/>
                </a:solidFill>
                <a:latin typeface="Times New Roman" panose="02020603050405020304" pitchFamily="18" charset="0"/>
                <a:cs typeface="Times New Roman" panose="02020603050405020304" pitchFamily="18" charset="0"/>
              </a:rPr>
              <a:t> kit FPGA – </a:t>
            </a:r>
            <a:r>
              <a:rPr lang="en-GB" sz="2000" b="1" dirty="0" err="1">
                <a:solidFill>
                  <a:srgbClr val="00B0F0"/>
                </a:solidFill>
                <a:latin typeface="Times New Roman" panose="02020603050405020304" pitchFamily="18" charset="0"/>
                <a:cs typeface="Times New Roman" panose="02020603050405020304" pitchFamily="18" charset="0"/>
              </a:rPr>
              <a:t>chú</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thích</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cho</a:t>
            </a:r>
            <a:r>
              <a:rPr lang="en-GB" sz="2000" b="1" dirty="0">
                <a:solidFill>
                  <a:srgbClr val="00B0F0"/>
                </a:solidFill>
                <a:latin typeface="Times New Roman" panose="02020603050405020304" pitchFamily="18" charset="0"/>
                <a:cs typeface="Times New Roman" panose="02020603050405020304" pitchFamily="18" charset="0"/>
              </a:rPr>
              <a:t> video demo</a:t>
            </a:r>
            <a:endParaRPr lang="vi-VN" sz="2000" b="1" dirty="0">
              <a:solidFill>
                <a:schemeClr val="bg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51480" y="930241"/>
                <a:ext cx="6088565" cy="3790653"/>
              </a:xfrm>
              <a:prstGeom prst="rect">
                <a:avLst/>
              </a:prstGeom>
              <a:noFill/>
              <a:ln w="3175">
                <a:solidFill>
                  <a:schemeClr val="tx1"/>
                </a:solidFill>
              </a:ln>
            </p:spPr>
            <p:txBody>
              <a:bodyPr wrap="square" rtlCol="0">
                <a:spAutoFit/>
              </a:bodyPr>
              <a:lstStyle/>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Các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demo:</a:t>
                </a:r>
              </a:p>
              <a:p>
                <a:pPr algn="just"/>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a:t>
                </a:r>
                <a:endParaRPr lang="en-US" b="1" dirty="0">
                  <a:solidFill>
                    <a:srgbClr val="0000FF"/>
                  </a:solidFill>
                  <a:latin typeface="Times New Roman" panose="02020603050405020304" pitchFamily="18" charset="0"/>
                  <a:cs typeface="Times New Roman" panose="02020603050405020304" pitchFamily="18" charset="0"/>
                </a:endParaRP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xung</a:t>
                </a:r>
                <a:r>
                  <a:rPr lang="en-US" dirty="0">
                    <a:latin typeface="Times New Roman" panose="02020603050405020304" pitchFamily="18" charset="0"/>
                    <a:cs typeface="Times New Roman" panose="02020603050405020304" pitchFamily="18" charset="0"/>
                  </a:rPr>
                  <a:t> clock</a:t>
                </a: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phổ</a:t>
                </a:r>
                <a:r>
                  <a:rPr lang="en-US" dirty="0">
                    <a:latin typeface="Times New Roman" panose="02020603050405020304" pitchFamily="18" charset="0"/>
                    <a:cs typeface="Times New Roman" panose="02020603050405020304" pitchFamily="18" charset="0"/>
                  </a:rPr>
                  <a:t> SF</a:t>
                </a:r>
              </a:p>
              <a:p>
                <a:pPr marL="694944"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SNR</a:t>
                </a: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trễ</a:t>
                </a:r>
                <a:r>
                  <a:rPr lang="en-US" dirty="0">
                    <a:latin typeface="Times New Roman" panose="02020603050405020304" pitchFamily="18" charset="0"/>
                    <a:cs typeface="Times New Roman" panose="02020603050405020304" pitchFamily="18" charset="0"/>
                  </a:rPr>
                  <a:t>)</a:t>
                </a:r>
              </a:p>
              <a:p>
                <a:pPr marL="694944"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Enable/reset </a:t>
                </a:r>
              </a:p>
              <a:p>
                <a:pPr algn="just"/>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SF = 7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solidFill>
                      <a:srgbClr val="0000FF"/>
                    </a:solidFill>
                    <a:latin typeface="Times New Roman" panose="02020603050405020304" pitchFamily="18" charset="0"/>
                    <a:cs typeface="Times New Roman" panose="02020603050405020304" pitchFamily="18" charset="0"/>
                  </a:rPr>
                  <a:t>:</a:t>
                </a:r>
                <a:endParaRPr lang="en-US" b="1" dirty="0">
                  <a:solidFill>
                    <a:srgbClr val="0000FF"/>
                  </a:solidFill>
                  <a:latin typeface="Times New Roman" panose="02020603050405020304" pitchFamily="18" charset="0"/>
                  <a:cs typeface="Times New Roman" panose="02020603050405020304" pitchFamily="18" charset="0"/>
                </a:endParaRP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trễ</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nhiễu</a:t>
                </a:r>
                <a:r>
                  <a:rPr lang="en-US" dirty="0">
                    <a:latin typeface="Times New Roman" panose="02020603050405020304" pitchFamily="18" charset="0"/>
                    <a:cs typeface="Times New Roman" panose="02020603050405020304" pitchFamily="18" charset="0"/>
                  </a:rPr>
                  <a:t>).</a:t>
                </a: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smtClean="0">
                        <a:latin typeface="Cambria Math" panose="02040503050406030204" pitchFamily="18" charset="0"/>
                      </a:rPr>
                      <m:t>delay</m:t>
                    </m:r>
                    <m:r>
                      <a:rPr lang="en-US" b="0" i="0" smtClean="0">
                        <a:latin typeface="Cambria Math" panose="02040503050406030204" pitchFamily="18" charset="0"/>
                      </a:rPr>
                      <m:t>=64.5</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chip</m:t>
                        </m:r>
                      </m:sub>
                    </m:sSub>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T</m:t>
                        </m:r>
                      </m:e>
                      <m:sub>
                        <m:r>
                          <m:rPr>
                            <m:sty m:val="p"/>
                          </m:rPr>
                          <a:rPr lang="en-US" b="0" i="0" smtClean="0">
                            <a:latin typeface="Cambria Math" panose="02040503050406030204" pitchFamily="18" charset="0"/>
                          </a:rPr>
                          <m:t>chip</m:t>
                        </m:r>
                      </m:sub>
                    </m:sSub>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mẫu</a:t>
                </a:r>
                <a:r>
                  <a:rPr lang="en-US" dirty="0">
                    <a:latin typeface="Times New Roman" panose="02020603050405020304" pitchFamily="18" charset="0"/>
                    <a:cs typeface="Times New Roman" panose="02020603050405020304" pitchFamily="18" charset="0"/>
                  </a:rPr>
                  <a:t>.</a:t>
                </a: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nhiễu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kênh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truyền</a:t>
                </a: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smtClean="0">
                        <a:latin typeface="Cambria Math" panose="02040503050406030204" pitchFamily="18" charset="0"/>
                      </a:rPr>
                      <m:t>SNR</m:t>
                    </m:r>
                    <m:r>
                      <a:rPr lang="en-US" b="0" i="0" smtClean="0">
                        <a:latin typeface="Cambria Math" panose="02040503050406030204" pitchFamily="18" charset="0"/>
                      </a:rPr>
                      <m:t>=0</m:t>
                    </m:r>
                    <m:r>
                      <m:rPr>
                        <m:sty m:val="p"/>
                      </m:rPr>
                      <a:rPr lang="en-US" b="0" i="0" smtClean="0">
                        <a:latin typeface="Cambria Math" panose="02040503050406030204" pitchFamily="18" charset="0"/>
                      </a:rPr>
                      <m:t>dB</m:t>
                    </m:r>
                  </m:oMath>
                </a14:m>
                <a:r>
                  <a:rPr lang="en-US" dirty="0">
                    <a:latin typeface="Times New Roman" panose="02020603050405020304" pitchFamily="18" charset="0"/>
                    <a:cs typeface="Times New Roman" panose="02020603050405020304" pitchFamily="18" charset="0"/>
                  </a:rPr>
                  <a:t>.</a:t>
                </a: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qua DAC-ADC.</a:t>
                </a:r>
              </a:p>
              <a:p>
                <a:pPr algn="just"/>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bit </a:t>
                </a:r>
                <a14:m>
                  <m:oMath xmlns:m="http://schemas.openxmlformats.org/officeDocument/2006/math">
                    <m:r>
                      <m:rPr>
                        <m:sty m:val="p"/>
                      </m:rPr>
                      <a:rPr lang="en-US" b="0" i="0" smtClean="0">
                        <a:latin typeface="Cambria Math" panose="02040503050406030204" pitchFamily="18" charset="0"/>
                      </a:rPr>
                      <m:t>BER</m:t>
                    </m:r>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SF</m:t>
                    </m:r>
                    <m:r>
                      <a:rPr lang="en-US" b="0" i="0" smtClean="0">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cs typeface="Times New Roman" panose="02020603050405020304" pitchFamily="18" charset="0"/>
                          </a:rPr>
                          <m:t>8;9</m:t>
                        </m:r>
                      </m:e>
                    </m:d>
                  </m:oMath>
                </a14:m>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a:t>
                </a:r>
                <a:endParaRPr lang="en-US" b="1" dirty="0">
                  <a:solidFill>
                    <a:srgbClr val="0000FF"/>
                  </a:solidFill>
                  <a:latin typeface="Times New Roman" panose="02020603050405020304" pitchFamily="18" charset="0"/>
                  <a:cs typeface="Times New Roman" panose="02020603050405020304" pitchFamily="18" charset="0"/>
                </a:endParaRPr>
              </a:p>
              <a:p>
                <a:pPr marL="694944" indent="-34290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qua DAC-ADC,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nhiễu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trễ</a:t>
                </a: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SNR</m:t>
                    </m:r>
                    <m:r>
                      <a:rPr lang="en-US" b="0" i="0" smtClean="0">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en-US" b="0" i="0" smtClean="0">
                            <a:latin typeface="Cambria Math" panose="02040503050406030204" pitchFamily="18" charset="0"/>
                            <a:cs typeface="Times New Roman" panose="02020603050405020304" pitchFamily="18" charset="0"/>
                          </a:rPr>
                          <m:t>−8</m:t>
                        </m:r>
                        <m:r>
                          <m:rPr>
                            <m:sty m:val="p"/>
                          </m:rPr>
                          <a:rPr lang="en-US" b="0" i="0" smtClean="0">
                            <a:latin typeface="Cambria Math" panose="02040503050406030204" pitchFamily="18" charset="0"/>
                            <a:cs typeface="Times New Roman" panose="02020603050405020304" pitchFamily="18" charset="0"/>
                          </a:rPr>
                          <m:t>dB</m:t>
                        </m:r>
                        <m:r>
                          <a:rPr lang="en-US" b="0" i="0" smtClean="0">
                            <a:latin typeface="Cambria Math" panose="02040503050406030204" pitchFamily="18" charset="0"/>
                            <a:cs typeface="Times New Roman" panose="02020603050405020304" pitchFamily="18" charset="0"/>
                          </a:rPr>
                          <m:t>;−9</m:t>
                        </m:r>
                        <m:r>
                          <m:rPr>
                            <m:sty m:val="p"/>
                          </m:rPr>
                          <a:rPr lang="en-US" b="0" i="0" smtClean="0">
                            <a:latin typeface="Cambria Math" panose="02040503050406030204" pitchFamily="18" charset="0"/>
                            <a:cs typeface="Times New Roman" panose="02020603050405020304" pitchFamily="18" charset="0"/>
                          </a:rPr>
                          <m:t>dB</m:t>
                        </m:r>
                      </m:e>
                    </m:d>
                  </m:oMath>
                </a14:m>
                <a:r>
                  <a:rPr lang="en-US" dirty="0">
                    <a:latin typeface="Times New Roman" panose="02020603050405020304" pitchFamily="18" charset="0"/>
                    <a:cs typeface="Times New Roman" panose="02020603050405020304" pitchFamily="18" charset="0"/>
                  </a:rPr>
                  <a:t> và </a:t>
                </a: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delay</m:t>
                    </m:r>
                    <m:r>
                      <a:rPr lang="en-US" b="0" i="0" smtClean="0">
                        <a:latin typeface="Cambria Math" panose="02040503050406030204" pitchFamily="18" charset="0"/>
                        <a:cs typeface="Times New Roman" panose="02020603050405020304" pitchFamily="18" charset="0"/>
                      </a:rPr>
                      <m:t>=64.5</m:t>
                    </m:r>
                    <m:sSub>
                      <m:sSubPr>
                        <m:ctrlPr>
                          <a:rPr lang="en-US" i="1">
                            <a:latin typeface="Cambria Math" panose="02040503050406030204" pitchFamily="18" charset="0"/>
                            <a:cs typeface="Times New Roman" panose="02020603050405020304" pitchFamily="18" charset="0"/>
                          </a:rPr>
                        </m:ctrlPr>
                      </m:sSubPr>
                      <m:e>
                        <m:r>
                          <m:rPr>
                            <m:sty m:val="p"/>
                          </m:rPr>
                          <a:rPr lang="en-US" b="0" i="0" smtClean="0">
                            <a:latin typeface="Cambria Math" panose="02040503050406030204" pitchFamily="18" charset="0"/>
                            <a:cs typeface="Times New Roman" panose="02020603050405020304" pitchFamily="18" charset="0"/>
                          </a:rPr>
                          <m:t>T</m:t>
                        </m:r>
                      </m:e>
                      <m:sub>
                        <m:r>
                          <m:rPr>
                            <m:sty m:val="p"/>
                          </m:rPr>
                          <a:rPr lang="en-US" b="0" i="0" smtClean="0">
                            <a:latin typeface="Cambria Math" panose="02040503050406030204" pitchFamily="18" charset="0"/>
                            <a:cs typeface="Times New Roman" panose="02020603050405020304" pitchFamily="18" charset="0"/>
                          </a:rPr>
                          <m:t>c</m:t>
                        </m:r>
                        <m:r>
                          <a:rPr lang="en-US" b="0" i="1" smtClean="0">
                            <a:latin typeface="Cambria Math" panose="02040503050406030204" pitchFamily="18" charset="0"/>
                            <a:cs typeface="Times New Roman" panose="02020603050405020304" pitchFamily="18" charset="0"/>
                          </a:rPr>
                          <m:t>h𝑖𝑝</m:t>
                        </m:r>
                      </m:sub>
                    </m:sSub>
                  </m:oMath>
                </a14:m>
                <a:r>
                  <a:rPr lang="en-US" dirty="0">
                    <a:latin typeface="Times New Roman" panose="02020603050405020304" pitchFamily="18" charset="0"/>
                    <a:cs typeface="Times New Roman" panose="02020603050405020304" pitchFamily="18" charset="0"/>
                  </a:rPr>
                  <a:t> </a:t>
                </a:r>
                <a:r>
                  <a:rPr lang="en-US" b="1" dirty="0">
                    <a:solidFill>
                      <a:srgbClr val="0000FF"/>
                    </a:solidFill>
                    <a:latin typeface="Times New Roman" panose="02020603050405020304" pitchFamily="18" charset="0"/>
                    <a:cs typeface="Times New Roman" panose="02020603050405020304" pitchFamily="18" charset="0"/>
                  </a:rPr>
                  <a:t>– </a:t>
                </a:r>
                <a:r>
                  <a:rPr lang="en-US" b="1" dirty="0" err="1">
                    <a:solidFill>
                      <a:srgbClr val="0000FF"/>
                    </a:solidFill>
                    <a:latin typeface="Times New Roman" panose="02020603050405020304" pitchFamily="18" charset="0"/>
                    <a:cs typeface="Times New Roman" panose="02020603050405020304" pitchFamily="18" charset="0"/>
                  </a:rPr>
                  <a:t>kết</a:t>
                </a:r>
                <a:r>
                  <a:rPr lang="en-US" b="1" dirty="0">
                    <a:solidFill>
                      <a:srgbClr val="0000FF"/>
                    </a:solidFill>
                    <a:latin typeface="Times New Roman" panose="02020603050405020304" pitchFamily="18" charset="0"/>
                    <a:cs typeface="Times New Roman" panose="02020603050405020304" pitchFamily="18" charset="0"/>
                  </a:rPr>
                  <a:t> </a:t>
                </a:r>
                <a:r>
                  <a:rPr lang="en-US" b="1" dirty="0" err="1">
                    <a:solidFill>
                      <a:srgbClr val="0000FF"/>
                    </a:solidFill>
                    <a:latin typeface="Times New Roman" panose="02020603050405020304" pitchFamily="18" charset="0"/>
                    <a:cs typeface="Times New Roman" panose="02020603050405020304" pitchFamily="18" charset="0"/>
                  </a:rPr>
                  <a:t>quả</a:t>
                </a:r>
                <a:r>
                  <a:rPr lang="en-US" b="1" dirty="0">
                    <a:solidFill>
                      <a:srgbClr val="0000FF"/>
                    </a:solidFill>
                    <a:latin typeface="Times New Roman" panose="02020603050405020304" pitchFamily="18" charset="0"/>
                    <a:cs typeface="Times New Roman" panose="02020603050405020304" pitchFamily="18" charset="0"/>
                  </a:rPr>
                  <a:t> ở </a:t>
                </a:r>
                <a:r>
                  <a:rPr lang="en-US" b="1" dirty="0" err="1">
                    <a:solidFill>
                      <a:srgbClr val="0000FF"/>
                    </a:solidFill>
                    <a:latin typeface="Times New Roman" panose="02020603050405020304" pitchFamily="18" charset="0"/>
                    <a:cs typeface="Times New Roman" panose="02020603050405020304" pitchFamily="18" charset="0"/>
                  </a:rPr>
                  <a:t>bảng</a:t>
                </a:r>
                <a:r>
                  <a:rPr lang="en-US" b="1" dirty="0">
                    <a:solidFill>
                      <a:srgbClr val="0000FF"/>
                    </a:solidFill>
                    <a:latin typeface="Times New Roman" panose="02020603050405020304" pitchFamily="18" charset="0"/>
                    <a:cs typeface="Times New Roman" panose="02020603050405020304" pitchFamily="18" charset="0"/>
                  </a:rPr>
                  <a:t> </a:t>
                </a:r>
                <a:r>
                  <a:rPr lang="en-US" b="1" dirty="0" err="1">
                    <a:solidFill>
                      <a:srgbClr val="0000FF"/>
                    </a:solidFill>
                    <a:latin typeface="Times New Roman" panose="02020603050405020304" pitchFamily="18" charset="0"/>
                    <a:cs typeface="Times New Roman" panose="02020603050405020304" pitchFamily="18" charset="0"/>
                  </a:rPr>
                  <a:t>bên</a:t>
                </a:r>
                <a:r>
                  <a:rPr lang="en-US" b="1" dirty="0">
                    <a:solidFill>
                      <a:srgbClr val="0000FF"/>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51480" y="930241"/>
                <a:ext cx="6088565" cy="3790653"/>
              </a:xfrm>
              <a:prstGeom prst="rect">
                <a:avLst/>
              </a:prstGeom>
              <a:blipFill>
                <a:blip r:embed="rId4"/>
                <a:stretch>
                  <a:fillRect l="-300" t="-322" r="-200" b="-16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972626971"/>
                  </p:ext>
                </p:extLst>
              </p:nvPr>
            </p:nvGraphicFramePr>
            <p:xfrm>
              <a:off x="6586270" y="4640055"/>
              <a:ext cx="4871767" cy="1877543"/>
            </p:xfrm>
            <a:graphic>
              <a:graphicData uri="http://schemas.openxmlformats.org/drawingml/2006/table">
                <a:tbl>
                  <a:tblPr firstRow="1" bandRow="1">
                    <a:tableStyleId>{5C22544A-7EE6-4342-B048-85BDC9FD1C3A}</a:tableStyleId>
                  </a:tblPr>
                  <a:tblGrid>
                    <a:gridCol w="2435883">
                      <a:extLst>
                        <a:ext uri="{9D8B030D-6E8A-4147-A177-3AD203B41FA5}">
                          <a16:colId xmlns:a16="http://schemas.microsoft.com/office/drawing/2014/main" val="3331319579"/>
                        </a:ext>
                      </a:extLst>
                    </a:gridCol>
                    <a:gridCol w="1217942">
                      <a:extLst>
                        <a:ext uri="{9D8B030D-6E8A-4147-A177-3AD203B41FA5}">
                          <a16:colId xmlns:a16="http://schemas.microsoft.com/office/drawing/2014/main" val="3893546464"/>
                        </a:ext>
                      </a:extLst>
                    </a:gridCol>
                    <a:gridCol w="1217942">
                      <a:extLst>
                        <a:ext uri="{9D8B030D-6E8A-4147-A177-3AD203B41FA5}">
                          <a16:colId xmlns:a16="http://schemas.microsoft.com/office/drawing/2014/main" val="2938993644"/>
                        </a:ext>
                      </a:extLst>
                    </a:gridCol>
                  </a:tblGrid>
                  <a:tr h="871703">
                    <a:tc rowSpan="2">
                      <a:txBody>
                        <a:bodyPr/>
                        <a:lstStyle/>
                        <a:p>
                          <a:pPr algn="ct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cs typeface="Times New Roman" panose="02020603050405020304" pitchFamily="18" charset="0"/>
                                  </a:rPr>
                                  <m:t>𝑺𝑭</m:t>
                                </m:r>
                              </m:oMath>
                            </m:oMathPara>
                          </a14:m>
                          <a:endParaRPr lang="en-US" sz="16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600">
                              <a:latin typeface="Times New Roman" panose="02020603050405020304" pitchFamily="18" charset="0"/>
                              <a:cs typeface="Times New Roman" panose="02020603050405020304" pitchFamily="18" charset="0"/>
                            </a:rPr>
                            <a:t>BER</a:t>
                          </a:r>
                        </a:p>
                        <a:p>
                          <a:pPr algn="ctr"/>
                          <a:r>
                            <a:rPr lang="en-US" sz="1600">
                              <a:latin typeface="Times New Roman" panose="02020603050405020304" pitchFamily="18" charset="0"/>
                              <a:cs typeface="Times New Roman" panose="02020603050405020304" pitchFamily="18" charset="0"/>
                            </a:rPr>
                            <a:t>(delay = 64.5</a:t>
                          </a:r>
                          <a14:m>
                            <m:oMath xmlns:m="http://schemas.openxmlformats.org/officeDocument/2006/math">
                              <m:sSub>
                                <m:sSubPr>
                                  <m:ctrlPr>
                                    <a:rPr lang="en-US" sz="1600" i="1" smtClean="0">
                                      <a:latin typeface="Cambria Math" panose="02040503050406030204" pitchFamily="18" charset="0"/>
                                      <a:cs typeface="Times New Roman" panose="02020603050405020304" pitchFamily="18" charset="0"/>
                                    </a:rPr>
                                  </m:ctrlPr>
                                </m:sSubPr>
                                <m:e>
                                  <m:r>
                                    <a:rPr lang="en-US" sz="1600" i="1" smtClean="0">
                                      <a:latin typeface="Cambria Math" panose="02040503050406030204" pitchFamily="18" charset="0"/>
                                      <a:cs typeface="Times New Roman" panose="02020603050405020304" pitchFamily="18" charset="0"/>
                                    </a:rPr>
                                    <m:t>𝑇</m:t>
                                  </m:r>
                                </m:e>
                                <m:sub>
                                  <m:r>
                                    <a:rPr lang="en-US" sz="1600" i="1" smtClean="0">
                                      <a:latin typeface="Cambria Math" panose="02040503050406030204" pitchFamily="18" charset="0"/>
                                      <a:cs typeface="Times New Roman" panose="02020603050405020304" pitchFamily="18" charset="0"/>
                                    </a:rPr>
                                    <m:t>𝑐h𝑖𝑝</m:t>
                                  </m:r>
                                </m:sub>
                              </m:sSub>
                            </m:oMath>
                          </a14:m>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66108040"/>
                      </a:ext>
                    </a:extLst>
                  </a:tr>
                  <a:tr h="290568">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a:r>
                            <a:rPr lang="en-US" sz="1600" dirty="0">
                              <a:latin typeface="Times New Roman" panose="02020603050405020304" pitchFamily="18" charset="0"/>
                              <a:cs typeface="Times New Roman" panose="02020603050405020304" pitchFamily="18" charset="0"/>
                            </a:rPr>
                            <a:t>-8dB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tc>
                      <a:txBody>
                        <a:bodyPr/>
                        <a:lstStyle/>
                        <a:p>
                          <a:pPr algn="ctr"/>
                          <a:r>
                            <a:rPr lang="en-US" sz="1600" dirty="0">
                              <a:latin typeface="Times New Roman" panose="02020603050405020304" pitchFamily="18" charset="0"/>
                              <a:cs typeface="Times New Roman" panose="02020603050405020304" pitchFamily="18" charset="0"/>
                            </a:rPr>
                            <a:t>-9dB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extLst>
                      <a:ext uri="{0D108BD9-81ED-4DB2-BD59-A6C34878D82A}">
                        <a16:rowId xmlns:a16="http://schemas.microsoft.com/office/drawing/2014/main" val="2095651685"/>
                      </a:ext>
                    </a:extLst>
                  </a:tr>
                  <a:tr h="290568">
                    <a:tc>
                      <a:txBody>
                        <a:bodyPr/>
                        <a:lstStyle/>
                        <a:p>
                          <a:pPr algn="ctr"/>
                          <a:r>
                            <a:rPr lang="en-US" sz="160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2605542"/>
                      </a:ext>
                    </a:extLst>
                  </a:tr>
                  <a:tr h="290568">
                    <a:tc>
                      <a:txBody>
                        <a:bodyPr/>
                        <a:lstStyle/>
                        <a:p>
                          <a:pPr algn="ctr"/>
                          <a:r>
                            <a:rPr lang="en-US" sz="1600" dirty="0">
                              <a:latin typeface="Times New Roman" panose="02020603050405020304" pitchFamily="18" charset="0"/>
                              <a:cs typeface="Times New Roman" panose="02020603050405020304" pitchFamily="18"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5306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972626971"/>
                  </p:ext>
                </p:extLst>
              </p:nvPr>
            </p:nvGraphicFramePr>
            <p:xfrm>
              <a:off x="6586270" y="4640055"/>
              <a:ext cx="4871767" cy="1877543"/>
            </p:xfrm>
            <a:graphic>
              <a:graphicData uri="http://schemas.openxmlformats.org/drawingml/2006/table">
                <a:tbl>
                  <a:tblPr firstRow="1" bandRow="1">
                    <a:tableStyleId>{5C22544A-7EE6-4342-B048-85BDC9FD1C3A}</a:tableStyleId>
                  </a:tblPr>
                  <a:tblGrid>
                    <a:gridCol w="2435883">
                      <a:extLst>
                        <a:ext uri="{9D8B030D-6E8A-4147-A177-3AD203B41FA5}">
                          <a16:colId xmlns:a16="http://schemas.microsoft.com/office/drawing/2014/main" val="3331319579"/>
                        </a:ext>
                      </a:extLst>
                    </a:gridCol>
                    <a:gridCol w="1217942">
                      <a:extLst>
                        <a:ext uri="{9D8B030D-6E8A-4147-A177-3AD203B41FA5}">
                          <a16:colId xmlns:a16="http://schemas.microsoft.com/office/drawing/2014/main" val="3893546464"/>
                        </a:ext>
                      </a:extLst>
                    </a:gridCol>
                    <a:gridCol w="1217942">
                      <a:extLst>
                        <a:ext uri="{9D8B030D-6E8A-4147-A177-3AD203B41FA5}">
                          <a16:colId xmlns:a16="http://schemas.microsoft.com/office/drawing/2014/main" val="2938993644"/>
                        </a:ext>
                      </a:extLst>
                    </a:gridCol>
                  </a:tblGrid>
                  <a:tr h="871703">
                    <a:tc rowSpan="2">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50" t="-503" r="-100500" b="-61307"/>
                          </a:stretch>
                        </a:blipFill>
                      </a:tcPr>
                    </a:tc>
                    <a:tc gridSpan="2">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250" t="-699" r="-500" b="-124476"/>
                          </a:stretch>
                        </a:blipFill>
                      </a:tcPr>
                    </a:tc>
                    <a:tc hMerge="1">
                      <a:txBody>
                        <a:bodyPr/>
                        <a:lstStyle/>
                        <a:p>
                          <a:endParaRPr lang="en-US"/>
                        </a:p>
                      </a:txBody>
                      <a:tcPr/>
                    </a:tc>
                    <a:extLst>
                      <a:ext uri="{0D108BD9-81ED-4DB2-BD59-A6C34878D82A}">
                        <a16:rowId xmlns:a16="http://schemas.microsoft.com/office/drawing/2014/main" val="2066108040"/>
                      </a:ext>
                    </a:extLst>
                  </a:tr>
                  <a:tr h="335280">
                    <a:tc vMerge="1">
                      <a:txBody>
                        <a:bodyPr/>
                        <a:lstStyle/>
                        <a:p>
                          <a:pPr algn="ct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8E8"/>
                        </a:solidFill>
                      </a:tcPr>
                    </a:tc>
                    <a:tc>
                      <a:txBody>
                        <a:bodyPr/>
                        <a:lstStyle/>
                        <a:p>
                          <a:pPr algn="ctr"/>
                          <a:r>
                            <a:rPr lang="en-US" sz="1600" dirty="0">
                              <a:latin typeface="Times New Roman" panose="02020603050405020304" pitchFamily="18" charset="0"/>
                              <a:cs typeface="Times New Roman" panose="02020603050405020304" pitchFamily="18" charset="0"/>
                            </a:rPr>
                            <a:t>-8dB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tc>
                      <a:txBody>
                        <a:bodyPr/>
                        <a:lstStyle/>
                        <a:p>
                          <a:pPr algn="ctr"/>
                          <a:r>
                            <a:rPr lang="en-US" sz="1600" dirty="0">
                              <a:latin typeface="Times New Roman" panose="02020603050405020304" pitchFamily="18" charset="0"/>
                              <a:cs typeface="Times New Roman" panose="02020603050405020304" pitchFamily="18" charset="0"/>
                            </a:rPr>
                            <a:t>-9dB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DF4"/>
                        </a:solidFill>
                      </a:tcPr>
                    </a:tc>
                    <a:extLst>
                      <a:ext uri="{0D108BD9-81ED-4DB2-BD59-A6C34878D82A}">
                        <a16:rowId xmlns:a16="http://schemas.microsoft.com/office/drawing/2014/main" val="2095651685"/>
                      </a:ext>
                    </a:extLst>
                  </a:tr>
                  <a:tr h="335280">
                    <a:tc>
                      <a:txBody>
                        <a:bodyPr/>
                        <a:lstStyle/>
                        <a:p>
                          <a:pPr algn="ctr"/>
                          <a:r>
                            <a:rPr lang="en-US" sz="160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2605542"/>
                      </a:ext>
                    </a:extLst>
                  </a:tr>
                  <a:tr h="335280">
                    <a:tc>
                      <a:txBody>
                        <a:bodyPr/>
                        <a:lstStyle/>
                        <a:p>
                          <a:pPr algn="ctr"/>
                          <a:r>
                            <a:rPr lang="en-US" sz="1600" dirty="0">
                              <a:latin typeface="Times New Roman" panose="02020603050405020304" pitchFamily="18" charset="0"/>
                              <a:cs typeface="Times New Roman" panose="02020603050405020304" pitchFamily="18"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553064"/>
                      </a:ext>
                    </a:extLst>
                  </a:tr>
                </a:tbl>
              </a:graphicData>
            </a:graphic>
          </p:graphicFrame>
        </mc:Fallback>
      </mc:AlternateContent>
      <p:sp>
        <p:nvSpPr>
          <p:cNvPr id="4" name="TextBox 3">
            <a:extLst>
              <a:ext uri="{FF2B5EF4-FFF2-40B4-BE49-F238E27FC236}">
                <a16:creationId xmlns:a16="http://schemas.microsoft.com/office/drawing/2014/main" id="{2B68A053-E23E-C4F9-39D4-DEB9F2DC3C74}"/>
              </a:ext>
            </a:extLst>
          </p:cNvPr>
          <p:cNvSpPr txBox="1"/>
          <p:nvPr/>
        </p:nvSpPr>
        <p:spPr>
          <a:xfrm>
            <a:off x="3672420" y="5154284"/>
            <a:ext cx="2046156"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Minh họa testbench</a:t>
            </a:r>
          </a:p>
        </p:txBody>
      </p:sp>
      <p:pic>
        <p:nvPicPr>
          <p:cNvPr id="9" name="Picture 2" descr="No description available.">
            <a:extLst>
              <a:ext uri="{FF2B5EF4-FFF2-40B4-BE49-F238E27FC236}">
                <a16:creationId xmlns:a16="http://schemas.microsoft.com/office/drawing/2014/main" id="{128416F2-C30C-2744-F517-F5176EEFEA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7242959" y="337176"/>
            <a:ext cx="3558387" cy="47445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6CE8BCD-3CA8-B883-D307-6C80A96A154B}"/>
              </a:ext>
            </a:extLst>
          </p:cNvPr>
          <p:cNvSpPr/>
          <p:nvPr/>
        </p:nvSpPr>
        <p:spPr>
          <a:xfrm>
            <a:off x="8401722" y="2217945"/>
            <a:ext cx="871370" cy="92328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C725C2-B96D-842B-312C-7B1EB8594F61}"/>
              </a:ext>
            </a:extLst>
          </p:cNvPr>
          <p:cNvSpPr txBox="1"/>
          <p:nvPr/>
        </p:nvSpPr>
        <p:spPr>
          <a:xfrm>
            <a:off x="6905002" y="3353264"/>
            <a:ext cx="3683237" cy="307777"/>
          </a:xfrm>
          <a:prstGeom prst="rect">
            <a:avLst/>
          </a:prstGeom>
          <a:noFill/>
        </p:spPr>
        <p:txBody>
          <a:bodyPr wrap="square" rtlCol="0">
            <a:spAutoFit/>
          </a:bodyPr>
          <a:lstStyle/>
          <a:p>
            <a:r>
              <a:rPr lang="en-US" b="1">
                <a:solidFill>
                  <a:schemeClr val="bg1"/>
                </a:solidFill>
                <a:latin typeface="Times New Roman" panose="02020603050405020304" pitchFamily="18" charset="0"/>
                <a:cs typeface="Times New Roman" panose="02020603050405020304" pitchFamily="18" charset="0"/>
              </a:rPr>
              <a:t>Méo dạng do lọc bỏ thành phần DC của DAC</a:t>
            </a:r>
          </a:p>
        </p:txBody>
      </p:sp>
    </p:spTree>
    <p:extLst>
      <p:ext uri="{BB962C8B-B14F-4D97-AF65-F5344CB8AC3E}">
        <p14:creationId xmlns:p14="http://schemas.microsoft.com/office/powerpoint/2010/main" val="3418638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11" name="Google Shape;92;p9">
            <a:extLst>
              <a:ext uri="{FF2B5EF4-FFF2-40B4-BE49-F238E27FC236}">
                <a16:creationId xmlns:a16="http://schemas.microsoft.com/office/drawing/2014/main" id="{7437BBB8-5E98-6C74-A930-87357AE3213A}"/>
              </a:ext>
            </a:extLst>
          </p:cNvPr>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a:t>
            </a:r>
            <a:r>
              <a:rPr lang="en-US" sz="2000" b="1">
                <a:solidFill>
                  <a:schemeClr val="bg2"/>
                </a:solidFill>
                <a:latin typeface="Times New Roman" panose="02020603050405020304" pitchFamily="18" charset="0"/>
                <a:cs typeface="Times New Roman" panose="02020603050405020304" pitchFamily="18" charset="0"/>
              </a:rPr>
              <a:t>GIÁ </a:t>
            </a:r>
            <a:r>
              <a:rPr lang="en-GB" sz="2000" b="1">
                <a:solidFill>
                  <a:schemeClr val="bg2"/>
                </a:solidFill>
                <a:latin typeface="Times New Roman" panose="02020603050405020304" pitchFamily="18" charset="0"/>
                <a:cs typeface="Times New Roman" panose="02020603050405020304" pitchFamily="18" charset="0"/>
              </a:rPr>
              <a:t>(3/4)</a:t>
            </a:r>
            <a:r>
              <a:rPr lang="en-GB" sz="2000" b="1" dirty="0">
                <a:solidFill>
                  <a:schemeClr val="bg2"/>
                </a:solidFill>
                <a:latin typeface="Times New Roman" panose="02020603050405020304" pitchFamily="18" charset="0"/>
                <a:cs typeface="Times New Roman" panose="02020603050405020304" pitchFamily="18" charset="0"/>
              </a:rPr>
              <a:t/>
            </a:r>
            <a:br>
              <a:rPr lang="en-GB" sz="2000" b="1" dirty="0">
                <a:solidFill>
                  <a:schemeClr val="bg2"/>
                </a:solidFill>
                <a:latin typeface="Times New Roman" panose="02020603050405020304" pitchFamily="18" charset="0"/>
                <a:cs typeface="Times New Roman" panose="02020603050405020304" pitchFamily="18" charset="0"/>
              </a:rPr>
            </a:br>
            <a:r>
              <a:rPr lang="en-GB" sz="2000" b="1" dirty="0">
                <a:solidFill>
                  <a:srgbClr val="00B0F0"/>
                </a:solidFill>
                <a:latin typeface="Times New Roman" panose="02020603050405020304" pitchFamily="18" charset="0"/>
                <a:cs typeface="Times New Roman" panose="02020603050405020304" pitchFamily="18" charset="0"/>
              </a:rPr>
              <a:t>5.3. </a:t>
            </a:r>
            <a:r>
              <a:rPr lang="en-GB" sz="2000" b="1" dirty="0" err="1">
                <a:solidFill>
                  <a:srgbClr val="00B0F0"/>
                </a:solidFill>
                <a:latin typeface="Times New Roman" panose="02020603050405020304" pitchFamily="18" charset="0"/>
                <a:cs typeface="Times New Roman" panose="02020603050405020304" pitchFamily="18" charset="0"/>
              </a:rPr>
              <a:t>Thiết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kế</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vật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lý</a:t>
            </a:r>
            <a:r>
              <a:rPr lang="en-GB" sz="2000" b="1" dirty="0">
                <a:solidFill>
                  <a:srgbClr val="00B0F0"/>
                </a:solidFill>
                <a:latin typeface="Times New Roman" panose="02020603050405020304" pitchFamily="18" charset="0"/>
                <a:cs typeface="Times New Roman" panose="02020603050405020304" pitchFamily="18" charset="0"/>
              </a:rPr>
              <a:t> – </a:t>
            </a:r>
            <a:r>
              <a:rPr lang="en-GB" sz="2000" b="1" dirty="0" err="1">
                <a:solidFill>
                  <a:srgbClr val="00B0F0"/>
                </a:solidFill>
                <a:latin typeface="Times New Roman" panose="02020603050405020304" pitchFamily="18" charset="0"/>
                <a:cs typeface="Times New Roman" panose="02020603050405020304" pitchFamily="18" charset="0"/>
              </a:rPr>
              <a:t>kích</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thước</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công</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suất</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tiêu</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thụ</a:t>
            </a:r>
            <a:endParaRPr lang="vi-VN" sz="2000" b="1" dirty="0">
              <a:solidFill>
                <a:srgbClr val="00B0F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035CAF6-20A3-4D91-AC85-769083FED533}"/>
              </a:ext>
            </a:extLst>
          </p:cNvPr>
          <p:cNvSpPr txBox="1"/>
          <p:nvPr/>
        </p:nvSpPr>
        <p:spPr>
          <a:xfrm>
            <a:off x="6703798" y="1039908"/>
            <a:ext cx="5282020" cy="1077218"/>
          </a:xfrm>
          <a:prstGeom prst="rect">
            <a:avLst/>
          </a:prstGeom>
          <a:noFill/>
          <a:ln w="28575">
            <a:solidFill>
              <a:srgbClr val="00B0F0"/>
            </a:solidFill>
          </a:ln>
        </p:spPr>
        <p:txBody>
          <a:bodyPr wrap="square" rtlCol="0">
            <a:spAutoFit/>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Tổng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gate-level netlist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cụ</a:t>
            </a:r>
            <a:r>
              <a:rPr lang="en-US" sz="1600" dirty="0">
                <a:latin typeface="Times New Roman" panose="02020603050405020304" pitchFamily="18" charset="0"/>
                <a:cs typeface="Times New Roman" panose="02020603050405020304" pitchFamily="18" charset="0"/>
              </a:rPr>
              <a:t> Design Compiler</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Layout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cụ</a:t>
            </a:r>
            <a:r>
              <a:rPr lang="en-US" sz="1600" dirty="0">
                <a:latin typeface="Times New Roman" panose="02020603050405020304" pitchFamily="18" charset="0"/>
                <a:cs typeface="Times New Roman" panose="02020603050405020304" pitchFamily="18" charset="0"/>
              </a:rPr>
              <a:t> IC Compiler.</a:t>
            </a: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Độ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cổng</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dây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phỏng</a:t>
            </a:r>
            <a:r>
              <a:rPr lang="en-US" sz="1600" dirty="0">
                <a:latin typeface="Times New Roman" panose="02020603050405020304" pitchFamily="18" charset="0"/>
                <a:cs typeface="Times New Roman" panose="02020603050405020304" pitchFamily="18" charset="0"/>
              </a:rPr>
              <a:t> post-layout.</a:t>
            </a:r>
          </a:p>
        </p:txBody>
      </p:sp>
      <p:grpSp>
        <p:nvGrpSpPr>
          <p:cNvPr id="3" name="Group 2">
            <a:extLst>
              <a:ext uri="{FF2B5EF4-FFF2-40B4-BE49-F238E27FC236}">
                <a16:creationId xmlns:a16="http://schemas.microsoft.com/office/drawing/2014/main" id="{2E5557ED-5220-4916-BA8B-14DE80204D31}"/>
              </a:ext>
            </a:extLst>
          </p:cNvPr>
          <p:cNvGrpSpPr/>
          <p:nvPr/>
        </p:nvGrpSpPr>
        <p:grpSpPr>
          <a:xfrm>
            <a:off x="152384" y="826115"/>
            <a:ext cx="6459974" cy="5722021"/>
            <a:chOff x="152384" y="826115"/>
            <a:chExt cx="6459974" cy="5722021"/>
          </a:xfrm>
        </p:grpSpPr>
        <p:pic>
          <p:nvPicPr>
            <p:cNvPr id="2" name="Picture 1"/>
            <p:cNvPicPr>
              <a:picLocks noChangeAspect="1"/>
            </p:cNvPicPr>
            <p:nvPr/>
          </p:nvPicPr>
          <p:blipFill>
            <a:blip r:embed="rId3"/>
            <a:stretch>
              <a:fillRect/>
            </a:stretch>
          </p:blipFill>
          <p:spPr>
            <a:xfrm>
              <a:off x="152384" y="882180"/>
              <a:ext cx="6459974" cy="5665956"/>
            </a:xfrm>
            <a:prstGeom prst="rect">
              <a:avLst/>
            </a:prstGeom>
          </p:spPr>
        </p:pic>
        <p:pic>
          <p:nvPicPr>
            <p:cNvPr id="6" name="Picture 5"/>
            <p:cNvPicPr>
              <a:picLocks noChangeAspect="1"/>
            </p:cNvPicPr>
            <p:nvPr/>
          </p:nvPicPr>
          <p:blipFill>
            <a:blip r:embed="rId4"/>
            <a:stretch>
              <a:fillRect/>
            </a:stretch>
          </p:blipFill>
          <p:spPr>
            <a:xfrm>
              <a:off x="3703829" y="1293727"/>
              <a:ext cx="2165350" cy="2214703"/>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01E235-2514-BBD6-9E04-C7F1BD2D70F3}"/>
                    </a:ext>
                  </a:extLst>
                </p:cNvPr>
                <p:cNvSpPr txBox="1"/>
                <p:nvPr/>
              </p:nvSpPr>
              <p:spPr>
                <a:xfrm>
                  <a:off x="3908072" y="826115"/>
                  <a:ext cx="2267884" cy="523220"/>
                </a:xfrm>
                <a:prstGeom prst="rect">
                  <a:avLst/>
                </a:prstGeom>
                <a:noFill/>
              </p:spPr>
              <p:txBody>
                <a:bodyPr wrap="square" rtlCol="0">
                  <a:spAutoFit/>
                </a:bodyPr>
                <a:lstStyle/>
                <a:p>
                  <a:pPr algn="r"/>
                  <a:r>
                    <a:rPr lang="en-US" b="1" i="1">
                      <a:latin typeface="Times New Roman" panose="02020603050405020304" pitchFamily="18" charset="0"/>
                      <a:cs typeface="Times New Roman" panose="02020603050405020304" pitchFamily="18" charset="0"/>
                    </a:rPr>
                    <a:t>Hình 38: </a:t>
                  </a:r>
                  <a:r>
                    <a:rPr lang="en-US" b="1" i="1" dirty="0">
                      <a:latin typeface="Times New Roman" panose="02020603050405020304" pitchFamily="18" charset="0"/>
                      <a:cs typeface="Times New Roman" panose="02020603050405020304" pitchFamily="18" charset="0"/>
                    </a:rPr>
                    <a:t>Layout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mạch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đơn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vị</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đo</a:t>
                  </a:r>
                  <a:r>
                    <a:rPr lang="en-US" b="1" i="1" dirty="0">
                      <a:latin typeface="Times New Roman" panose="02020603050405020304" pitchFamily="18" charset="0"/>
                      <a:cs typeface="Times New Roman" panose="02020603050405020304" pitchFamily="18" charset="0"/>
                    </a:rPr>
                    <a:t> </a:t>
                  </a:r>
                  <a14:m>
                    <m:oMath xmlns:m="http://schemas.openxmlformats.org/officeDocument/2006/math">
                      <m:r>
                        <a:rPr lang="en-US" b="1" i="1" smtClean="0">
                          <a:latin typeface="Cambria Math" panose="02040503050406030204" pitchFamily="18" charset="0"/>
                          <a:cs typeface="Times New Roman" panose="02020603050405020304" pitchFamily="18" charset="0"/>
                        </a:rPr>
                        <m:t>𝝁</m:t>
                      </m:r>
                      <m:r>
                        <a:rPr lang="en-US" b="1" i="1" smtClean="0">
                          <a:latin typeface="Cambria Math" panose="02040503050406030204" pitchFamily="18" charset="0"/>
                          <a:cs typeface="Times New Roman" panose="02020603050405020304" pitchFamily="18" charset="0"/>
                        </a:rPr>
                        <m:t>𝒎</m:t>
                      </m:r>
                    </m:oMath>
                  </a14:m>
                  <a:r>
                    <a:rPr lang="en-US" b="1" i="1" dirty="0">
                      <a:latin typeface="Times New Roman" panose="02020603050405020304" pitchFamily="18" charset="0"/>
                      <a:cs typeface="Times New Roman" panose="02020603050405020304" pitchFamily="18" charset="0"/>
                    </a:rPr>
                    <a:t>)</a:t>
                  </a:r>
                </a:p>
              </p:txBody>
            </p:sp>
          </mc:Choice>
          <mc:Fallback xmlns="">
            <p:sp>
              <p:nvSpPr>
                <p:cNvPr id="18" name="TextBox 17">
                  <a:extLst>
                    <a:ext uri="{FF2B5EF4-FFF2-40B4-BE49-F238E27FC236}">
                      <a16:creationId xmlns:a16="http://schemas.microsoft.com/office/drawing/2014/main" id="{7001E235-2514-BBD6-9E04-C7F1BD2D70F3}"/>
                    </a:ext>
                  </a:extLst>
                </p:cNvPr>
                <p:cNvSpPr txBox="1">
                  <a:spLocks noRot="1" noChangeAspect="1" noMove="1" noResize="1" noEditPoints="1" noAdjustHandles="1" noChangeArrowheads="1" noChangeShapeType="1" noTextEdit="1"/>
                </p:cNvSpPr>
                <p:nvPr/>
              </p:nvSpPr>
              <p:spPr>
                <a:xfrm>
                  <a:off x="3908072" y="826115"/>
                  <a:ext cx="2267884" cy="523220"/>
                </a:xfrm>
                <a:prstGeom prst="rect">
                  <a:avLst/>
                </a:prstGeom>
                <a:blipFill>
                  <a:blip r:embed="rId5"/>
                  <a:stretch>
                    <a:fillRect t="-2353" r="-806"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52C357BD-1612-72FF-88EE-550C784B47B7}"/>
              </a:ext>
            </a:extLst>
          </p:cNvPr>
          <p:cNvGrpSpPr/>
          <p:nvPr/>
        </p:nvGrpSpPr>
        <p:grpSpPr>
          <a:xfrm>
            <a:off x="6703799" y="2536804"/>
            <a:ext cx="5282020" cy="3768643"/>
            <a:chOff x="6703799" y="2536804"/>
            <a:chExt cx="5282020" cy="3768643"/>
          </a:xfrm>
        </p:grpSpPr>
        <p:pic>
          <p:nvPicPr>
            <p:cNvPr id="10" name="Picture 9" descr="A screenshot of a computer&#10;&#10;Description automatically generated with medium confidence">
              <a:extLst>
                <a:ext uri="{FF2B5EF4-FFF2-40B4-BE49-F238E27FC236}">
                  <a16:creationId xmlns:a16="http://schemas.microsoft.com/office/drawing/2014/main" id="{7AECCE37-5783-CF00-D3CA-F269D08DC580}"/>
                </a:ext>
              </a:extLst>
            </p:cNvPr>
            <p:cNvPicPr>
              <a:picLocks noChangeAspect="1"/>
            </p:cNvPicPr>
            <p:nvPr/>
          </p:nvPicPr>
          <p:blipFill>
            <a:blip r:embed="rId6"/>
            <a:stretch>
              <a:fillRect/>
            </a:stretch>
          </p:blipFill>
          <p:spPr>
            <a:xfrm>
              <a:off x="6703799" y="2536804"/>
              <a:ext cx="5282020" cy="3768643"/>
            </a:xfrm>
            <a:prstGeom prst="rect">
              <a:avLst/>
            </a:prstGeom>
            <a:ln w="3175">
              <a:solidFill>
                <a:schemeClr val="tx1"/>
              </a:solidFill>
            </a:ln>
          </p:spPr>
        </p:pic>
        <p:sp>
          <p:nvSpPr>
            <p:cNvPr id="13" name="TextBox 12">
              <a:extLst>
                <a:ext uri="{FF2B5EF4-FFF2-40B4-BE49-F238E27FC236}">
                  <a16:creationId xmlns:a16="http://schemas.microsoft.com/office/drawing/2014/main" id="{7001E235-2514-BBD6-9E04-C7F1BD2D70F3}"/>
                </a:ext>
              </a:extLst>
            </p:cNvPr>
            <p:cNvSpPr txBox="1"/>
            <p:nvPr/>
          </p:nvSpPr>
          <p:spPr>
            <a:xfrm>
              <a:off x="8581982" y="2536804"/>
              <a:ext cx="3403837" cy="307777"/>
            </a:xfrm>
            <a:prstGeom prst="rect">
              <a:avLst/>
            </a:prstGeom>
            <a:noFill/>
          </p:spPr>
          <p:txBody>
            <a:bodyPr wrap="square" rtlCol="0">
              <a:spAutoFit/>
            </a:bodyPr>
            <a:lstStyle/>
            <a:p>
              <a:pPr algn="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39: </a:t>
              </a:r>
              <a:r>
                <a:rPr lang="en-US" b="1" i="1" dirty="0" err="1">
                  <a:latin typeface="Times New Roman" panose="02020603050405020304" pitchFamily="18" charset="0"/>
                  <a:cs typeface="Times New Roman" panose="02020603050405020304" pitchFamily="18" charset="0"/>
                </a:rPr>
                <a:t>Báo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cáo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suất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tiêu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thụ</a:t>
              </a:r>
              <a:endParaRPr lang="en-US" b="1" i="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C8AE128-F060-EA57-6ECF-F8A2DE80760F}"/>
                </a:ext>
              </a:extLst>
            </p:cNvPr>
            <p:cNvSpPr/>
            <p:nvPr/>
          </p:nvSpPr>
          <p:spPr>
            <a:xfrm>
              <a:off x="7465568" y="4657459"/>
              <a:ext cx="1739900" cy="1645744"/>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C8AE128-F060-EA57-6ECF-F8A2DE80760F}"/>
                </a:ext>
              </a:extLst>
            </p:cNvPr>
            <p:cNvSpPr/>
            <p:nvPr/>
          </p:nvSpPr>
          <p:spPr>
            <a:xfrm>
              <a:off x="9382908" y="4657459"/>
              <a:ext cx="800460" cy="16457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DC8AE128-F060-EA57-6ECF-F8A2DE80760F}"/>
                </a:ext>
              </a:extLst>
            </p:cNvPr>
            <p:cNvSpPr/>
            <p:nvPr/>
          </p:nvSpPr>
          <p:spPr>
            <a:xfrm>
              <a:off x="10357560" y="4657459"/>
              <a:ext cx="1260908" cy="164574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53476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j-lt"/>
              <a:cs typeface="Times New Roman" panose="02020603050405020304" pitchFamily="18" charset="0"/>
              <a:sym typeface="Arial"/>
            </a:endParaRPr>
          </a:p>
        </p:txBody>
      </p:sp>
      <p:sp>
        <p:nvSpPr>
          <p:cNvPr id="11" name="Google Shape;92;p9">
            <a:extLst>
              <a:ext uri="{FF2B5EF4-FFF2-40B4-BE49-F238E27FC236}">
                <a16:creationId xmlns:a16="http://schemas.microsoft.com/office/drawing/2014/main" id="{7437BBB8-5E98-6C74-A930-87357AE3213A}"/>
              </a:ext>
            </a:extLst>
          </p:cNvPr>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ĐÁNH </a:t>
            </a:r>
            <a:r>
              <a:rPr lang="en-US" sz="2000" b="1">
                <a:solidFill>
                  <a:schemeClr val="bg2"/>
                </a:solidFill>
                <a:latin typeface="Times New Roman" panose="02020603050405020304" pitchFamily="18" charset="0"/>
                <a:cs typeface="Times New Roman" panose="02020603050405020304" pitchFamily="18" charset="0"/>
              </a:rPr>
              <a:t>GIÁ </a:t>
            </a:r>
            <a:r>
              <a:rPr lang="en-GB" sz="2000" b="1">
                <a:solidFill>
                  <a:schemeClr val="bg2"/>
                </a:solidFill>
                <a:latin typeface="Times New Roman" panose="02020603050405020304" pitchFamily="18" charset="0"/>
                <a:cs typeface="Times New Roman" panose="02020603050405020304" pitchFamily="18" charset="0"/>
              </a:rPr>
              <a:t>(4/4)</a:t>
            </a:r>
            <a:r>
              <a:rPr lang="vi-VN" sz="2000" b="1">
                <a:solidFill>
                  <a:schemeClr val="bg2"/>
                </a:solidFill>
                <a:latin typeface="+mj-lt"/>
                <a:cs typeface="Times New Roman" panose="02020603050405020304" pitchFamily="18" charset="0"/>
              </a:rPr>
              <a:t/>
            </a:r>
            <a:br>
              <a:rPr lang="vi-VN" sz="2000" b="1">
                <a:solidFill>
                  <a:schemeClr val="bg2"/>
                </a:solidFill>
                <a:latin typeface="+mj-lt"/>
                <a:cs typeface="Times New Roman" panose="02020603050405020304" pitchFamily="18" charset="0"/>
              </a:rPr>
            </a:br>
            <a:r>
              <a:rPr lang="vi-VN" sz="2000" b="1">
                <a:solidFill>
                  <a:srgbClr val="00B0F0"/>
                </a:solidFill>
                <a:latin typeface="+mj-lt"/>
                <a:cs typeface="Times New Roman" panose="02020603050405020304" pitchFamily="18" charset="0"/>
              </a:rPr>
              <a:t>5.</a:t>
            </a:r>
            <a:r>
              <a:rPr lang="en-US" sz="2000" b="1" dirty="0">
                <a:solidFill>
                  <a:srgbClr val="00B0F0"/>
                </a:solidFill>
                <a:latin typeface="Times New Roman" panose="02020603050405020304" pitchFamily="18" charset="0"/>
                <a:cs typeface="Times New Roman" panose="02020603050405020304" pitchFamily="18" charset="0"/>
              </a:rPr>
              <a:t>4</a:t>
            </a:r>
            <a:r>
              <a:rPr lang="vi-VN" sz="2000" b="1">
                <a:solidFill>
                  <a:srgbClr val="00B0F0"/>
                </a:solidFill>
                <a:latin typeface="Times New Roman" panose="02020603050405020304" pitchFamily="18" charset="0"/>
                <a:cs typeface="Times New Roman" panose="02020603050405020304" pitchFamily="18" charset="0"/>
              </a:rPr>
              <a:t>. </a:t>
            </a:r>
            <a:r>
              <a:rPr lang="en-US" sz="2000" b="1">
                <a:solidFill>
                  <a:srgbClr val="00B0F0"/>
                </a:solidFill>
                <a:latin typeface="Times New Roman" panose="02020603050405020304" pitchFamily="18" charset="0"/>
                <a:cs typeface="Times New Roman" panose="02020603050405020304" pitchFamily="18" charset="0"/>
              </a:rPr>
              <a:t>Quan </a:t>
            </a:r>
            <a:r>
              <a:rPr lang="en-US" sz="2000" b="1" dirty="0" err="1">
                <a:solidFill>
                  <a:srgbClr val="00B0F0"/>
                </a:solidFill>
                <a:latin typeface="Times New Roman" panose="02020603050405020304" pitchFamily="18" charset="0"/>
                <a:cs typeface="Times New Roman" panose="02020603050405020304" pitchFamily="18" charset="0"/>
              </a:rPr>
              <a:t>hệ</a:t>
            </a:r>
            <a:r>
              <a:rPr lang="en-US" sz="2000" b="1" dirty="0">
                <a:solidFill>
                  <a:srgbClr val="00B0F0"/>
                </a:solidFill>
                <a:latin typeface="Times New Roman" panose="02020603050405020304" pitchFamily="18" charset="0"/>
                <a:cs typeface="Times New Roman" panose="02020603050405020304" pitchFamily="18" charset="0"/>
              </a:rPr>
              <a:t> BER-SNR </a:t>
            </a:r>
            <a:r>
              <a:rPr lang="en-US" sz="2000" b="1" dirty="0" err="1">
                <a:solidFill>
                  <a:srgbClr val="00B0F0"/>
                </a:solidFill>
                <a:latin typeface="Times New Roman" panose="02020603050405020304" pitchFamily="18" charset="0"/>
                <a:cs typeface="Times New Roman" panose="02020603050405020304" pitchFamily="18" charset="0"/>
              </a:rPr>
              <a:t>của</a:t>
            </a:r>
            <a:r>
              <a:rPr lang="en-US" sz="2000" b="1" dirty="0">
                <a:solidFill>
                  <a:srgbClr val="00B0F0"/>
                </a:solidFill>
                <a:latin typeface="Times New Roman" panose="02020603050405020304" pitchFamily="18" charset="0"/>
                <a:cs typeface="Times New Roman" panose="02020603050405020304" pitchFamily="18" charset="0"/>
              </a:rPr>
              <a:t> post-layout</a:t>
            </a:r>
            <a:endParaRPr lang="vi-VN" sz="2000" b="1" dirty="0">
              <a:solidFill>
                <a:srgbClr val="00B0F0"/>
              </a:solidFill>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F5AF0E99-7374-6593-C77D-7200D45678A1}"/>
              </a:ext>
            </a:extLst>
          </p:cNvPr>
          <p:cNvPicPr>
            <a:picLocks noChangeAspect="1"/>
          </p:cNvPicPr>
          <p:nvPr/>
        </p:nvPicPr>
        <p:blipFill>
          <a:blip r:embed="rId3"/>
          <a:stretch>
            <a:fillRect/>
          </a:stretch>
        </p:blipFill>
        <p:spPr>
          <a:xfrm>
            <a:off x="3042019" y="1298962"/>
            <a:ext cx="9030371" cy="5169216"/>
          </a:xfrm>
          <a:prstGeom prst="rect">
            <a:avLst/>
          </a:prstGeom>
        </p:spPr>
      </p:pic>
      <p:sp>
        <p:nvSpPr>
          <p:cNvPr id="20" name="TextBox 19">
            <a:extLst>
              <a:ext uri="{FF2B5EF4-FFF2-40B4-BE49-F238E27FC236}">
                <a16:creationId xmlns:a16="http://schemas.microsoft.com/office/drawing/2014/main" id="{DAF04890-344A-C291-9612-F3948FC700B9}"/>
              </a:ext>
            </a:extLst>
          </p:cNvPr>
          <p:cNvSpPr txBox="1"/>
          <p:nvPr/>
        </p:nvSpPr>
        <p:spPr>
          <a:xfrm>
            <a:off x="6096000" y="1123963"/>
            <a:ext cx="3832691" cy="276999"/>
          </a:xfrm>
          <a:prstGeom prst="rect">
            <a:avLst/>
          </a:prstGeom>
          <a:solidFill>
            <a:schemeClr val="bg1"/>
          </a:solidFill>
          <a:ln w="3175">
            <a:noFill/>
          </a:ln>
        </p:spPr>
        <p:txBody>
          <a:bodyPr wrap="square" rtlCol="0">
            <a:spAutoFit/>
          </a:bodyPr>
          <a:lstStyle/>
          <a:p>
            <a:pPr algn="ctr"/>
            <a:r>
              <a:rPr lang="en-US" sz="1200" b="1" i="1">
                <a:latin typeface="Times New Roman" panose="02020603050405020304" pitchFamily="18" charset="0"/>
                <a:cs typeface="Times New Roman" panose="02020603050405020304" pitchFamily="18" charset="0"/>
              </a:rPr>
              <a:t>Hình 40: Quan hệ BER-SNR của post-layout</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0012676-5D20-30AE-4E84-676490CE8BB6}"/>
                  </a:ext>
                </a:extLst>
              </p:cNvPr>
              <p:cNvSpPr txBox="1"/>
              <p:nvPr/>
            </p:nvSpPr>
            <p:spPr>
              <a:xfrm>
                <a:off x="119610" y="1308943"/>
                <a:ext cx="2811597" cy="4770537"/>
              </a:xfrm>
              <a:prstGeom prst="rect">
                <a:avLst/>
              </a:prstGeom>
              <a:noFill/>
              <a:ln w="28575">
                <a:solidFill>
                  <a:srgbClr val="FF0000"/>
                </a:solidFill>
              </a:ln>
            </p:spPr>
            <p:txBody>
              <a:bodyPr wrap="square" rtlCol="0">
                <a:spAutoFit/>
              </a:bodyPr>
              <a:lstStyle/>
              <a:p>
                <a:pPr marL="285750" indent="-285750" algn="just">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Hệ</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thống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thiết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kế</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vật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lý</a:t>
                </a:r>
                <a:r>
                  <a:rPr lang="en-US" sz="1600" dirty="0">
                    <a:solidFill>
                      <a:schemeClr val="tx1"/>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vẫn</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có</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thể</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đồng</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bộ</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và</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giải</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điều</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chế</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tín</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hiệu</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trong</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điều</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kiện</a:t>
                </a:r>
                <a:r>
                  <a:rPr lang="en-US" sz="1600" b="1" dirty="0">
                    <a:solidFill>
                      <a:srgbClr val="00B050"/>
                    </a:solidFill>
                    <a:latin typeface="Times New Roman" panose="02020603050405020304" pitchFamily="18" charset="0"/>
                    <a:cs typeface="Times New Roman" panose="02020603050405020304" pitchFamily="18" charset="0"/>
                  </a:rPr>
                  <a:t> </a:t>
                </a:r>
                <a14:m>
                  <m:oMath xmlns:m="http://schemas.openxmlformats.org/officeDocument/2006/math">
                    <m:r>
                      <a:rPr lang="en-US" sz="1600" b="1" i="1" smtClean="0">
                        <a:solidFill>
                          <a:srgbClr val="00B050"/>
                        </a:solidFill>
                        <a:latin typeface="Cambria Math" panose="02040503050406030204" pitchFamily="18" charset="0"/>
                        <a:cs typeface="Times New Roman" panose="02020603050405020304" pitchFamily="18" charset="0"/>
                      </a:rPr>
                      <m:t>𝑺𝑵𝑹</m:t>
                    </m:r>
                    <m:r>
                      <a:rPr lang="en-US" sz="1600" b="1" i="1" smtClean="0">
                        <a:solidFill>
                          <a:srgbClr val="00B050"/>
                        </a:solidFill>
                        <a:latin typeface="Cambria Math" panose="02040503050406030204" pitchFamily="18" charset="0"/>
                        <a:cs typeface="Times New Roman" panose="02020603050405020304" pitchFamily="18" charset="0"/>
                      </a:rPr>
                      <m:t>&lt;</m:t>
                    </m:r>
                    <m:r>
                      <a:rPr lang="en-US" sz="1600" b="1" i="1" smtClean="0">
                        <a:solidFill>
                          <a:srgbClr val="00B050"/>
                        </a:solidFill>
                        <a:latin typeface="Cambria Math" panose="02040503050406030204" pitchFamily="18" charset="0"/>
                        <a:cs typeface="Times New Roman" panose="02020603050405020304" pitchFamily="18" charset="0"/>
                      </a:rPr>
                      <m:t>𝟎</m:t>
                    </m:r>
                    <m:r>
                      <a:rPr lang="en-US" sz="1600" b="1" i="1" smtClean="0">
                        <a:solidFill>
                          <a:srgbClr val="00B050"/>
                        </a:solidFill>
                        <a:latin typeface="Cambria Math" panose="02040503050406030204" pitchFamily="18" charset="0"/>
                        <a:cs typeface="Times New Roman" panose="02020603050405020304" pitchFamily="18" charset="0"/>
                      </a:rPr>
                      <m:t>𝒅𝑩</m:t>
                    </m:r>
                  </m:oMath>
                </a14:m>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cùng</a:t>
                </a:r>
                <a:r>
                  <a:rPr lang="en-US" sz="1600" dirty="0">
                    <a:solidFill>
                      <a:schemeClr val="tx1"/>
                    </a:solidFill>
                    <a:latin typeface="Times New Roman" panose="02020603050405020304" pitchFamily="18" charset="0"/>
                    <a:cs typeface="Times New Roman" panose="02020603050405020304" pitchFamily="18" charset="0"/>
                  </a:rPr>
                  <a:t> 1 </a:t>
                </a:r>
                <a:r>
                  <a:rPr lang="en-US" sz="1600" dirty="0" err="1">
                    <a:solidFill>
                      <a:schemeClr val="tx1"/>
                    </a:solidFill>
                    <a:latin typeface="Times New Roman" panose="02020603050405020304" pitchFamily="18" charset="0"/>
                    <a:cs typeface="Times New Roman" panose="02020603050405020304" pitchFamily="18" charset="0"/>
                  </a:rPr>
                  <a:t>tỉ</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lệ</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lỗi</a:t>
                </a:r>
                <a:r>
                  <a:rPr lang="en-US" sz="1600" dirty="0">
                    <a:solidFill>
                      <a:schemeClr val="tx1"/>
                    </a:solidFill>
                    <a:latin typeface="Times New Roman" panose="02020603050405020304" pitchFamily="18" charset="0"/>
                    <a:cs typeface="Times New Roman" panose="02020603050405020304" pitchFamily="18" charset="0"/>
                  </a:rPr>
                  <a:t> BER, </a:t>
                </a:r>
                <a:r>
                  <a:rPr lang="en-US" sz="1600" dirty="0" err="1">
                    <a:solidFill>
                      <a:schemeClr val="tx1"/>
                    </a:solidFill>
                    <a:latin typeface="Times New Roman" panose="02020603050405020304" pitchFamily="18" charset="0"/>
                    <a:cs typeface="Times New Roman" panose="02020603050405020304" pitchFamily="18" charset="0"/>
                  </a:rPr>
                  <a:t>kết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thực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lên</a:t>
                </a:r>
                <a:r>
                  <a:rPr lang="en-US" sz="1600" dirty="0">
                    <a:solidFill>
                      <a:schemeClr val="tx1"/>
                    </a:solidFill>
                    <a:latin typeface="Times New Roman" panose="02020603050405020304" pitchFamily="18" charset="0"/>
                    <a:cs typeface="Times New Roman" panose="02020603050405020304" pitchFamily="18" charset="0"/>
                  </a:rPr>
                  <a:t> FPGA </a:t>
                </a:r>
                <a:r>
                  <a:rPr lang="en-US" sz="1600" dirty="0" err="1">
                    <a:solidFill>
                      <a:schemeClr val="tx1"/>
                    </a:solidFill>
                    <a:latin typeface="Times New Roman" panose="02020603050405020304" pitchFamily="18" charset="0"/>
                    <a:cs typeface="Times New Roman" panose="02020603050405020304" pitchFamily="18" charset="0"/>
                  </a:rPr>
                  <a:t>kết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hợp</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card ADC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DAC </a:t>
                </a:r>
                <a:r>
                  <a:rPr lang="en-US" sz="1600" b="1" dirty="0" err="1">
                    <a:solidFill>
                      <a:srgbClr val="FF0000"/>
                    </a:solidFill>
                    <a:latin typeface="Times New Roman" panose="02020603050405020304" pitchFamily="18" charset="0"/>
                    <a:cs typeface="Times New Roman" panose="02020603050405020304" pitchFamily="18" charset="0"/>
                  </a:rPr>
                  <a:t>tệ</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đi</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từ</a:t>
                </a:r>
                <a:r>
                  <a:rPr lang="en-US" sz="1600" b="1" dirty="0">
                    <a:solidFill>
                      <a:srgbClr val="FF0000"/>
                    </a:solidFill>
                    <a:latin typeface="Times New Roman" panose="02020603050405020304" pitchFamily="18" charset="0"/>
                    <a:cs typeface="Times New Roman" panose="02020603050405020304" pitchFamily="18" charset="0"/>
                  </a:rPr>
                  <a:t> 3-4dB </a:t>
                </a:r>
                <a:r>
                  <a:rPr lang="en-US" sz="1600" dirty="0">
                    <a:solidFill>
                      <a:schemeClr val="tx1"/>
                    </a:solidFill>
                    <a:latin typeface="Times New Roman" panose="02020603050405020304" pitchFamily="18" charset="0"/>
                    <a:cs typeface="Times New Roman" panose="02020603050405020304" pitchFamily="18" charset="0"/>
                  </a:rPr>
                  <a:t>so </a:t>
                </a:r>
                <a:r>
                  <a:rPr lang="en-US" sz="1600" dirty="0" err="1">
                    <a:solidFill>
                      <a:schemeClr val="tx1"/>
                    </a:solidFill>
                    <a:latin typeface="Times New Roman" panose="02020603050405020304" pitchFamily="18" charset="0"/>
                    <a:cs typeface="Times New Roman" panose="02020603050405020304" pitchFamily="18" charset="0"/>
                  </a:rPr>
                  <a:t>với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quả</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mô</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phỏng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Simulink.</a:t>
                </a:r>
              </a:p>
              <a:p>
                <a:pPr marL="285750" indent="-285750" algn="just">
                  <a:buFont typeface="Arial" panose="020B0604020202020204" pitchFamily="34" charset="0"/>
                  <a:buChar char="•"/>
                </a:pPr>
                <a:r>
                  <a:rPr lang="en-US" sz="1600" dirty="0" err="1">
                    <a:solidFill>
                      <a:schemeClr val="tx1"/>
                    </a:solidFill>
                    <a:latin typeface="Times New Roman" panose="02020603050405020304" pitchFamily="18" charset="0"/>
                    <a:cs typeface="Times New Roman" panose="02020603050405020304" pitchFamily="18" charset="0"/>
                  </a:rPr>
                  <a:t>Điều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này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là</a:t>
                </a:r>
                <a:r>
                  <a:rPr lang="en-US" sz="1600" dirty="0">
                    <a:solidFill>
                      <a:schemeClr val="tx1"/>
                    </a:solidFill>
                    <a:latin typeface="Times New Roman" panose="02020603050405020304" pitchFamily="18" charset="0"/>
                    <a:cs typeface="Times New Roman" panose="02020603050405020304" pitchFamily="18" charset="0"/>
                  </a:rPr>
                  <a:t> do, </a:t>
                </a:r>
                <a:r>
                  <a:rPr lang="en-US" sz="1600" dirty="0" err="1">
                    <a:solidFill>
                      <a:schemeClr val="tx1"/>
                    </a:solidFill>
                    <a:latin typeface="Times New Roman" panose="02020603050405020304" pitchFamily="18" charset="0"/>
                    <a:cs typeface="Times New Roman" panose="02020603050405020304" pitchFamily="18" charset="0"/>
                  </a:rPr>
                  <a:t>sau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thiết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kế</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vật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sinh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đường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dây</a:t>
                </a:r>
                <a:r>
                  <a:rPr lang="en-US" sz="1600" dirty="0">
                    <a:solidFill>
                      <a:schemeClr val="tx1"/>
                    </a:solidFill>
                    <a:latin typeface="Times New Roman" panose="02020603050405020304" pitchFamily="18" charset="0"/>
                    <a:cs typeface="Times New Roman" panose="02020603050405020304" pitchFamily="18" charset="0"/>
                  </a:rPr>
                  <a:t>, MOSFET </a:t>
                </a:r>
                <a:r>
                  <a:rPr lang="en-US" sz="1600" dirty="0" err="1">
                    <a:solidFill>
                      <a:schemeClr val="tx1"/>
                    </a:solidFill>
                    <a:latin typeface="Times New Roman" panose="02020603050405020304" pitchFamily="18" charset="0"/>
                    <a:cs typeface="Times New Roman" panose="02020603050405020304" pitchFamily="18" charset="0"/>
                  </a:rPr>
                  <a:t>sẽ</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được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thêm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mô</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phỏng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này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gây</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nên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thời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smtClean="0">
                    <a:solidFill>
                      <a:schemeClr val="tx1"/>
                    </a:solidFill>
                    <a:latin typeface="Times New Roman" panose="02020603050405020304" pitchFamily="18" charset="0"/>
                    <a:cs typeface="Times New Roman" panose="02020603050405020304" pitchFamily="18" charset="0"/>
                  </a:rPr>
                  <a:t>trễ</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tín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hiệu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dẫn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đến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việc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ước</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lượng</a:t>
                </a:r>
                <a:r>
                  <a:rPr lang="en-US" sz="1600" dirty="0">
                    <a:solidFill>
                      <a:schemeClr val="tx1"/>
                    </a:solidFill>
                    <a:latin typeface="Times New Roman" panose="02020603050405020304" pitchFamily="18" charset="0"/>
                    <a:cs typeface="Times New Roman" panose="02020603050405020304" pitchFamily="18" charset="0"/>
                  </a:rPr>
                  <a:t> STO </a:t>
                </a:r>
                <a:r>
                  <a:rPr lang="en-US" sz="1600" dirty="0" err="1">
                    <a:solidFill>
                      <a:schemeClr val="tx1"/>
                    </a:solidFill>
                    <a:latin typeface="Times New Roman" panose="02020603050405020304" pitchFamily="18" charset="0"/>
                    <a:cs typeface="Times New Roman" panose="02020603050405020304" pitchFamily="18" charset="0"/>
                  </a:rPr>
                  <a:t>trong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quá</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trình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đồng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không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còn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chính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xác</a:t>
                </a:r>
                <a:r>
                  <a:rPr lang="en-US" sz="1600" dirty="0">
                    <a:solidFill>
                      <a:schemeClr val="tx1"/>
                    </a:solidFill>
                    <a:latin typeface="Times New Roman" panose="02020603050405020304" pitchFamily="18" charset="0"/>
                    <a:cs typeface="Times New Roman" panose="02020603050405020304" pitchFamily="18" charset="0"/>
                  </a:rPr>
                  <a:t>.</a:t>
                </a:r>
              </a:p>
            </p:txBody>
          </p:sp>
        </mc:Choice>
        <mc:Fallback>
          <p:sp>
            <p:nvSpPr>
              <p:cNvPr id="7" name="TextBox 6">
                <a:extLst>
                  <a:ext uri="{FF2B5EF4-FFF2-40B4-BE49-F238E27FC236}">
                    <a16:creationId xmlns:a16="http://schemas.microsoft.com/office/drawing/2014/main" id="{20012676-5D20-30AE-4E84-676490CE8BB6}"/>
                  </a:ext>
                </a:extLst>
              </p:cNvPr>
              <p:cNvSpPr txBox="1">
                <a:spLocks noRot="1" noChangeAspect="1" noMove="1" noResize="1" noEditPoints="1" noAdjustHandles="1" noChangeArrowheads="1" noChangeShapeType="1" noTextEdit="1"/>
              </p:cNvSpPr>
              <p:nvPr/>
            </p:nvSpPr>
            <p:spPr>
              <a:xfrm>
                <a:off x="119610" y="1308943"/>
                <a:ext cx="2811597" cy="4770537"/>
              </a:xfrm>
              <a:prstGeom prst="rect">
                <a:avLst/>
              </a:prstGeom>
              <a:blipFill>
                <a:blip r:embed="rId4"/>
                <a:stretch>
                  <a:fillRect l="-429" t="-127" r="-429" b="-381"/>
                </a:stretch>
              </a:blipFill>
              <a:ln w="28575">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21614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000" b="1">
                <a:solidFill>
                  <a:srgbClr val="002060"/>
                </a:solidFill>
                <a:latin typeface="Times New Roman" panose="02020603050405020304" pitchFamily="18" charset="0"/>
                <a:cs typeface="Times New Roman" panose="02020603050405020304" pitchFamily="18" charset="0"/>
              </a:rPr>
              <a:t>6. KẾT LUẬN</a:t>
            </a:r>
            <a:endParaRPr sz="2000" b="1" dirty="0">
              <a:solidFill>
                <a:srgbClr val="C00000"/>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EB6969F9-1671-0A49-2488-9A6C885CA595}"/>
              </a:ext>
            </a:extLst>
          </p:cNvPr>
          <p:cNvGrpSpPr/>
          <p:nvPr/>
        </p:nvGrpSpPr>
        <p:grpSpPr>
          <a:xfrm>
            <a:off x="239349" y="992620"/>
            <a:ext cx="5503426" cy="5418667"/>
            <a:chOff x="239349" y="992620"/>
            <a:chExt cx="5503426" cy="5418667"/>
          </a:xfrm>
        </p:grpSpPr>
        <p:graphicFrame>
          <p:nvGraphicFramePr>
            <p:cNvPr id="2" name="Diagram 1"/>
            <p:cNvGraphicFramePr/>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89619" y="1232359"/>
              <a:ext cx="60483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1</a:t>
              </a:r>
            </a:p>
          </p:txBody>
        </p:sp>
        <p:sp>
          <p:nvSpPr>
            <p:cNvPr id="12" name="Rectangle 11"/>
            <p:cNvSpPr/>
            <p:nvPr/>
          </p:nvSpPr>
          <p:spPr>
            <a:xfrm>
              <a:off x="848916" y="2064402"/>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2</a:t>
              </a:r>
            </a:p>
          </p:txBody>
        </p:sp>
        <p:sp>
          <p:nvSpPr>
            <p:cNvPr id="15" name="Rectangle 14"/>
            <p:cNvSpPr/>
            <p:nvPr/>
          </p:nvSpPr>
          <p:spPr>
            <a:xfrm>
              <a:off x="1047751" y="2953358"/>
              <a:ext cx="638177"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3</a:t>
              </a:r>
            </a:p>
          </p:txBody>
        </p:sp>
        <p:sp>
          <p:nvSpPr>
            <p:cNvPr id="17" name="Rectangle 16"/>
            <p:cNvSpPr/>
            <p:nvPr/>
          </p:nvSpPr>
          <p:spPr>
            <a:xfrm>
              <a:off x="1085848" y="38379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4</a:t>
              </a:r>
            </a:p>
          </p:txBody>
        </p:sp>
        <p:sp>
          <p:nvSpPr>
            <p:cNvPr id="19" name="Rectangle 18"/>
            <p:cNvSpPr/>
            <p:nvPr/>
          </p:nvSpPr>
          <p:spPr>
            <a:xfrm>
              <a:off x="848916" y="4702746"/>
              <a:ext cx="638177" cy="576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5</a:t>
              </a:r>
            </a:p>
          </p:txBody>
        </p:sp>
        <p:sp>
          <p:nvSpPr>
            <p:cNvPr id="20" name="Rectangle 19"/>
            <p:cNvSpPr/>
            <p:nvPr/>
          </p:nvSpPr>
          <p:spPr>
            <a:xfrm>
              <a:off x="351523" y="5426580"/>
              <a:ext cx="638177" cy="794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6</a:t>
              </a:r>
            </a:p>
          </p:txBody>
        </p:sp>
      </p:grpSp>
    </p:spTree>
    <p:extLst>
      <p:ext uri="{BB962C8B-B14F-4D97-AF65-F5344CB8AC3E}">
        <p14:creationId xmlns:p14="http://schemas.microsoft.com/office/powerpoint/2010/main" val="60674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solidFill>
                <a:latin typeface="Times New Roman" panose="02020603050405020304" pitchFamily="18" charset="0"/>
                <a:cs typeface="Times New Roman" panose="02020603050405020304" pitchFamily="18" charset="0"/>
              </a:rPr>
              <a:t>1</a:t>
            </a:r>
            <a:r>
              <a:rPr lang="vi-VN" sz="2000" b="1" dirty="0">
                <a:solidFill>
                  <a:schemeClr val="bg2"/>
                </a:solidFill>
                <a:latin typeface="Times New Roman" panose="02020603050405020304" pitchFamily="18" charset="0"/>
                <a:cs typeface="Times New Roman" panose="02020603050405020304" pitchFamily="18" charset="0"/>
              </a:rPr>
              <a:t>. </a:t>
            </a:r>
            <a:r>
              <a:rPr lang="en-GB" sz="2000" b="1">
                <a:solidFill>
                  <a:schemeClr val="bg2"/>
                </a:solidFill>
                <a:latin typeface="Times New Roman" panose="02020603050405020304" pitchFamily="18" charset="0"/>
                <a:cs typeface="Times New Roman" panose="02020603050405020304" pitchFamily="18" charset="0"/>
              </a:rPr>
              <a:t>GIỚI THIỆU NỘI DUNG (1/2)</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1.1. Tổng quan đề tài</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aphicFrame>
        <p:nvGraphicFramePr>
          <p:cNvPr id="11" name="Table 10">
            <a:extLst>
              <a:ext uri="{FF2B5EF4-FFF2-40B4-BE49-F238E27FC236}">
                <a16:creationId xmlns:a16="http://schemas.microsoft.com/office/drawing/2014/main" id="{6C7A1046-78AD-4E11-B9F0-DD62EE639F14}"/>
              </a:ext>
            </a:extLst>
          </p:cNvPr>
          <p:cNvGraphicFramePr>
            <a:graphicFrameLocks noGrp="1"/>
          </p:cNvGraphicFramePr>
          <p:nvPr>
            <p:extLst>
              <p:ext uri="{D42A27DB-BD31-4B8C-83A1-F6EECF244321}">
                <p14:modId xmlns:p14="http://schemas.microsoft.com/office/powerpoint/2010/main" val="2437204939"/>
              </p:ext>
            </p:extLst>
          </p:nvPr>
        </p:nvGraphicFramePr>
        <p:xfrm>
          <a:off x="249509" y="3961507"/>
          <a:ext cx="5816601" cy="2519630"/>
        </p:xfrm>
        <a:graphic>
          <a:graphicData uri="http://schemas.openxmlformats.org/drawingml/2006/table">
            <a:tbl>
              <a:tblPr firstRow="1" bandRow="1">
                <a:tableStyleId>{5C22544A-7EE6-4342-B048-85BDC9FD1C3A}</a:tableStyleId>
              </a:tblPr>
              <a:tblGrid>
                <a:gridCol w="1211822">
                  <a:extLst>
                    <a:ext uri="{9D8B030D-6E8A-4147-A177-3AD203B41FA5}">
                      <a16:colId xmlns:a16="http://schemas.microsoft.com/office/drawing/2014/main" val="799833676"/>
                    </a:ext>
                  </a:extLst>
                </a:gridCol>
                <a:gridCol w="649480">
                  <a:extLst>
                    <a:ext uri="{9D8B030D-6E8A-4147-A177-3AD203B41FA5}">
                      <a16:colId xmlns:a16="http://schemas.microsoft.com/office/drawing/2014/main" val="325483682"/>
                    </a:ext>
                  </a:extLst>
                </a:gridCol>
                <a:gridCol w="1128045">
                  <a:extLst>
                    <a:ext uri="{9D8B030D-6E8A-4147-A177-3AD203B41FA5}">
                      <a16:colId xmlns:a16="http://schemas.microsoft.com/office/drawing/2014/main" val="688190875"/>
                    </a:ext>
                  </a:extLst>
                </a:gridCol>
                <a:gridCol w="950106">
                  <a:extLst>
                    <a:ext uri="{9D8B030D-6E8A-4147-A177-3AD203B41FA5}">
                      <a16:colId xmlns:a16="http://schemas.microsoft.com/office/drawing/2014/main" val="3793997011"/>
                    </a:ext>
                  </a:extLst>
                </a:gridCol>
                <a:gridCol w="888612">
                  <a:extLst>
                    <a:ext uri="{9D8B030D-6E8A-4147-A177-3AD203B41FA5}">
                      <a16:colId xmlns:a16="http://schemas.microsoft.com/office/drawing/2014/main" val="1947508775"/>
                    </a:ext>
                  </a:extLst>
                </a:gridCol>
                <a:gridCol w="988536">
                  <a:extLst>
                    <a:ext uri="{9D8B030D-6E8A-4147-A177-3AD203B41FA5}">
                      <a16:colId xmlns:a16="http://schemas.microsoft.com/office/drawing/2014/main" val="3607568886"/>
                    </a:ext>
                  </a:extLst>
                </a:gridCol>
              </a:tblGrid>
              <a:tr h="660228">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Chip         thu </a:t>
                      </a:r>
                      <a:r>
                        <a:rPr lang="en-US" sz="1400" dirty="0" err="1">
                          <a:effectLst/>
                          <a:latin typeface="Times New Roman" panose="02020603050405020304" pitchFamily="18" charset="0"/>
                          <a:cs typeface="Times New Roman" panose="02020603050405020304" pitchFamily="18" charset="0"/>
                        </a:rPr>
                        <a:t>phát</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dirty="0" err="1">
                          <a:effectLst/>
                          <a:latin typeface="Times New Roman" panose="02020603050405020304" pitchFamily="18" charset="0"/>
                          <a:cs typeface="Times New Roman" panose="02020603050405020304" pitchFamily="18" charset="0"/>
                        </a:rPr>
                        <a:t>Điều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chế</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dirty="0" err="1">
                          <a:effectLst/>
                          <a:latin typeface="Times New Roman" panose="02020603050405020304" pitchFamily="18" charset="0"/>
                          <a:cs typeface="Times New Roman" panose="02020603050405020304" pitchFamily="18" charset="0"/>
                        </a:rPr>
                        <a:t>Độ</a:t>
                      </a:r>
                      <a:r>
                        <a:rPr lang="en-US" sz="1400" dirty="0">
                          <a:effectLst/>
                          <a:latin typeface="Times New Roman" panose="02020603050405020304" pitchFamily="18" charset="0"/>
                          <a:cs typeface="Times New Roman" panose="02020603050405020304" pitchFamily="18" charset="0"/>
                        </a:rPr>
                        <a:t> </a:t>
                      </a:r>
                      <a:r>
                        <a:rPr lang="en-US" sz="1400" err="1">
                          <a:effectLst/>
                          <a:latin typeface="Times New Roman" panose="02020603050405020304" pitchFamily="18" charset="0"/>
                          <a:cs typeface="Times New Roman" panose="02020603050405020304" pitchFamily="18" charset="0"/>
                        </a:rPr>
                        <a:t>nhạy</a:t>
                      </a:r>
                      <a:r>
                        <a:rPr lang="en-US" sz="1400">
                          <a:effectLst/>
                          <a:latin typeface="Times New Roman" panose="02020603050405020304" pitchFamily="18" charset="0"/>
                          <a:cs typeface="Times New Roman" panose="02020603050405020304" pitchFamily="18" charset="0"/>
                        </a:rPr>
                        <a:t>   tối đa</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Tốc độ     dữ liệu</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err="1">
                          <a:effectLst/>
                          <a:latin typeface="Times New Roman" panose="02020603050405020304" pitchFamily="18" charset="0"/>
                          <a:cs typeface="Times New Roman" panose="02020603050405020304" pitchFamily="18" charset="0"/>
                        </a:rPr>
                        <a:t>Băng</a:t>
                      </a:r>
                      <a:r>
                        <a:rPr lang="en-US" sz="1400">
                          <a:effectLst/>
                          <a:latin typeface="Times New Roman" panose="02020603050405020304" pitchFamily="18" charset="0"/>
                          <a:cs typeface="Times New Roman" panose="02020603050405020304" pitchFamily="18" charset="0"/>
                        </a:rPr>
                        <a:t> thông</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Noise floor</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extLst>
                  <a:ext uri="{0D108BD9-81ED-4DB2-BD59-A6C34878D82A}">
                    <a16:rowId xmlns:a16="http://schemas.microsoft.com/office/drawing/2014/main" val="777964317"/>
                  </a:ext>
                </a:extLst>
              </a:tr>
              <a:tr h="554182">
                <a:tc>
                  <a:txBody>
                    <a:bodyPr/>
                    <a:lstStyle/>
                    <a:p>
                      <a:pPr algn="ctr">
                        <a:lnSpc>
                          <a:spcPct val="150000"/>
                        </a:lnSpc>
                        <a:spcBef>
                          <a:spcPts val="600"/>
                        </a:spcBef>
                        <a:spcAft>
                          <a:spcPts val="600"/>
                        </a:spcAft>
                      </a:pPr>
                      <a:r>
                        <a:rPr lang="en-US" sz="1400" b="1">
                          <a:effectLst/>
                          <a:latin typeface="Times New Roman" panose="02020603050405020304" pitchFamily="18" charset="0"/>
                          <a:cs typeface="Times New Roman" panose="02020603050405020304" pitchFamily="18" charset="0"/>
                        </a:rPr>
                        <a:t>CC1020 (TI)</a:t>
                      </a:r>
                      <a:endParaRPr lang="en-US" sz="1400" b="1"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FSK</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-118 dBm</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2.4 kbps</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12.5 kHz</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-133 dBm</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extLst>
                  <a:ext uri="{0D108BD9-81ED-4DB2-BD59-A6C34878D82A}">
                    <a16:rowId xmlns:a16="http://schemas.microsoft.com/office/drawing/2014/main" val="2360469682"/>
                  </a:ext>
                </a:extLst>
              </a:tr>
              <a:tr h="554182">
                <a:tc>
                  <a:txBody>
                    <a:bodyPr/>
                    <a:lstStyle/>
                    <a:p>
                      <a:pPr algn="ctr">
                        <a:lnSpc>
                          <a:spcPct val="150000"/>
                        </a:lnSpc>
                        <a:spcBef>
                          <a:spcPts val="600"/>
                        </a:spcBef>
                        <a:spcAft>
                          <a:spcPts val="600"/>
                        </a:spcAft>
                      </a:pPr>
                      <a:r>
                        <a:rPr lang="en-US" sz="1400" b="1">
                          <a:effectLst/>
                          <a:latin typeface="Times New Roman" panose="02020603050405020304" pitchFamily="18" charset="0"/>
                          <a:cs typeface="Times New Roman" panose="02020603050405020304" pitchFamily="18" charset="0"/>
                        </a:rPr>
                        <a:t>CC1101 (TI)</a:t>
                      </a:r>
                      <a:endParaRPr lang="en-US" sz="1400" b="1">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FSK</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dirty="0">
                          <a:effectLst/>
                          <a:latin typeface="Times New Roman" panose="02020603050405020304" pitchFamily="18" charset="0"/>
                          <a:cs typeface="Times New Roman" panose="02020603050405020304" pitchFamily="18" charset="0"/>
                        </a:rPr>
                        <a:t>-116 </a:t>
                      </a:r>
                      <a:r>
                        <a:rPr lang="en-US" sz="1400" dirty="0" err="1">
                          <a:effectLst/>
                          <a:latin typeface="Times New Roman" panose="02020603050405020304" pitchFamily="18" charset="0"/>
                          <a:cs typeface="Times New Roman" panose="02020603050405020304" pitchFamily="18" charset="0"/>
                        </a:rPr>
                        <a:t>dBm</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0.6 kbps</a:t>
                      </a:r>
                      <a:endParaRPr lang="en-US" sz="1400" dirty="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58 kHz</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-126 dBm</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extLst>
                  <a:ext uri="{0D108BD9-81ED-4DB2-BD59-A6C34878D82A}">
                    <a16:rowId xmlns:a16="http://schemas.microsoft.com/office/drawing/2014/main" val="3990854020"/>
                  </a:ext>
                </a:extLst>
              </a:tr>
              <a:tr h="289916">
                <a:tc rowSpan="2">
                  <a:txBody>
                    <a:bodyPr/>
                    <a:lstStyle/>
                    <a:p>
                      <a:pPr algn="ctr">
                        <a:lnSpc>
                          <a:spcPct val="150000"/>
                        </a:lnSpc>
                        <a:spcBef>
                          <a:spcPts val="600"/>
                        </a:spcBef>
                        <a:spcAft>
                          <a:spcPts val="600"/>
                        </a:spcAft>
                      </a:pPr>
                      <a:r>
                        <a:rPr lang="en-US" sz="1400" b="1">
                          <a:solidFill>
                            <a:schemeClr val="tx1"/>
                          </a:solidFill>
                          <a:effectLst/>
                          <a:latin typeface="Times New Roman" panose="02020603050405020304" pitchFamily="18" charset="0"/>
                          <a:cs typeface="Times New Roman" panose="02020603050405020304" pitchFamily="18" charset="0"/>
                        </a:rPr>
                        <a:t>SX1276 (Semtech)</a:t>
                      </a:r>
                      <a:endParaRPr lang="en-US" sz="1400" b="1">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FSK</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-125 dBm</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0.6 kbps</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4 kHz</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a:effectLst/>
                          <a:latin typeface="Times New Roman" panose="02020603050405020304" pitchFamily="18" charset="0"/>
                          <a:cs typeface="Times New Roman" panose="02020603050405020304" pitchFamily="18" charset="0"/>
                        </a:rPr>
                        <a:t>-138 dBm</a:t>
                      </a:r>
                      <a:endParaRPr lang="en-US" sz="1400">
                        <a:effectLst/>
                        <a:latin typeface="Times New Roman" panose="02020603050405020304" pitchFamily="18" charset="0"/>
                        <a:ea typeface="Batang"/>
                        <a:cs typeface="Times New Roman" panose="02020603050405020304" pitchFamily="18" charset="0"/>
                      </a:endParaRPr>
                    </a:p>
                  </a:txBody>
                  <a:tcPr marL="102775" marR="102775" marT="0" marB="0" anchor="ctr"/>
                </a:tc>
                <a:extLst>
                  <a:ext uri="{0D108BD9-81ED-4DB2-BD59-A6C34878D82A}">
                    <a16:rowId xmlns:a16="http://schemas.microsoft.com/office/drawing/2014/main" val="2639886175"/>
                  </a:ext>
                </a:extLst>
              </a:tr>
              <a:tr h="430998">
                <a:tc vMerge="1">
                  <a:txBody>
                    <a:bodyPr/>
                    <a:lstStyle/>
                    <a:p>
                      <a:pPr algn="ctr">
                        <a:lnSpc>
                          <a:spcPct val="150000"/>
                        </a:lnSpc>
                        <a:spcBef>
                          <a:spcPts val="600"/>
                        </a:spcBef>
                        <a:spcAft>
                          <a:spcPts val="600"/>
                        </a:spcAft>
                      </a:pPr>
                      <a:r>
                        <a:rPr lang="en-US" sz="1600" b="1">
                          <a:effectLst/>
                          <a:latin typeface="Times New Roman" panose="02020603050405020304" pitchFamily="18" charset="0"/>
                          <a:cs typeface="Times New Roman" panose="02020603050405020304" pitchFamily="18" charset="0"/>
                        </a:rPr>
                        <a:t>SX1261 (Semtech)</a:t>
                      </a:r>
                      <a:endParaRPr lang="en-US" sz="1800" b="1">
                        <a:effectLst/>
                        <a:latin typeface="Times New Roman" panose="02020603050405020304" pitchFamily="18" charset="0"/>
                        <a:ea typeface="Batang"/>
                        <a:cs typeface="Times New Roman" panose="02020603050405020304" pitchFamily="18" charset="0"/>
                      </a:endParaRPr>
                    </a:p>
                  </a:txBody>
                  <a:tcPr marL="102775" marR="102775" marT="0" marB="0" anchor="ctr"/>
                </a:tc>
                <a:tc>
                  <a:txBody>
                    <a:bodyPr/>
                    <a:lstStyle/>
                    <a:p>
                      <a:pPr algn="ctr">
                        <a:lnSpc>
                          <a:spcPct val="150000"/>
                        </a:lnSpc>
                        <a:spcBef>
                          <a:spcPts val="600"/>
                        </a:spcBef>
                        <a:spcAft>
                          <a:spcPts val="600"/>
                        </a:spcAft>
                      </a:pPr>
                      <a:r>
                        <a:rPr lang="en-US" sz="1400" b="1" dirty="0" err="1">
                          <a:solidFill>
                            <a:schemeClr val="tx1"/>
                          </a:solidFill>
                          <a:effectLst/>
                          <a:latin typeface="Times New Roman" panose="02020603050405020304" pitchFamily="18" charset="0"/>
                          <a:cs typeface="Times New Roman" panose="02020603050405020304" pitchFamily="18" charset="0"/>
                        </a:rPr>
                        <a:t>LoRa</a:t>
                      </a:r>
                      <a:endParaRPr lang="en-US" sz="1400" b="1" dirty="0">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solidFill>
                      <a:schemeClr val="bg2">
                        <a:lumMod val="40000"/>
                        <a:lumOff val="60000"/>
                      </a:schemeClr>
                    </a:solidFill>
                  </a:tcPr>
                </a:tc>
                <a:tc>
                  <a:txBody>
                    <a:bodyPr/>
                    <a:lstStyle/>
                    <a:p>
                      <a:pPr algn="ctr">
                        <a:lnSpc>
                          <a:spcPct val="150000"/>
                        </a:lnSpc>
                        <a:spcBef>
                          <a:spcPts val="600"/>
                        </a:spcBef>
                        <a:spcAft>
                          <a:spcPts val="600"/>
                        </a:spcAft>
                      </a:pPr>
                      <a:r>
                        <a:rPr lang="en-US" sz="1400" b="1">
                          <a:solidFill>
                            <a:schemeClr val="tx1"/>
                          </a:solidFill>
                          <a:effectLst/>
                          <a:latin typeface="Times New Roman" panose="02020603050405020304" pitchFamily="18" charset="0"/>
                          <a:cs typeface="Times New Roman" panose="02020603050405020304" pitchFamily="18" charset="0"/>
                        </a:rPr>
                        <a:t>-149.2 dBm</a:t>
                      </a:r>
                      <a:endParaRPr lang="en-US" sz="1400" b="1" i="1" dirty="0">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solidFill>
                      <a:schemeClr val="bg2">
                        <a:lumMod val="40000"/>
                        <a:lumOff val="60000"/>
                      </a:schemeClr>
                    </a:solidFill>
                  </a:tcPr>
                </a:tc>
                <a:tc>
                  <a:txBody>
                    <a:bodyPr/>
                    <a:lstStyle/>
                    <a:p>
                      <a:pPr algn="ctr">
                        <a:lnSpc>
                          <a:spcPct val="150000"/>
                        </a:lnSpc>
                        <a:spcBef>
                          <a:spcPts val="600"/>
                        </a:spcBef>
                        <a:spcAft>
                          <a:spcPts val="600"/>
                        </a:spcAft>
                      </a:pPr>
                      <a:r>
                        <a:rPr lang="en-US" sz="1400" b="1">
                          <a:solidFill>
                            <a:schemeClr val="tx1"/>
                          </a:solidFill>
                          <a:effectLst/>
                          <a:latin typeface="Times New Roman" panose="02020603050405020304" pitchFamily="18" charset="0"/>
                          <a:cs typeface="Times New Roman" panose="02020603050405020304" pitchFamily="18" charset="0"/>
                        </a:rPr>
                        <a:t>0.02 kbps</a:t>
                      </a:r>
                      <a:endParaRPr lang="en-US" sz="1400" b="1">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solidFill>
                      <a:schemeClr val="bg2">
                        <a:lumMod val="40000"/>
                        <a:lumOff val="60000"/>
                      </a:schemeClr>
                    </a:solidFill>
                  </a:tcPr>
                </a:tc>
                <a:tc>
                  <a:txBody>
                    <a:bodyPr/>
                    <a:lstStyle/>
                    <a:p>
                      <a:pPr algn="ctr">
                        <a:lnSpc>
                          <a:spcPct val="150000"/>
                        </a:lnSpc>
                        <a:spcBef>
                          <a:spcPts val="600"/>
                        </a:spcBef>
                        <a:spcAft>
                          <a:spcPts val="600"/>
                        </a:spcAft>
                      </a:pPr>
                      <a:r>
                        <a:rPr lang="en-US" sz="1400" b="1">
                          <a:solidFill>
                            <a:schemeClr val="tx1"/>
                          </a:solidFill>
                          <a:effectLst/>
                          <a:latin typeface="Times New Roman" panose="02020603050405020304" pitchFamily="18" charset="0"/>
                          <a:cs typeface="Times New Roman" panose="02020603050405020304" pitchFamily="18" charset="0"/>
                        </a:rPr>
                        <a:t>8 kHz</a:t>
                      </a:r>
                      <a:endParaRPr lang="en-US" sz="1400" b="1" dirty="0">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solidFill>
                      <a:schemeClr val="bg2">
                        <a:lumMod val="40000"/>
                        <a:lumOff val="60000"/>
                      </a:schemeClr>
                    </a:solidFill>
                  </a:tcPr>
                </a:tc>
                <a:tc>
                  <a:txBody>
                    <a:bodyPr/>
                    <a:lstStyle/>
                    <a:p>
                      <a:pPr algn="ctr">
                        <a:lnSpc>
                          <a:spcPct val="150000"/>
                        </a:lnSpc>
                        <a:spcBef>
                          <a:spcPts val="600"/>
                        </a:spcBef>
                        <a:spcAft>
                          <a:spcPts val="600"/>
                        </a:spcAft>
                      </a:pPr>
                      <a:r>
                        <a:rPr lang="en-US" sz="1400" b="1" dirty="0">
                          <a:solidFill>
                            <a:schemeClr val="tx1"/>
                          </a:solidFill>
                          <a:effectLst/>
                          <a:latin typeface="Times New Roman" panose="02020603050405020304" pitchFamily="18" charset="0"/>
                          <a:cs typeface="Times New Roman" panose="02020603050405020304" pitchFamily="18" charset="0"/>
                        </a:rPr>
                        <a:t>-135 </a:t>
                      </a:r>
                      <a:r>
                        <a:rPr lang="en-US" sz="1400" b="1" dirty="0" err="1">
                          <a:solidFill>
                            <a:schemeClr val="tx1"/>
                          </a:solidFill>
                          <a:effectLst/>
                          <a:latin typeface="Times New Roman" panose="02020603050405020304" pitchFamily="18" charset="0"/>
                          <a:cs typeface="Times New Roman" panose="02020603050405020304" pitchFamily="18" charset="0"/>
                        </a:rPr>
                        <a:t>dBm</a:t>
                      </a:r>
                      <a:endParaRPr lang="en-US" sz="1400" b="1" i="1" dirty="0">
                        <a:solidFill>
                          <a:schemeClr val="tx1"/>
                        </a:solidFill>
                        <a:effectLst/>
                        <a:latin typeface="Times New Roman" panose="02020603050405020304" pitchFamily="18" charset="0"/>
                        <a:ea typeface="Batang"/>
                        <a:cs typeface="Times New Roman" panose="02020603050405020304" pitchFamily="18" charset="0"/>
                      </a:endParaRPr>
                    </a:p>
                  </a:txBody>
                  <a:tcPr marL="102775" marR="102775" marT="0" marB="0" anchor="ctr">
                    <a:solidFill>
                      <a:schemeClr val="bg2">
                        <a:lumMod val="40000"/>
                        <a:lumOff val="60000"/>
                      </a:schemeClr>
                    </a:solidFill>
                  </a:tcPr>
                </a:tc>
                <a:extLst>
                  <a:ext uri="{0D108BD9-81ED-4DB2-BD59-A6C34878D82A}">
                    <a16:rowId xmlns:a16="http://schemas.microsoft.com/office/drawing/2014/main" val="471707092"/>
                  </a:ext>
                </a:extLst>
              </a:tr>
            </a:tbl>
          </a:graphicData>
        </a:graphic>
      </p:graphicFrame>
      <p:sp>
        <p:nvSpPr>
          <p:cNvPr id="12" name="TextBox 11">
            <a:extLst>
              <a:ext uri="{FF2B5EF4-FFF2-40B4-BE49-F238E27FC236}">
                <a16:creationId xmlns:a16="http://schemas.microsoft.com/office/drawing/2014/main" id="{C5D7F335-C557-4F91-9FA6-8B954B69BDEC}"/>
              </a:ext>
            </a:extLst>
          </p:cNvPr>
          <p:cNvSpPr txBox="1"/>
          <p:nvPr/>
        </p:nvSpPr>
        <p:spPr>
          <a:xfrm>
            <a:off x="249509" y="3653730"/>
            <a:ext cx="5800556" cy="307777"/>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Bảng</a:t>
            </a:r>
            <a:r>
              <a:rPr lang="en-US" b="1" i="1" dirty="0">
                <a:latin typeface="Times New Roman" panose="02020603050405020304" pitchFamily="18" charset="0"/>
                <a:cs typeface="Times New Roman" panose="02020603050405020304" pitchFamily="18" charset="0"/>
              </a:rPr>
              <a:t> 1: </a:t>
            </a:r>
            <a:r>
              <a:rPr lang="en-US" b="1" i="1" dirty="0" err="1">
                <a:latin typeface="Times New Roman" panose="02020603050405020304" pitchFamily="18" charset="0"/>
                <a:cs typeface="Times New Roman" panose="02020603050405020304" pitchFamily="18" charset="0"/>
              </a:rPr>
              <a:t>Các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số</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nổi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bật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các</a:t>
            </a:r>
            <a:r>
              <a:rPr lang="en-US" b="1" i="1" dirty="0">
                <a:latin typeface="Times New Roman" panose="02020603050405020304" pitchFamily="18" charset="0"/>
                <a:cs typeface="Times New Roman" panose="02020603050405020304" pitchFamily="18" charset="0"/>
              </a:rPr>
              <a:t> chip </a:t>
            </a:r>
            <a:r>
              <a:rPr lang="en-US" b="1" i="1" dirty="0" err="1">
                <a:latin typeface="Times New Roman" panose="02020603050405020304" pitchFamily="18" charset="0"/>
                <a:cs typeface="Times New Roman" panose="02020603050405020304" pitchFamily="18" charset="0"/>
              </a:rPr>
              <a:t>thu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phát</a:t>
            </a:r>
            <a:r>
              <a:rPr lang="en-US" b="1" i="1" dirty="0">
                <a:latin typeface="Times New Roman" panose="02020603050405020304" pitchFamily="18" charset="0"/>
                <a:cs typeface="Times New Roman" panose="02020603050405020304" pitchFamily="18" charset="0"/>
              </a:rPr>
              <a:t> Sub-GHz</a:t>
            </a:r>
          </a:p>
        </p:txBody>
      </p:sp>
      <p:graphicFrame>
        <p:nvGraphicFramePr>
          <p:cNvPr id="18" name="Table 4">
            <a:extLst>
              <a:ext uri="{FF2B5EF4-FFF2-40B4-BE49-F238E27FC236}">
                <a16:creationId xmlns:a16="http://schemas.microsoft.com/office/drawing/2014/main" id="{1B0F5C2C-038F-33C5-F53F-91EF04BCE95F}"/>
              </a:ext>
            </a:extLst>
          </p:cNvPr>
          <p:cNvGraphicFramePr>
            <a:graphicFrameLocks noGrp="1"/>
          </p:cNvGraphicFramePr>
          <p:nvPr>
            <p:extLst>
              <p:ext uri="{D42A27DB-BD31-4B8C-83A1-F6EECF244321}">
                <p14:modId xmlns:p14="http://schemas.microsoft.com/office/powerpoint/2010/main" val="2192980302"/>
              </p:ext>
            </p:extLst>
          </p:nvPr>
        </p:nvGraphicFramePr>
        <p:xfrm>
          <a:off x="6163922" y="3968145"/>
          <a:ext cx="5767065" cy="2482868"/>
        </p:xfrm>
        <a:graphic>
          <a:graphicData uri="http://schemas.openxmlformats.org/drawingml/2006/table">
            <a:tbl>
              <a:tblPr firstRow="1" bandRow="1">
                <a:tableStyleId>{21E4AEA4-8DFA-4A89-87EB-49C32662AFE0}</a:tableStyleId>
              </a:tblPr>
              <a:tblGrid>
                <a:gridCol w="5767065">
                  <a:extLst>
                    <a:ext uri="{9D8B030D-6E8A-4147-A177-3AD203B41FA5}">
                      <a16:colId xmlns:a16="http://schemas.microsoft.com/office/drawing/2014/main" val="2354303550"/>
                    </a:ext>
                  </a:extLst>
                </a:gridCol>
              </a:tblGrid>
              <a:tr h="622861">
                <a:tc>
                  <a:txBody>
                    <a:bodyPr/>
                    <a:lstStyle/>
                    <a:p>
                      <a:pPr algn="ctr"/>
                      <a:r>
                        <a:rPr lang="en-US" sz="1600" dirty="0" err="1">
                          <a:latin typeface="Times New Roman" panose="02020603050405020304" pitchFamily="18" charset="0"/>
                          <a:cs typeface="Times New Roman" panose="02020603050405020304" pitchFamily="18" charset="0"/>
                        </a:rPr>
                        <a:t>Thách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luận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văn</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7213815"/>
                  </a:ext>
                </a:extLst>
              </a:tr>
              <a:tr h="614285">
                <a:tc>
                  <a:txBody>
                    <a:bodyPr/>
                    <a:lstStyle/>
                    <a:p>
                      <a:pPr algn="ctr"/>
                      <a:r>
                        <a:rPr lang="en-US" sz="1600" b="0" dirty="0" err="1">
                          <a:latin typeface="Times New Roman" panose="02020603050405020304" pitchFamily="18" charset="0"/>
                          <a:cs typeface="Times New Roman" panose="02020603050405020304" pitchFamily="18" charset="0"/>
                        </a:rPr>
                        <a:t>Kỹ</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thuật</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điều</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chế</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LoRa</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sở</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hữu</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độc</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quyền</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bởi</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hãng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Semtech</a:t>
                      </a:r>
                      <a:r>
                        <a:rPr lang="en-US" sz="1600" b="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2772090566"/>
                  </a:ext>
                </a:extLst>
              </a:tr>
              <a:tr h="622861">
                <a:tc>
                  <a:txBody>
                    <a:bodyPr/>
                    <a:lstStyle/>
                    <a:p>
                      <a:pPr algn="ctr"/>
                      <a:r>
                        <a:rPr lang="en-US" sz="1600" b="0">
                          <a:latin typeface="Times New Roman" panose="02020603050405020304" pitchFamily="18" charset="0"/>
                          <a:cs typeface="Times New Roman" panose="02020603050405020304" pitchFamily="18" charset="0"/>
                        </a:rPr>
                        <a:t>Phương pháp hiện thực lý thuyết xử lý tín hiệu thành phần cứng</a:t>
                      </a:r>
                    </a:p>
                  </a:txBody>
                  <a:tcPr anchor="ctr"/>
                </a:tc>
                <a:extLst>
                  <a:ext uri="{0D108BD9-81ED-4DB2-BD59-A6C34878D82A}">
                    <a16:rowId xmlns:a16="http://schemas.microsoft.com/office/drawing/2014/main" val="1707823424"/>
                  </a:ext>
                </a:extLst>
              </a:tr>
              <a:tr h="622861">
                <a:tc>
                  <a:txBody>
                    <a:bodyPr/>
                    <a:lstStyle/>
                    <a:p>
                      <a:pPr algn="ctr"/>
                      <a:r>
                        <a:rPr lang="en-US" sz="1600" b="0" dirty="0" err="1">
                          <a:latin typeface="Times New Roman" panose="02020603050405020304" pitchFamily="18" charset="0"/>
                          <a:cs typeface="Times New Roman" panose="02020603050405020304" pitchFamily="18" charset="0"/>
                        </a:rPr>
                        <a:t>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dụng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quy</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trình</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thiết</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kế</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và</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các</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công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cụ</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công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nghiệp</a:t>
                      </a:r>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3629571"/>
                  </a:ext>
                </a:extLst>
              </a:tr>
            </a:tbl>
          </a:graphicData>
        </a:graphic>
      </p:graphicFrame>
      <p:grpSp>
        <p:nvGrpSpPr>
          <p:cNvPr id="5" name="Group 4">
            <a:extLst>
              <a:ext uri="{FF2B5EF4-FFF2-40B4-BE49-F238E27FC236}">
                <a16:creationId xmlns:a16="http://schemas.microsoft.com/office/drawing/2014/main" id="{8FD874E0-7CFD-9369-77EF-DC7A88030D16}"/>
              </a:ext>
            </a:extLst>
          </p:cNvPr>
          <p:cNvGrpSpPr/>
          <p:nvPr/>
        </p:nvGrpSpPr>
        <p:grpSpPr>
          <a:xfrm>
            <a:off x="5178348" y="885475"/>
            <a:ext cx="6714610" cy="2690622"/>
            <a:chOff x="5178348" y="885475"/>
            <a:chExt cx="6714610" cy="2690622"/>
          </a:xfrm>
        </p:grpSpPr>
        <p:sp>
          <p:nvSpPr>
            <p:cNvPr id="15" name="Rectangle 14">
              <a:extLst>
                <a:ext uri="{FF2B5EF4-FFF2-40B4-BE49-F238E27FC236}">
                  <a16:creationId xmlns:a16="http://schemas.microsoft.com/office/drawing/2014/main" id="{FD0D6516-0FA2-50AB-BE9F-EAE23D92AA06}"/>
                </a:ext>
              </a:extLst>
            </p:cNvPr>
            <p:cNvSpPr/>
            <p:nvPr/>
          </p:nvSpPr>
          <p:spPr>
            <a:xfrm>
              <a:off x="10125280" y="1416171"/>
              <a:ext cx="1767678" cy="1789302"/>
            </a:xfrm>
            <a:prstGeom prst="rect">
              <a:avLst/>
            </a:prstGeom>
            <a:ln w="28575">
              <a:solidFill>
                <a:srgbClr val="FF0000"/>
              </a:solidFill>
            </a:ln>
          </p:spPr>
          <p:txBody>
            <a:bodyPr/>
            <a:lstStyle/>
            <a:p>
              <a:pPr lvl="0" algn="just"/>
              <a:r>
                <a:rPr lang="en-US" sz="1600" b="1">
                  <a:solidFill>
                    <a:srgbClr val="FF0000"/>
                  </a:solidFill>
                  <a:latin typeface="Times New Roman" panose="02020603050405020304" pitchFamily="18" charset="0"/>
                  <a:cs typeface="Times New Roman" panose="02020603050405020304" pitchFamily="18" charset="0"/>
                </a:rPr>
                <a:t>Mục tiêu của luận </a:t>
              </a:r>
              <a:r>
                <a:rPr lang="en-US" sz="1600" b="1" dirty="0" err="1">
                  <a:solidFill>
                    <a:srgbClr val="FF0000"/>
                  </a:solidFill>
                  <a:latin typeface="Times New Roman" panose="02020603050405020304" pitchFamily="18" charset="0"/>
                  <a:cs typeface="Times New Roman" panose="02020603050405020304" pitchFamily="18" charset="0"/>
                </a:rPr>
                <a:t>văn</a:t>
              </a:r>
              <a:r>
                <a:rPr lang="en-US" sz="1600" b="1" dirty="0">
                  <a:solidFill>
                    <a:srgbClr val="FF0000"/>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thiết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kế</a:t>
              </a:r>
              <a:r>
                <a:rPr lang="en-US" sz="1600" dirty="0">
                  <a:solidFill>
                    <a:schemeClr val="tx1"/>
                  </a:solidFill>
                  <a:latin typeface="Times New Roman" panose="02020603050405020304" pitchFamily="18" charset="0"/>
                  <a:cs typeface="Times New Roman" panose="02020603050405020304" pitchFamily="18" charset="0"/>
                </a:rPr>
                <a:t> ASIC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bộ</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chế</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và</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giải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điều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chế</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số</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LoRa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sử</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dụng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cho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các</a:t>
              </a:r>
              <a:r>
                <a:rPr lang="en-US" sz="1600" dirty="0">
                  <a:solidFill>
                    <a:schemeClr val="tx1"/>
                  </a:solidFill>
                  <a:latin typeface="Times New Roman" panose="02020603050405020304" pitchFamily="18" charset="0"/>
                  <a:cs typeface="Times New Roman" panose="02020603050405020304" pitchFamily="18" charset="0"/>
                </a:rPr>
                <a:t> chip </a:t>
              </a:r>
              <a:r>
                <a:rPr lang="en-US" sz="1600" dirty="0" err="1">
                  <a:solidFill>
                    <a:schemeClr val="tx1"/>
                  </a:solidFill>
                  <a:latin typeface="Times New Roman" panose="02020603050405020304" pitchFamily="18" charset="0"/>
                  <a:cs typeface="Times New Roman" panose="02020603050405020304" pitchFamily="18" charset="0"/>
                </a:rPr>
                <a:t>thu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phát</a:t>
              </a:r>
              <a:r>
                <a:rPr lang="en-US" sz="1600" dirty="0">
                  <a:solidFill>
                    <a:schemeClr val="tx1"/>
                  </a:solidFill>
                  <a:latin typeface="Times New Roman" panose="02020603050405020304" pitchFamily="18" charset="0"/>
                  <a:cs typeface="Times New Roman" panose="02020603050405020304" pitchFamily="18" charset="0"/>
                </a:rPr>
                <a:t> Sub-GHz</a:t>
              </a:r>
            </a:p>
          </p:txBody>
        </p:sp>
        <p:pic>
          <p:nvPicPr>
            <p:cNvPr id="16" name="Picture 1">
              <a:extLst>
                <a:ext uri="{FF2B5EF4-FFF2-40B4-BE49-F238E27FC236}">
                  <a16:creationId xmlns:a16="http://schemas.microsoft.com/office/drawing/2014/main" id="{B0F8A4B6-F023-9DFE-186E-6E8A4E1A8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742" y="1191036"/>
              <a:ext cx="4803983" cy="2385061"/>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FA65187-1692-33B2-4F34-07DD1C00F4E1}"/>
                </a:ext>
              </a:extLst>
            </p:cNvPr>
            <p:cNvSpPr txBox="1"/>
            <p:nvPr/>
          </p:nvSpPr>
          <p:spPr>
            <a:xfrm>
              <a:off x="5178348" y="885475"/>
              <a:ext cx="4803982" cy="307777"/>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2: </a:t>
              </a:r>
              <a:r>
                <a:rPr lang="en-US" b="1" i="1" dirty="0" err="1">
                  <a:latin typeface="Times New Roman" panose="02020603050405020304" pitchFamily="18" charset="0"/>
                  <a:cs typeface="Times New Roman" panose="02020603050405020304" pitchFamily="18" charset="0"/>
                </a:rPr>
                <a:t>Vị</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trí</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giải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số</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LoRa</a:t>
              </a:r>
              <a:r>
                <a:rPr lang="en-US" b="1" i="1" dirty="0">
                  <a:latin typeface="Times New Roman" panose="02020603050405020304" pitchFamily="18" charset="0"/>
                  <a:cs typeface="Times New Roman" panose="02020603050405020304" pitchFamily="18" charset="0"/>
                </a:rPr>
                <a:t>.</a:t>
              </a:r>
            </a:p>
          </p:txBody>
        </p:sp>
        <p:cxnSp>
          <p:nvCxnSpPr>
            <p:cNvPr id="6" name="Straight Arrow Connector 5">
              <a:extLst>
                <a:ext uri="{FF2B5EF4-FFF2-40B4-BE49-F238E27FC236}">
                  <a16:creationId xmlns:a16="http://schemas.microsoft.com/office/drawing/2014/main" id="{3B35E782-0B57-4AD2-549D-3341E874099E}"/>
                </a:ext>
              </a:extLst>
            </p:cNvPr>
            <p:cNvCxnSpPr>
              <a:cxnSpLocks/>
              <a:stCxn id="15" idx="1"/>
            </p:cNvCxnSpPr>
            <p:nvPr/>
          </p:nvCxnSpPr>
          <p:spPr>
            <a:xfrm flipH="1" flipV="1">
              <a:off x="9210675" y="2310048"/>
              <a:ext cx="914605" cy="77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C5A8B991-CE8E-628A-7100-3EBE1A86F9CF}"/>
              </a:ext>
            </a:extLst>
          </p:cNvPr>
          <p:cNvSpPr txBox="1"/>
          <p:nvPr/>
        </p:nvSpPr>
        <p:spPr>
          <a:xfrm>
            <a:off x="6400800" y="3653729"/>
            <a:ext cx="5492157" cy="307777"/>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Bảng</a:t>
            </a:r>
            <a:r>
              <a:rPr lang="en-US" b="1" i="1" dirty="0">
                <a:latin typeface="Times New Roman" panose="02020603050405020304" pitchFamily="18" charset="0"/>
                <a:cs typeface="Times New Roman" panose="02020603050405020304" pitchFamily="18" charset="0"/>
              </a:rPr>
              <a:t> 2: </a:t>
            </a:r>
            <a:r>
              <a:rPr lang="en-US" b="1" i="1" dirty="0" err="1">
                <a:latin typeface="Times New Roman" panose="02020603050405020304" pitchFamily="18" charset="0"/>
                <a:cs typeface="Times New Roman" panose="02020603050405020304" pitchFamily="18" charset="0"/>
              </a:rPr>
              <a:t>Những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thách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thức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trong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quá</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trình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thực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hiện</a:t>
            </a:r>
            <a:endParaRPr lang="en-US" b="1" i="1"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56FD81B7-ADF6-A2C4-BF43-23DAAEC368C8}"/>
              </a:ext>
            </a:extLst>
          </p:cNvPr>
          <p:cNvGrpSpPr/>
          <p:nvPr/>
        </p:nvGrpSpPr>
        <p:grpSpPr>
          <a:xfrm>
            <a:off x="513790" y="876617"/>
            <a:ext cx="4457700" cy="2699480"/>
            <a:chOff x="513790" y="876617"/>
            <a:chExt cx="4457700" cy="2699480"/>
          </a:xfrm>
        </p:grpSpPr>
        <p:pic>
          <p:nvPicPr>
            <p:cNvPr id="9" name="Picture 8">
              <a:extLst>
                <a:ext uri="{FF2B5EF4-FFF2-40B4-BE49-F238E27FC236}">
                  <a16:creationId xmlns:a16="http://schemas.microsoft.com/office/drawing/2014/main" id="{51EDF423-D094-4AC0-A654-FFFE3322EBCE}"/>
                </a:ext>
              </a:extLst>
            </p:cNvPr>
            <p:cNvPicPr>
              <a:picLocks noChangeAspect="1"/>
            </p:cNvPicPr>
            <p:nvPr/>
          </p:nvPicPr>
          <p:blipFill>
            <a:blip r:embed="rId4"/>
            <a:stretch>
              <a:fillRect/>
            </a:stretch>
          </p:blipFill>
          <p:spPr>
            <a:xfrm>
              <a:off x="513790" y="1191036"/>
              <a:ext cx="4457700" cy="2385061"/>
            </a:xfrm>
            <a:prstGeom prst="rect">
              <a:avLst/>
            </a:prstGeom>
            <a:ln w="3175">
              <a:solidFill>
                <a:schemeClr val="tx1"/>
              </a:solidFill>
            </a:ln>
          </p:spPr>
        </p:pic>
        <p:sp>
          <p:nvSpPr>
            <p:cNvPr id="3" name="TextBox 2">
              <a:extLst>
                <a:ext uri="{FF2B5EF4-FFF2-40B4-BE49-F238E27FC236}">
                  <a16:creationId xmlns:a16="http://schemas.microsoft.com/office/drawing/2014/main" id="{905708CC-9963-4981-BE0B-3AA719A83F28}"/>
                </a:ext>
              </a:extLst>
            </p:cNvPr>
            <p:cNvSpPr txBox="1"/>
            <p:nvPr/>
          </p:nvSpPr>
          <p:spPr>
            <a:xfrm>
              <a:off x="513790" y="876617"/>
              <a:ext cx="4457700" cy="307777"/>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1: </a:t>
              </a:r>
              <a:r>
                <a:rPr lang="en-US" b="1" i="1" dirty="0" err="1">
                  <a:latin typeface="Times New Roman" panose="02020603050405020304" pitchFamily="18" charset="0"/>
                  <a:cs typeface="Times New Roman" panose="02020603050405020304" pitchFamily="18" charset="0"/>
                </a:rPr>
                <a:t>Đặc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điểm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chuẩn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truyền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khác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nhau</a:t>
              </a:r>
              <a:endParaRPr lang="en-US" b="1" i="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34546D-DA56-C258-F6F6-B48EFD136B0A}"/>
                </a:ext>
              </a:extLst>
            </p:cNvPr>
            <p:cNvSpPr/>
            <p:nvPr/>
          </p:nvSpPr>
          <p:spPr>
            <a:xfrm>
              <a:off x="3798094" y="3024188"/>
              <a:ext cx="280987" cy="109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6066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06478"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rgbClr val="002060"/>
                </a:solidFill>
                <a:latin typeface="Times New Roman" panose="02020603050405020304" pitchFamily="18" charset="0"/>
                <a:cs typeface="Times New Roman" panose="02020603050405020304" pitchFamily="18" charset="0"/>
              </a:rPr>
              <a:t>6</a:t>
            </a:r>
            <a:r>
              <a:rPr lang="vi-VN" sz="2000" b="1">
                <a:solidFill>
                  <a:srgbClr val="002060"/>
                </a:solidFill>
                <a:latin typeface="Times New Roman" panose="02020603050405020304" pitchFamily="18" charset="0"/>
                <a:cs typeface="Times New Roman" panose="02020603050405020304" pitchFamily="18" charset="0"/>
              </a:rPr>
              <a:t>. </a:t>
            </a:r>
            <a:r>
              <a:rPr lang="en-GB" sz="2000" b="1">
                <a:solidFill>
                  <a:srgbClr val="002060"/>
                </a:solidFill>
                <a:latin typeface="Times New Roman" panose="02020603050405020304" pitchFamily="18" charset="0"/>
                <a:cs typeface="Times New Roman" panose="02020603050405020304" pitchFamily="18" charset="0"/>
              </a:rPr>
              <a:t>KẾT LUẬN</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12544"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aphicFrame>
        <p:nvGraphicFramePr>
          <p:cNvPr id="2" name="Table 4">
            <a:extLst>
              <a:ext uri="{FF2B5EF4-FFF2-40B4-BE49-F238E27FC236}">
                <a16:creationId xmlns:a16="http://schemas.microsoft.com/office/drawing/2014/main" id="{4C731101-026A-41DD-8CB6-9AA00F4C1FED}"/>
              </a:ext>
            </a:extLst>
          </p:cNvPr>
          <p:cNvGraphicFramePr>
            <a:graphicFrameLocks noGrp="1"/>
          </p:cNvGraphicFramePr>
          <p:nvPr>
            <p:extLst>
              <p:ext uri="{D42A27DB-BD31-4B8C-83A1-F6EECF244321}">
                <p14:modId xmlns:p14="http://schemas.microsoft.com/office/powerpoint/2010/main" val="4266165064"/>
              </p:ext>
            </p:extLst>
          </p:nvPr>
        </p:nvGraphicFramePr>
        <p:xfrm>
          <a:off x="129877" y="882800"/>
          <a:ext cx="6834945" cy="5644657"/>
        </p:xfrm>
        <a:graphic>
          <a:graphicData uri="http://schemas.openxmlformats.org/drawingml/2006/table">
            <a:tbl>
              <a:tblPr firstRow="1" bandRow="1">
                <a:tableStyleId>{5C22544A-7EE6-4342-B048-85BDC9FD1C3A}</a:tableStyleId>
              </a:tblPr>
              <a:tblGrid>
                <a:gridCol w="1318139">
                  <a:extLst>
                    <a:ext uri="{9D8B030D-6E8A-4147-A177-3AD203B41FA5}">
                      <a16:colId xmlns:a16="http://schemas.microsoft.com/office/drawing/2014/main" val="3364175461"/>
                    </a:ext>
                  </a:extLst>
                </a:gridCol>
                <a:gridCol w="5516806">
                  <a:extLst>
                    <a:ext uri="{9D8B030D-6E8A-4147-A177-3AD203B41FA5}">
                      <a16:colId xmlns:a16="http://schemas.microsoft.com/office/drawing/2014/main" val="2354303550"/>
                    </a:ext>
                  </a:extLst>
                </a:gridCol>
              </a:tblGrid>
              <a:tr h="571168">
                <a:tc>
                  <a:txBody>
                    <a:bodyPr/>
                    <a:lstStyle/>
                    <a:p>
                      <a:pPr algn="ctr"/>
                      <a:r>
                        <a:rPr lang="en-US" sz="1600" dirty="0" err="1">
                          <a:latin typeface="Times New Roman" panose="02020603050405020304" pitchFamily="18" charset="0"/>
                          <a:cs typeface="Times New Roman" panose="02020603050405020304" pitchFamily="18" charset="0"/>
                        </a:rPr>
                        <a:t>Mục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đặt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a:latin typeface="Times New Roman" panose="02020603050405020304" pitchFamily="18" charset="0"/>
                          <a:cs typeface="Times New Roman" panose="02020603050405020304" pitchFamily="18" charset="0"/>
                        </a:rPr>
                        <a:t>Kết quả đạt được</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7213815"/>
                  </a:ext>
                </a:extLst>
              </a:tr>
              <a:tr h="1292644">
                <a:tc rowSpan="4">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mj-lt"/>
                        <a:buNone/>
                        <a:tabLst/>
                        <a:defRPr/>
                      </a:pPr>
                      <a:r>
                        <a:rPr lang="en-US" sz="1600">
                          <a:latin typeface="Times New Roman" panose="02020603050405020304" pitchFamily="18" charset="0"/>
                          <a:cs typeface="Times New Roman" panose="02020603050405020304" pitchFamily="18" charset="0"/>
                        </a:rPr>
                        <a:t>Thiết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ASIC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LoRa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chip </a:t>
                      </a:r>
                      <a:r>
                        <a:rPr lang="en-US" sz="1600" dirty="0" err="1">
                          <a:latin typeface="Times New Roman" panose="02020603050405020304" pitchFamily="18" charset="0"/>
                          <a:cs typeface="Times New Roman" panose="02020603050405020304" pitchFamily="18" charset="0"/>
                        </a:rPr>
                        <a:t>thu</a:t>
                      </a:r>
                      <a:r>
                        <a:rPr lang="en-US" sz="1600" dirty="0">
                          <a:latin typeface="Times New Roman" panose="02020603050405020304" pitchFamily="18" charset="0"/>
                          <a:cs typeface="Times New Roman" panose="02020603050405020304" pitchFamily="18" charset="0"/>
                        </a:rPr>
                        <a:t> </a:t>
                      </a:r>
                      <a:r>
                        <a:rPr lang="en-US" sz="1600" err="1">
                          <a:latin typeface="Times New Roman" panose="02020603050405020304" pitchFamily="18" charset="0"/>
                          <a:cs typeface="Times New Roman" panose="02020603050405020304" pitchFamily="18" charset="0"/>
                        </a:rPr>
                        <a:t>phát</a:t>
                      </a:r>
                      <a:r>
                        <a:rPr lang="en-US" sz="1600">
                          <a:latin typeface="Times New Roman" panose="02020603050405020304" pitchFamily="18" charset="0"/>
                          <a:cs typeface="Times New Roman" panose="02020603050405020304" pitchFamily="18" charset="0"/>
                        </a:rPr>
                        <a:t> Sub-GHz.</a:t>
                      </a:r>
                      <a:endParaRPr lang="en-US" sz="16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mj-lt"/>
                        <a:buNone/>
                        <a:tabLst/>
                        <a:defRPr/>
                      </a:pPr>
                      <a:endParaRPr lang="en-US" sz="1600" dirty="0">
                        <a:latin typeface="Times New Roman" panose="02020603050405020304" pitchFamily="18" charset="0"/>
                        <a:cs typeface="Times New Roman" panose="02020603050405020304" pitchFamily="18" charset="0"/>
                      </a:endParaRPr>
                    </a:p>
                  </a:txBody>
                  <a:tcPr anchor="ctr"/>
                </a:tc>
                <a:tc>
                  <a:txBody>
                    <a:bodyPr/>
                    <a:lstStyle/>
                    <a:p>
                      <a:pPr marL="285750" indent="-285750" algn="just">
                        <a:buFont typeface="Arial" panose="020B0604020202020204" pitchFamily="34" charset="0"/>
                        <a:buChar char="•"/>
                      </a:pPr>
                      <a:r>
                        <a:rPr lang="en-US" sz="1600" b="1" dirty="0" err="1">
                          <a:solidFill>
                            <a:srgbClr val="00B050"/>
                          </a:solidFill>
                          <a:latin typeface="Times New Roman" panose="02020603050405020304" pitchFamily="18" charset="0"/>
                          <a:cs typeface="Times New Roman" panose="02020603050405020304" pitchFamily="18" charset="0"/>
                        </a:rPr>
                        <a:t>Thiết</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kế</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thành</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công</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smtClean="0">
                          <a:solidFill>
                            <a:srgbClr val="00B050"/>
                          </a:solidFill>
                          <a:latin typeface="Times New Roman" panose="02020603050405020304" pitchFamily="18" charset="0"/>
                          <a:cs typeface="Times New Roman" panose="02020603050405020304" pitchFamily="18" charset="0"/>
                        </a:rPr>
                        <a:t>modem </a:t>
                      </a:r>
                      <a:r>
                        <a:rPr lang="en-US" sz="1600" b="1" dirty="0" err="1">
                          <a:solidFill>
                            <a:srgbClr val="00B050"/>
                          </a:solidFill>
                          <a:latin typeface="Times New Roman" panose="02020603050405020304" pitchFamily="18" charset="0"/>
                          <a:cs typeface="Times New Roman" panose="02020603050405020304" pitchFamily="18" charset="0"/>
                        </a:rPr>
                        <a:t>trên</a:t>
                      </a:r>
                      <a:r>
                        <a:rPr lang="en-US" sz="1600" b="1" dirty="0">
                          <a:solidFill>
                            <a:srgbClr val="00B050"/>
                          </a:solidFill>
                          <a:latin typeface="Times New Roman" panose="02020603050405020304" pitchFamily="18" charset="0"/>
                          <a:cs typeface="Times New Roman" panose="02020603050405020304" pitchFamily="18" charset="0"/>
                        </a:rPr>
                        <a:t> Simulink </a:t>
                      </a:r>
                      <a:r>
                        <a:rPr lang="en-US" sz="1600" b="1" dirty="0" err="1">
                          <a:solidFill>
                            <a:srgbClr val="00B050"/>
                          </a:solidFill>
                          <a:latin typeface="Times New Roman" panose="02020603050405020304" pitchFamily="18" charset="0"/>
                          <a:cs typeface="Times New Roman" panose="02020603050405020304" pitchFamily="18" charset="0"/>
                        </a:rPr>
                        <a:t>cho</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quan</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hệ</a:t>
                      </a:r>
                      <a:r>
                        <a:rPr lang="en-US" sz="1600" b="1" dirty="0">
                          <a:solidFill>
                            <a:srgbClr val="00B050"/>
                          </a:solidFill>
                          <a:latin typeface="Times New Roman" panose="02020603050405020304" pitchFamily="18" charset="0"/>
                          <a:cs typeface="Times New Roman" panose="02020603050405020304" pitchFamily="18" charset="0"/>
                        </a:rPr>
                        <a:t> BER-SNR </a:t>
                      </a:r>
                      <a:r>
                        <a:rPr lang="en-US" sz="1600" b="1" dirty="0" err="1">
                          <a:solidFill>
                            <a:srgbClr val="00B050"/>
                          </a:solidFill>
                          <a:latin typeface="Times New Roman" panose="02020603050405020304" pitchFamily="18" charset="0"/>
                          <a:cs typeface="Times New Roman" panose="02020603050405020304" pitchFamily="18" charset="0"/>
                        </a:rPr>
                        <a:t>tương</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đương</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với</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bài</a:t>
                      </a:r>
                      <a:r>
                        <a:rPr lang="en-US" sz="1600" b="1" dirty="0">
                          <a:solidFill>
                            <a:srgbClr val="00B050"/>
                          </a:solidFill>
                          <a:latin typeface="Times New Roman" panose="02020603050405020304" pitchFamily="18" charset="0"/>
                          <a:cs typeface="Times New Roman" panose="02020603050405020304" pitchFamily="18" charset="0"/>
                        </a:rPr>
                        <a:t> </a:t>
                      </a:r>
                      <a:r>
                        <a:rPr lang="en-US" sz="1600" b="1" dirty="0" err="1">
                          <a:solidFill>
                            <a:srgbClr val="00B050"/>
                          </a:solidFill>
                          <a:latin typeface="Times New Roman" panose="02020603050405020304" pitchFamily="18" charset="0"/>
                          <a:cs typeface="Times New Roman" panose="02020603050405020304" pitchFamily="18" charset="0"/>
                        </a:rPr>
                        <a:t>báo</a:t>
                      </a:r>
                      <a:r>
                        <a:rPr lang="en-US" sz="1600" b="1" dirty="0">
                          <a:solidFill>
                            <a:srgbClr val="00B050"/>
                          </a:solidFill>
                          <a:latin typeface="Times New Roman" panose="02020603050405020304" pitchFamily="18" charset="0"/>
                          <a:cs typeface="Times New Roman" panose="02020603050405020304" pitchFamily="18" charset="0"/>
                        </a:rPr>
                        <a:t> [1].</a:t>
                      </a:r>
                    </a:p>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Ngoài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còn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đồng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bộ</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vấn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Đây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tài</a:t>
                      </a: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2772090566"/>
                  </a:ext>
                </a:extLst>
              </a:tr>
              <a:tr h="1052152">
                <a:tc vMerge="1">
                  <a:txBody>
                    <a:bodyPr/>
                    <a:lstStyle/>
                    <a:p>
                      <a:endParaRPr lang="en-US"/>
                    </a:p>
                  </a:txBody>
                  <a:tcPr/>
                </a:tc>
                <a:tc>
                  <a:txBody>
                    <a:bodyPr/>
                    <a:lstStyle/>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Modem</a:t>
                      </a:r>
                      <a:r>
                        <a:rPr lang="en-US" sz="1600" baseline="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nhúng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lên</a:t>
                      </a:r>
                      <a:r>
                        <a:rPr lang="en-US" sz="1600" dirty="0">
                          <a:latin typeface="Times New Roman" panose="02020603050405020304" pitchFamily="18" charset="0"/>
                          <a:cs typeface="Times New Roman" panose="02020603050405020304" pitchFamily="18" charset="0"/>
                        </a:rPr>
                        <a:t> kit FPGA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card ADC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DAC </a:t>
                      </a:r>
                      <a:r>
                        <a:rPr lang="en-US" sz="1600" dirty="0" err="1">
                          <a:latin typeface="Times New Roman" panose="02020603050405020304" pitchFamily="18" charset="0"/>
                          <a:cs typeface="Times New Roman" panose="02020603050405020304" pitchFamily="18" charset="0"/>
                        </a:rPr>
                        <a:t>nhằm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kênh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truyền</a:t>
                      </a:r>
                      <a:r>
                        <a:rPr lang="en-US" sz="16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600" b="1" dirty="0" err="1">
                          <a:solidFill>
                            <a:srgbClr val="FF0000"/>
                          </a:solidFill>
                          <a:latin typeface="Times New Roman" panose="02020603050405020304" pitchFamily="18" charset="0"/>
                          <a:cs typeface="Times New Roman" panose="02020603050405020304" pitchFamily="18" charset="0"/>
                        </a:rPr>
                        <a:t>Quan</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smtClean="0">
                          <a:solidFill>
                            <a:srgbClr val="FF0000"/>
                          </a:solidFill>
                          <a:latin typeface="Times New Roman" panose="02020603050405020304" pitchFamily="18" charset="0"/>
                          <a:cs typeface="Times New Roman" panose="02020603050405020304" pitchFamily="18" charset="0"/>
                        </a:rPr>
                        <a:t>hệ</a:t>
                      </a:r>
                      <a:r>
                        <a:rPr lang="en-US" sz="1600" b="1" baseline="0" dirty="0">
                          <a:solidFill>
                            <a:srgbClr val="FF0000"/>
                          </a:solidFill>
                          <a:latin typeface="Times New Roman" panose="02020603050405020304" pitchFamily="18" charset="0"/>
                          <a:cs typeface="Times New Roman" panose="02020603050405020304" pitchFamily="18" charset="0"/>
                        </a:rPr>
                        <a:t> </a:t>
                      </a:r>
                      <a:r>
                        <a:rPr lang="en-US" sz="1600" b="1" baseline="0" dirty="0" smtClean="0">
                          <a:solidFill>
                            <a:srgbClr val="FF0000"/>
                          </a:solidFill>
                          <a:latin typeface="Times New Roman" panose="02020603050405020304" pitchFamily="18" charset="0"/>
                          <a:cs typeface="Times New Roman" panose="02020603050405020304" pitchFamily="18" charset="0"/>
                        </a:rPr>
                        <a:t>BER-SNR</a:t>
                      </a:r>
                      <a:r>
                        <a:rPr lang="en-US" sz="1600" b="1" dirty="0" smtClean="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tệ</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đi</a:t>
                      </a:r>
                      <a:r>
                        <a:rPr lang="en-US" sz="1600" b="1" dirty="0">
                          <a:solidFill>
                            <a:srgbClr val="FF0000"/>
                          </a:solidFill>
                          <a:latin typeface="Times New Roman" panose="02020603050405020304" pitchFamily="18" charset="0"/>
                          <a:cs typeface="Times New Roman" panose="02020603050405020304" pitchFamily="18" charset="0"/>
                        </a:rPr>
                        <a:t> so </a:t>
                      </a:r>
                      <a:r>
                        <a:rPr lang="en-US" sz="1600" b="1" dirty="0" err="1">
                          <a:solidFill>
                            <a:srgbClr val="FF0000"/>
                          </a:solidFill>
                          <a:latin typeface="Times New Roman" panose="02020603050405020304" pitchFamily="18" charset="0"/>
                          <a:cs typeface="Times New Roman" panose="02020603050405020304" pitchFamily="18" charset="0"/>
                        </a:rPr>
                        <a:t>với</a:t>
                      </a:r>
                      <a:r>
                        <a:rPr lang="en-US" sz="1600" b="1" dirty="0">
                          <a:solidFill>
                            <a:srgbClr val="FF0000"/>
                          </a:solidFill>
                          <a:latin typeface="Times New Roman" panose="02020603050405020304" pitchFamily="18" charset="0"/>
                          <a:cs typeface="Times New Roman" panose="02020603050405020304" pitchFamily="18" charset="0"/>
                        </a:rPr>
                        <a:t> Simulink </a:t>
                      </a:r>
                      <a:r>
                        <a:rPr lang="en-US" sz="1600" dirty="0">
                          <a:latin typeface="Times New Roman" panose="02020603050405020304" pitchFamily="18" charset="0"/>
                          <a:cs typeface="Times New Roman" panose="02020603050405020304" pitchFamily="18" charset="0"/>
                        </a:rPr>
                        <a:t>do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phần</a:t>
                      </a:r>
                      <a:r>
                        <a:rPr lang="en-US" sz="1600" dirty="0">
                          <a:latin typeface="Times New Roman" panose="02020603050405020304" pitchFamily="18" charset="0"/>
                          <a:cs typeface="Times New Roman" panose="02020603050405020304" pitchFamily="18" charset="0"/>
                        </a:rPr>
                        <a:t> DC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DAC </a:t>
                      </a:r>
                      <a:r>
                        <a:rPr lang="en-US" sz="1600" dirty="0" err="1">
                          <a:latin typeface="Times New Roman" panose="02020603050405020304" pitchFamily="18" charset="0"/>
                          <a:cs typeface="Times New Roman" panose="02020603050405020304" pitchFamily="18" charset="0"/>
                        </a:rPr>
                        <a:t>khiến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méo</a:t>
                      </a: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988127364"/>
                  </a:ext>
                </a:extLst>
              </a:tr>
              <a:tr h="1378067">
                <a:tc vMerge="1">
                  <a:txBody>
                    <a:bodyPr/>
                    <a:lstStyle/>
                    <a:p>
                      <a:endParaRPr lang="en-US"/>
                    </a:p>
                  </a:txBody>
                  <a:tcPr/>
                </a:tc>
                <a:tc>
                  <a:txBody>
                    <a:bodyPr/>
                    <a:lstStyle/>
                    <a:p>
                      <a:pPr marL="285750" indent="-285750" algn="just">
                        <a:buFont typeface="Arial" panose="020B0604020202020204" pitchFamily="34" charset="0"/>
                        <a:buChar char="•"/>
                      </a:pPr>
                      <a:r>
                        <a:rPr lang="en-US" sz="1600" b="0" dirty="0" err="1" smtClean="0">
                          <a:solidFill>
                            <a:schemeClr val="tx1"/>
                          </a:solidFill>
                          <a:latin typeface="Times New Roman" panose="02020603050405020304" pitchFamily="18" charset="0"/>
                          <a:cs typeface="Times New Roman" panose="02020603050405020304" pitchFamily="18" charset="0"/>
                        </a:rPr>
                        <a:t>Mội</a:t>
                      </a:r>
                      <a:r>
                        <a:rPr lang="en-US" sz="1600" b="0" baseline="0" dirty="0" smtClean="0">
                          <a:solidFill>
                            <a:schemeClr val="tx1"/>
                          </a:solidFill>
                          <a:latin typeface="Times New Roman" panose="02020603050405020304" pitchFamily="18" charset="0"/>
                          <a:cs typeface="Times New Roman" panose="02020603050405020304" pitchFamily="18" charset="0"/>
                        </a:rPr>
                        <a:t> file *.</a:t>
                      </a:r>
                      <a:r>
                        <a:rPr lang="en-US" sz="1600" b="0" baseline="0" dirty="0" err="1" smtClean="0">
                          <a:solidFill>
                            <a:schemeClr val="tx1"/>
                          </a:solidFill>
                          <a:latin typeface="Times New Roman" panose="02020603050405020304" pitchFamily="18" charset="0"/>
                          <a:cs typeface="Times New Roman" panose="02020603050405020304" pitchFamily="18" charset="0"/>
                        </a:rPr>
                        <a:t>gds</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sẵn</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sàng</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gửi</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đi</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chế</a:t>
                      </a:r>
                      <a:r>
                        <a:rPr lang="en-US" sz="1600" b="0" baseline="0" dirty="0" smtClean="0">
                          <a:solidFill>
                            <a:schemeClr val="tx1"/>
                          </a:solidFill>
                          <a:latin typeface="Times New Roman" panose="02020603050405020304" pitchFamily="18" charset="0"/>
                          <a:cs typeface="Times New Roman" panose="02020603050405020304" pitchFamily="18" charset="0"/>
                        </a:rPr>
                        <a:t> </a:t>
                      </a:r>
                      <a:r>
                        <a:rPr lang="en-US" sz="1600" b="0" baseline="0" dirty="0" err="1" smtClean="0">
                          <a:solidFill>
                            <a:schemeClr val="tx1"/>
                          </a:solidFill>
                          <a:latin typeface="Times New Roman" panose="02020603050405020304" pitchFamily="18" charset="0"/>
                          <a:cs typeface="Times New Roman" panose="02020603050405020304" pitchFamily="18" charset="0"/>
                        </a:rPr>
                        <a:t>tạo</a:t>
                      </a:r>
                      <a:r>
                        <a:rPr lang="en-US" sz="1600" b="0" baseline="0" dirty="0" smtClean="0">
                          <a:solidFill>
                            <a:schemeClr val="tx1"/>
                          </a:solidFill>
                          <a:latin typeface="Times New Roman" panose="02020603050405020304" pitchFamily="18" charset="0"/>
                          <a:cs typeface="Times New Roman" panose="02020603050405020304" pitchFamily="18" charset="0"/>
                        </a:rPr>
                        <a:t>.</a:t>
                      </a:r>
                      <a:endParaRPr lang="en-US" sz="1600" b="0" dirty="0" smtClean="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b="1" dirty="0" err="1" smtClean="0">
                          <a:solidFill>
                            <a:srgbClr val="FF0000"/>
                          </a:solidFill>
                          <a:latin typeface="Times New Roman" panose="02020603050405020304" pitchFamily="18" charset="0"/>
                          <a:cs typeface="Times New Roman" panose="02020603050405020304" pitchFamily="18" charset="0"/>
                        </a:rPr>
                        <a:t>Quan</a:t>
                      </a:r>
                      <a:r>
                        <a:rPr lang="en-US" sz="1600" b="1" dirty="0" smtClean="0">
                          <a:solidFill>
                            <a:srgbClr val="FF0000"/>
                          </a:solidFill>
                          <a:latin typeface="Times New Roman" panose="02020603050405020304" pitchFamily="18" charset="0"/>
                          <a:cs typeface="Times New Roman" panose="02020603050405020304" pitchFamily="18" charset="0"/>
                        </a:rPr>
                        <a:t> </a:t>
                      </a:r>
                      <a:r>
                        <a:rPr lang="en-US" sz="1600" b="1" dirty="0" err="1" smtClean="0">
                          <a:solidFill>
                            <a:srgbClr val="FF0000"/>
                          </a:solidFill>
                          <a:latin typeface="Times New Roman" panose="02020603050405020304" pitchFamily="18" charset="0"/>
                          <a:cs typeface="Times New Roman" panose="02020603050405020304" pitchFamily="18" charset="0"/>
                        </a:rPr>
                        <a:t>hệ</a:t>
                      </a:r>
                      <a:r>
                        <a:rPr lang="en-US" sz="1600" b="1" baseline="0" dirty="0">
                          <a:solidFill>
                            <a:srgbClr val="FF0000"/>
                          </a:solidFill>
                          <a:latin typeface="Times New Roman" panose="02020603050405020304" pitchFamily="18" charset="0"/>
                          <a:cs typeface="Times New Roman" panose="02020603050405020304" pitchFamily="18" charset="0"/>
                        </a:rPr>
                        <a:t> </a:t>
                      </a:r>
                      <a:r>
                        <a:rPr lang="en-US" sz="1600" b="1" dirty="0" smtClean="0">
                          <a:solidFill>
                            <a:srgbClr val="FF0000"/>
                          </a:solidFill>
                          <a:latin typeface="Times New Roman" panose="02020603050405020304" pitchFamily="18" charset="0"/>
                          <a:cs typeface="Times New Roman" panose="02020603050405020304" pitchFamily="18" charset="0"/>
                        </a:rPr>
                        <a:t>BER-SNR </a:t>
                      </a:r>
                      <a:r>
                        <a:rPr lang="en-US" sz="1600" b="1" dirty="0" err="1" smtClean="0">
                          <a:solidFill>
                            <a:srgbClr val="FF0000"/>
                          </a:solidFill>
                          <a:latin typeface="Times New Roman" panose="02020603050405020304" pitchFamily="18" charset="0"/>
                          <a:cs typeface="Times New Roman" panose="02020603050405020304" pitchFamily="18" charset="0"/>
                        </a:rPr>
                        <a:t>của</a:t>
                      </a:r>
                      <a:r>
                        <a:rPr lang="en-US" sz="1600" b="1" dirty="0" smtClean="0">
                          <a:solidFill>
                            <a:srgbClr val="FF0000"/>
                          </a:solidFill>
                          <a:latin typeface="Times New Roman" panose="02020603050405020304" pitchFamily="18" charset="0"/>
                          <a:cs typeface="Times New Roman" panose="02020603050405020304" pitchFamily="18" charset="0"/>
                        </a:rPr>
                        <a:t> post-layout </a:t>
                      </a:r>
                      <a:r>
                        <a:rPr lang="en-US" sz="1600" b="1" dirty="0" err="1">
                          <a:solidFill>
                            <a:srgbClr val="FF0000"/>
                          </a:solidFill>
                          <a:latin typeface="Times New Roman" panose="02020603050405020304" pitchFamily="18" charset="0"/>
                          <a:cs typeface="Times New Roman" panose="02020603050405020304" pitchFamily="18" charset="0"/>
                        </a:rPr>
                        <a:t>tệ</a:t>
                      </a:r>
                      <a:r>
                        <a:rPr lang="en-US" sz="1600" b="1" dirty="0">
                          <a:solidFill>
                            <a:srgbClr val="FF0000"/>
                          </a:solidFill>
                          <a:latin typeface="Times New Roman" panose="02020603050405020304" pitchFamily="18" charset="0"/>
                          <a:cs typeface="Times New Roman" panose="02020603050405020304" pitchFamily="18" charset="0"/>
                        </a:rPr>
                        <a:t> </a:t>
                      </a:r>
                      <a:r>
                        <a:rPr lang="en-US" sz="1600" b="1" dirty="0" err="1">
                          <a:solidFill>
                            <a:srgbClr val="FF0000"/>
                          </a:solidFill>
                          <a:latin typeface="Times New Roman" panose="02020603050405020304" pitchFamily="18" charset="0"/>
                          <a:cs typeface="Times New Roman" panose="02020603050405020304" pitchFamily="18" charset="0"/>
                        </a:rPr>
                        <a:t>đi</a:t>
                      </a:r>
                      <a:r>
                        <a:rPr lang="en-US" sz="1600" b="1"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trên</a:t>
                      </a:r>
                      <a:r>
                        <a:rPr lang="en-US" sz="1600" dirty="0">
                          <a:latin typeface="Times New Roman" panose="02020603050405020304" pitchFamily="18" charset="0"/>
                          <a:cs typeface="Times New Roman" panose="02020603050405020304" pitchFamily="18" charset="0"/>
                        </a:rPr>
                        <a:t> Simulink do </a:t>
                      </a:r>
                      <a:r>
                        <a:rPr lang="en-US" sz="1600" dirty="0" err="1">
                          <a:latin typeface="Times New Roman" panose="02020603050405020304" pitchFamily="18" charset="0"/>
                          <a:cs typeface="Times New Roman" panose="02020603050405020304" pitchFamily="18" charset="0"/>
                        </a:rPr>
                        <a:t>kí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trễ</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cổng</a:t>
                      </a:r>
                      <a:r>
                        <a:rPr lang="en-US" sz="1600" dirty="0">
                          <a:latin typeface="Times New Roman" panose="02020603050405020304" pitchFamily="18" charset="0"/>
                          <a:cs typeface="Times New Roman" panose="02020603050405020304" pitchFamily="18" charset="0"/>
                        </a:rPr>
                        <a:t> logic.</a:t>
                      </a:r>
                    </a:p>
                  </a:txBody>
                  <a:tcPr anchor="ctr"/>
                </a:tc>
                <a:extLst>
                  <a:ext uri="{0D108BD9-81ED-4DB2-BD59-A6C34878D82A}">
                    <a16:rowId xmlns:a16="http://schemas.microsoft.com/office/drawing/2014/main" val="3139285270"/>
                  </a:ext>
                </a:extLst>
              </a:tr>
              <a:tr h="1310030">
                <a:tc vMerge="1">
                  <a:txBody>
                    <a:bodyPr/>
                    <a:lstStyle/>
                    <a:p>
                      <a:pPr marL="457200" indent="-457200" algn="just">
                        <a:buFont typeface="+mj-lt"/>
                        <a:buAutoNum type="arabicPeriod" startAt="3"/>
                      </a:pPr>
                      <a:endParaRPr lang="en-US" sz="18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Bài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khoa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học</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được đăng trên tập san của Hội nghị sinh viên năm 2022 do trường Đại học Bách Khoa Tp. HCM tổ chức</a:t>
                      </a:r>
                      <a:r>
                        <a:rPr lang="en-US" sz="16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808750009"/>
                  </a:ext>
                </a:extLst>
              </a:tr>
            </a:tbl>
          </a:graphicData>
        </a:graphic>
      </p:graphicFrame>
      <p:pic>
        <p:nvPicPr>
          <p:cNvPr id="6" name="Picture 5"/>
          <p:cNvPicPr>
            <a:picLocks noChangeAspect="1"/>
          </p:cNvPicPr>
          <p:nvPr/>
        </p:nvPicPr>
        <p:blipFill>
          <a:blip r:embed="rId3"/>
          <a:stretch>
            <a:fillRect/>
          </a:stretch>
        </p:blipFill>
        <p:spPr>
          <a:xfrm>
            <a:off x="7034797" y="882799"/>
            <a:ext cx="5027326" cy="3958141"/>
          </a:xfrm>
          <a:prstGeom prst="rect">
            <a:avLst/>
          </a:prstGeom>
          <a:ln w="19050">
            <a:solidFill>
              <a:srgbClr val="7030A0"/>
            </a:solidFill>
          </a:ln>
        </p:spPr>
      </p:pic>
      <p:graphicFrame>
        <p:nvGraphicFramePr>
          <p:cNvPr id="8" name="Table 4">
            <a:extLst>
              <a:ext uri="{FF2B5EF4-FFF2-40B4-BE49-F238E27FC236}">
                <a16:creationId xmlns:a16="http://schemas.microsoft.com/office/drawing/2014/main" id="{7A8221BD-1F17-3E8C-F60B-5DAEB608BD88}"/>
              </a:ext>
            </a:extLst>
          </p:cNvPr>
          <p:cNvGraphicFramePr>
            <a:graphicFrameLocks noGrp="1"/>
          </p:cNvGraphicFramePr>
          <p:nvPr>
            <p:extLst>
              <p:ext uri="{D42A27DB-BD31-4B8C-83A1-F6EECF244321}">
                <p14:modId xmlns:p14="http://schemas.microsoft.com/office/powerpoint/2010/main" val="829051289"/>
              </p:ext>
            </p:extLst>
          </p:nvPr>
        </p:nvGraphicFramePr>
        <p:xfrm>
          <a:off x="7034797" y="4956084"/>
          <a:ext cx="5027326" cy="1435447"/>
        </p:xfrm>
        <a:graphic>
          <a:graphicData uri="http://schemas.openxmlformats.org/drawingml/2006/table">
            <a:tbl>
              <a:tblPr firstRow="1" bandRow="1">
                <a:tableStyleId>{21E4AEA4-8DFA-4A89-87EB-49C32662AFE0}</a:tableStyleId>
              </a:tblPr>
              <a:tblGrid>
                <a:gridCol w="5027326">
                  <a:extLst>
                    <a:ext uri="{9D8B030D-6E8A-4147-A177-3AD203B41FA5}">
                      <a16:colId xmlns:a16="http://schemas.microsoft.com/office/drawing/2014/main" val="2354303550"/>
                    </a:ext>
                  </a:extLst>
                </a:gridCol>
              </a:tblGrid>
              <a:tr h="307568">
                <a:tc>
                  <a:txBody>
                    <a:bodyPr/>
                    <a:lstStyle/>
                    <a:p>
                      <a:pPr algn="ctr"/>
                      <a:r>
                        <a:rPr lang="en-US" sz="1800">
                          <a:latin typeface="Times New Roman" panose="02020603050405020304" pitchFamily="18" charset="0"/>
                          <a:cs typeface="Times New Roman" panose="02020603050405020304" pitchFamily="18" charset="0"/>
                        </a:rPr>
                        <a:t>Hướng phát triển của đề tài</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213815"/>
                  </a:ext>
                </a:extLst>
              </a:tr>
              <a:tr h="1069687">
                <a:tc>
                  <a:txBody>
                    <a:bodyPr/>
                    <a:lstStyle/>
                    <a:p>
                      <a:pPr marL="0" indent="0" algn="ctr">
                        <a:buFont typeface="+mj-lt"/>
                        <a:buNone/>
                      </a:pP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chip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Sub-GHz.</a:t>
                      </a:r>
                    </a:p>
                  </a:txBody>
                  <a:tcPr anchor="ctr"/>
                </a:tc>
                <a:extLst>
                  <a:ext uri="{0D108BD9-81ED-4DB2-BD59-A6C34878D82A}">
                    <a16:rowId xmlns:a16="http://schemas.microsoft.com/office/drawing/2014/main" val="2772090566"/>
                  </a:ext>
                </a:extLst>
              </a:tr>
            </a:tbl>
          </a:graphicData>
        </a:graphic>
      </p:graphicFrame>
    </p:spTree>
    <p:extLst>
      <p:ext uri="{BB962C8B-B14F-4D97-AF65-F5344CB8AC3E}">
        <p14:creationId xmlns:p14="http://schemas.microsoft.com/office/powerpoint/2010/main" val="3238085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a:solidFill>
                  <a:srgbClr val="002060"/>
                </a:solidFill>
                <a:latin typeface="Times New Roman" panose="02020603050405020304" pitchFamily="18" charset="0"/>
                <a:cs typeface="Times New Roman" panose="02020603050405020304" pitchFamily="18" charset="0"/>
              </a:rPr>
              <a:t>TÀI LIỆU THAM KHẢO</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3" name="TextBox 2">
            <a:extLst>
              <a:ext uri="{FF2B5EF4-FFF2-40B4-BE49-F238E27FC236}">
                <a16:creationId xmlns:a16="http://schemas.microsoft.com/office/drawing/2014/main" id="{E045F387-E783-DAFE-200E-E2F654B4F61B}"/>
              </a:ext>
            </a:extLst>
          </p:cNvPr>
          <p:cNvSpPr txBox="1"/>
          <p:nvPr/>
        </p:nvSpPr>
        <p:spPr>
          <a:xfrm>
            <a:off x="249509" y="883588"/>
            <a:ext cx="11542442" cy="5324535"/>
          </a:xfrm>
          <a:prstGeom prst="rect">
            <a:avLst/>
          </a:prstGeom>
          <a:noFill/>
        </p:spPr>
        <p:txBody>
          <a:bodyPr wrap="square" numCol="2" rtlCol="0">
            <a:spAutoFit/>
          </a:bodyPr>
          <a:lstStyle/>
          <a:p>
            <a:pPr marL="342900" marR="0" lvl="0" indent="-342900" algn="just">
              <a:spcBef>
                <a:spcPts val="600"/>
              </a:spcBef>
              <a:spcAft>
                <a:spcPts val="600"/>
              </a:spcAft>
              <a:buFont typeface="+mj-lt"/>
              <a:buAutoNum type="arabicPeriod"/>
              <a:tabLst>
                <a:tab pos="342900" algn="l"/>
              </a:tabLst>
            </a:pPr>
            <a:r>
              <a:rPr lang="en-US"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 T. Nguyen, H. H. Nguyen, R. Barton and P. Grossetete, "Efficient Design of Chirp Spread Spectrum Modulation for Low-Power Wide-Area Networks," </a:t>
            </a:r>
            <a:r>
              <a:rPr lang="en-US" b="1" i="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IEEE Internet of Things Journal</a:t>
            </a:r>
            <a:r>
              <a:rPr lang="en-US"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vol. 6, no. 6, pp. 9503-9515, Dec. 2019, doi: 10.1109/JIOT.2019.2929496.</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Datasheet transceiver SX1276</a:t>
            </a:r>
          </a:p>
          <a:p>
            <a:pPr marL="34290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L. Vangelista, "Frequency Shift Chirp Modulation: The LoRa Modulation,"</a:t>
            </a:r>
            <a:r>
              <a:rPr lang="en-US" i="1">
                <a:effectLst/>
                <a:latin typeface="Times New Roman" panose="02020603050405020304" pitchFamily="18" charset="0"/>
                <a:ea typeface="Calibri" panose="020F0502020204030204" pitchFamily="34" charset="0"/>
                <a:cs typeface="Times New Roman" panose="02020603050405020304" pitchFamily="18" charset="0"/>
              </a:rPr>
              <a:t> IEEE Signal Processing Letters</a:t>
            </a:r>
            <a:r>
              <a:rPr lang="en-US">
                <a:effectLst/>
                <a:latin typeface="Times New Roman" panose="02020603050405020304" pitchFamily="18" charset="0"/>
                <a:ea typeface="Calibri" panose="020F0502020204030204" pitchFamily="34" charset="0"/>
                <a:cs typeface="Times New Roman" panose="02020603050405020304" pitchFamily="18" charset="0"/>
              </a:rPr>
              <a:t>, vol. 24, no. 12, pp. 1818-1821, Dec. 2017, doi: 10.1109/LSP.2017.2762960</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Stewart, Shania, Ha H. Nguyen, Robert Barton, and Jerome Henry. 2019. "Reducing the Cost of Implementing Filters in LoRa Devices" </a:t>
            </a:r>
            <a:r>
              <a:rPr lang="en-US" i="1">
                <a:effectLst/>
                <a:latin typeface="Times New Roman" panose="02020603050405020304" pitchFamily="18" charset="0"/>
                <a:ea typeface="Calibri" panose="020F0502020204030204" pitchFamily="34" charset="0"/>
                <a:cs typeface="Times New Roman" panose="02020603050405020304" pitchFamily="18" charset="0"/>
              </a:rPr>
              <a:t>Sensors</a:t>
            </a:r>
            <a:r>
              <a:rPr lang="en-US">
                <a:effectLst/>
                <a:latin typeface="Times New Roman" panose="02020603050405020304" pitchFamily="18" charset="0"/>
                <a:ea typeface="Calibri" panose="020F0502020204030204" pitchFamily="34" charset="0"/>
                <a:cs typeface="Times New Roman" panose="02020603050405020304" pitchFamily="18" charset="0"/>
              </a:rPr>
              <a:t>, vol. 19, no. 18: 4037.</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C. Bernier, F. Dehmas and N. Deparis, "Low Complexity LoRa Frame Synchronization for Ultra-Low Power Software-Defined Radios," </a:t>
            </a:r>
            <a:r>
              <a:rPr lang="en-US" i="1">
                <a:effectLst/>
                <a:latin typeface="Times New Roman" panose="02020603050405020304" pitchFamily="18" charset="0"/>
                <a:ea typeface="Calibri" panose="020F0502020204030204" pitchFamily="34" charset="0"/>
                <a:cs typeface="Times New Roman" panose="02020603050405020304" pitchFamily="18" charset="0"/>
              </a:rPr>
              <a:t>IEEE Transactions on Communications</a:t>
            </a:r>
            <a:r>
              <a:rPr lang="en-US">
                <a:effectLst/>
                <a:latin typeface="Times New Roman" panose="02020603050405020304" pitchFamily="18" charset="0"/>
                <a:ea typeface="Calibri" panose="020F0502020204030204" pitchFamily="34" charset="0"/>
                <a:cs typeface="Times New Roman" panose="02020603050405020304" pitchFamily="18" charset="0"/>
              </a:rPr>
              <a:t>, vol. 68, no. 5, pp. 3140-3152, May 2020, doi: 10.1109/TCOMM.2020.2974464.</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L. Vangelista and A. Cattapan, "Start of Packet Detection and Synchronization for LoraWAN Modulated Signals," </a:t>
            </a:r>
            <a:r>
              <a:rPr lang="en-US" i="1">
                <a:effectLst/>
                <a:latin typeface="Times New Roman" panose="02020603050405020304" pitchFamily="18" charset="0"/>
                <a:ea typeface="Calibri" panose="020F0502020204030204" pitchFamily="34" charset="0"/>
                <a:cs typeface="Times New Roman" panose="02020603050405020304" pitchFamily="18" charset="0"/>
              </a:rPr>
              <a:t>IEEE Transactions on Wireless Communications</a:t>
            </a:r>
            <a:r>
              <a:rPr lang="en-US">
                <a:effectLst/>
                <a:latin typeface="Times New Roman" panose="02020603050405020304" pitchFamily="18" charset="0"/>
                <a:ea typeface="Calibri" panose="020F0502020204030204" pitchFamily="34" charset="0"/>
                <a:cs typeface="Times New Roman" panose="02020603050405020304" pitchFamily="18" charset="0"/>
              </a:rPr>
              <a:t>, doi: 10.1109/TWC.2021.3131802.</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M. Hanif and H. H. Nguyen, "Frequency-Shift Chirp Spread Spectrum Communications With Index Modulation," </a:t>
            </a:r>
            <a:r>
              <a:rPr lang="en-US" i="1">
                <a:effectLst/>
                <a:latin typeface="Times New Roman" panose="02020603050405020304" pitchFamily="18" charset="0"/>
                <a:ea typeface="Calibri" panose="020F0502020204030204" pitchFamily="34" charset="0"/>
                <a:cs typeface="Times New Roman" panose="02020603050405020304" pitchFamily="18" charset="0"/>
              </a:rPr>
              <a:t>IEEE Internet of Things Journal</a:t>
            </a:r>
            <a:r>
              <a:rPr lang="en-US">
                <a:effectLst/>
                <a:latin typeface="Times New Roman" panose="02020603050405020304" pitchFamily="18" charset="0"/>
                <a:ea typeface="Calibri" panose="020F0502020204030204" pitchFamily="34" charset="0"/>
                <a:cs typeface="Times New Roman" panose="02020603050405020304" pitchFamily="18" charset="0"/>
              </a:rPr>
              <a:t>, vol. 8, no. 24, pp. 17611-17621, 15 Dec.15, 2021, doi: 10.1109/JIOT.2021.3081703.</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M. Xhonneux, O. Afisiadis, D. Bol and J. Louveaux, "A Low-Complexity LoRa Synchronization Algorithm Robust to Sampling Time Offsets," in IEEE Internet of Things Journal, vol. 9, no. 5, pp. 3756-3769, 1 March1, 2022, doi: 10.1109/JIOT.2021.3101002.</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R. Ghanaatian, O. Afisiadis, M. Cotting and A. Burg, "Lora Digital Receiver Analysis and Implementation," ICASSP 2019 - 2019 IEEE International Conference on Acoustics, Speech and Signal Processing (ICASSP), 2019, pp. 1498-1502, doi: 10.1109/ICASSP.2019.8683504.</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X. Tang, Y. Zhang, Y. Wang, D. Zhao, H. Li and X. Zhao, "Performance Analysis of Preamble Detection of LoRa System," 2019 International Conference on Electronic Engineering and Informatics (EEI), 2019, pp. 175-180, doi: 10.1109/EEI48997.2019.00046.</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L. Vangelista and A. Cattapan, "Start of Packet Detection and Synchronization for LoraWAN Modulated Signals," in IEEE Transactions on Wireless Communications, doi: 10.1109/TWC.2021.3131802.</a:t>
            </a:r>
          </a:p>
          <a:p>
            <a:pPr marL="342900" marR="0" lvl="0" indent="-342900" algn="just">
              <a:spcBef>
                <a:spcPts val="600"/>
              </a:spcBef>
              <a:spcAft>
                <a:spcPts val="600"/>
              </a:spcAft>
              <a:buFont typeface="+mj-lt"/>
              <a:buAutoNum type="arabicPeriod"/>
              <a:tabLst>
                <a:tab pos="342900" algn="l"/>
              </a:tabLst>
            </a:pPr>
            <a:r>
              <a:rPr lang="en-US">
                <a:effectLst/>
                <a:latin typeface="Times New Roman" panose="02020603050405020304" pitchFamily="18" charset="0"/>
                <a:ea typeface="Calibri" panose="020F0502020204030204" pitchFamily="34" charset="0"/>
                <a:cs typeface="Times New Roman" panose="02020603050405020304" pitchFamily="18" charset="0"/>
              </a:rPr>
              <a:t>T. Ameloot, H. Rogier, M. Moeneclaey and P. Van Torre, "LoRa Signal Synchronization and Detection at Extremely Low Signal-to-Noise Ratios," in IEEE Internet of Things Journal, doi: 10.1109/JIOT.2021.3117039.</a:t>
            </a:r>
          </a:p>
        </p:txBody>
      </p:sp>
    </p:spTree>
    <p:extLst>
      <p:ext uri="{BB962C8B-B14F-4D97-AF65-F5344CB8AC3E}">
        <p14:creationId xmlns:p14="http://schemas.microsoft.com/office/powerpoint/2010/main" val="1802274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 name="Picture 2" descr="F:\Hoi sinh vien\Logo - Baner\logo\Logo-Truong.gif">
            <a:extLst>
              <a:ext uri="{FF2B5EF4-FFF2-40B4-BE49-F238E27FC236}">
                <a16:creationId xmlns:a16="http://schemas.microsoft.com/office/drawing/2014/main" id="{6627B95D-72EC-48C8-BEBB-41F5D9EBF202}"/>
              </a:ext>
            </a:extLst>
          </p:cNvPr>
          <p:cNvPicPr/>
          <p:nvPr/>
        </p:nvPicPr>
        <p:blipFill>
          <a:blip r:embed="rId3" cstate="print"/>
          <a:srcRect/>
          <a:stretch>
            <a:fillRect/>
          </a:stretch>
        </p:blipFill>
        <p:spPr bwMode="auto">
          <a:xfrm>
            <a:off x="118004" y="116169"/>
            <a:ext cx="572559" cy="580739"/>
          </a:xfrm>
          <a:prstGeom prst="rect">
            <a:avLst/>
          </a:prstGeom>
          <a:noFill/>
          <a:ln w="9525">
            <a:noFill/>
            <a:miter lim="800000"/>
            <a:headEnd/>
            <a:tailEnd/>
          </a:ln>
        </p:spPr>
      </p:pic>
      <p:sp>
        <p:nvSpPr>
          <p:cNvPr id="6" name="TextBox 5">
            <a:extLst>
              <a:ext uri="{FF2B5EF4-FFF2-40B4-BE49-F238E27FC236}">
                <a16:creationId xmlns:a16="http://schemas.microsoft.com/office/drawing/2014/main" id="{08796502-7A45-908F-4F83-DF28E49B5EC7}"/>
              </a:ext>
            </a:extLst>
          </p:cNvPr>
          <p:cNvSpPr txBox="1"/>
          <p:nvPr/>
        </p:nvSpPr>
        <p:spPr>
          <a:xfrm>
            <a:off x="963589" y="2050420"/>
            <a:ext cx="10264821" cy="2677656"/>
          </a:xfrm>
          <a:prstGeom prst="rect">
            <a:avLst/>
          </a:prstGeom>
          <a:noFill/>
          <a:ln w="19050">
            <a:solidFill>
              <a:srgbClr val="00B0F0"/>
            </a:solidFill>
          </a:ln>
        </p:spPr>
        <p:txBody>
          <a:bodyPr wrap="square" rtlCol="0">
            <a:spAutoFit/>
          </a:bodyPr>
          <a:lstStyle/>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Nhóm xin gửi lời cảm ơn đến các thầy, cô trong hội đồng đã lắng nghe và phản biện đề tài của nhóm.</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Nhóm </a:t>
            </a:r>
            <a:r>
              <a:rPr lang="en-US" sz="2400" dirty="0" err="1">
                <a:latin typeface="Times New Roman" panose="02020603050405020304" pitchFamily="18" charset="0"/>
                <a:cs typeface="Times New Roman" panose="02020603050405020304" pitchFamily="18" charset="0"/>
              </a:rPr>
              <a:t>xin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gửi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thầy</a:t>
            </a:r>
            <a:r>
              <a:rPr lang="en-US" sz="2400" dirty="0">
                <a:latin typeface="Times New Roman" panose="02020603050405020304" pitchFamily="18" charset="0"/>
                <a:cs typeface="Times New Roman" panose="02020603050405020304" pitchFamily="18" charset="0"/>
              </a:rPr>
              <a:t> TS. </a:t>
            </a:r>
            <a:r>
              <a:rPr lang="en-US" sz="2400" dirty="0" err="1">
                <a:latin typeface="Times New Roman" panose="02020603050405020304" pitchFamily="18" charset="0"/>
                <a:cs typeface="Times New Roman" panose="02020603050405020304" pitchFamily="18" charset="0"/>
              </a:rPr>
              <a:t>Huỳnh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Phú</a:t>
            </a:r>
            <a:r>
              <a:rPr lang="en-US" sz="2400" dirty="0">
                <a:latin typeface="Times New Roman" panose="02020603050405020304" pitchFamily="18" charset="0"/>
                <a:cs typeface="Times New Roman" panose="02020603050405020304" pitchFamily="18" charset="0"/>
              </a:rPr>
              <a:t> Minh </a:t>
            </a:r>
            <a:r>
              <a:rPr lang="en-US" sz="2400" dirty="0" err="1">
                <a:latin typeface="Times New Roman" panose="02020603050405020304" pitchFamily="18" charset="0"/>
                <a:cs typeface="Times New Roman" panose="02020603050405020304" pitchFamily="18" charset="0"/>
              </a:rPr>
              <a:t>Cường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Nhóm </a:t>
            </a:r>
            <a:r>
              <a:rPr lang="en-US" sz="2400" dirty="0" err="1">
                <a:latin typeface="Times New Roman" panose="02020603050405020304" pitchFamily="18" charset="0"/>
                <a:cs typeface="Times New Roman" panose="02020603050405020304" pitchFamily="18" charset="0"/>
              </a:rPr>
              <a:t>xin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gửi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Viễn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a:t>
            </a:r>
            <a:r>
              <a:rPr lang="en-US" sz="2400" dirty="0">
                <a:latin typeface="Times New Roman" panose="02020603050405020304" pitchFamily="18" charset="0"/>
                <a:cs typeface="Times New Roman" panose="02020603050405020304" pitchFamily="18" charset="0"/>
              </a:rPr>
              <a:t> RFICS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khoa</a:t>
            </a:r>
            <a:r>
              <a:rPr lang="en-US" sz="2400" dirty="0">
                <a:latin typeface="Times New Roman" panose="02020603050405020304" pitchFamily="18" charset="0"/>
                <a:cs typeface="Times New Roman" panose="02020603050405020304" pitchFamily="18" charset="0"/>
              </a:rPr>
              <a:t> TP. HCM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C727F4F3-A1E7-6A45-84A8-8EBF096654CB}"/>
              </a:ext>
            </a:extLst>
          </p:cNvPr>
          <p:cNvSpPr txBox="1"/>
          <p:nvPr/>
        </p:nvSpPr>
        <p:spPr>
          <a:xfrm>
            <a:off x="5895975" y="5248275"/>
            <a:ext cx="5838825" cy="1015663"/>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Tp. Hồ Chí Minh Ngày 13 tháng 6 năm 2022</a:t>
            </a:r>
          </a:p>
          <a:p>
            <a:pPr algn="ctr"/>
            <a:endParaRPr lang="en-US" sz="2000">
              <a:latin typeface="Times New Roman" panose="02020603050405020304" pitchFamily="18" charset="0"/>
              <a:cs typeface="Times New Roman" panose="02020603050405020304" pitchFamily="18" charset="0"/>
            </a:endParaRPr>
          </a:p>
          <a:p>
            <a:pPr algn="ctr"/>
            <a:r>
              <a:rPr lang="en-US" sz="2000">
                <a:latin typeface="Times New Roman" panose="02020603050405020304" pitchFamily="18" charset="0"/>
                <a:cs typeface="Times New Roman" panose="02020603050405020304" pitchFamily="18" charset="0"/>
              </a:rPr>
              <a:t>Vũ Nam An, Ngô Việt Anh</a:t>
            </a:r>
          </a:p>
        </p:txBody>
      </p:sp>
      <p:sp>
        <p:nvSpPr>
          <p:cNvPr id="7" name="TextBox 6">
            <a:extLst>
              <a:ext uri="{FF2B5EF4-FFF2-40B4-BE49-F238E27FC236}">
                <a16:creationId xmlns:a16="http://schemas.microsoft.com/office/drawing/2014/main" id="{C7A3750A-9EF9-C102-7369-1D6277C801F1}"/>
              </a:ext>
            </a:extLst>
          </p:cNvPr>
          <p:cNvSpPr txBox="1"/>
          <p:nvPr/>
        </p:nvSpPr>
        <p:spPr>
          <a:xfrm>
            <a:off x="963589" y="885825"/>
            <a:ext cx="10264821" cy="1015663"/>
          </a:xfrm>
          <a:prstGeom prst="rect">
            <a:avLst/>
          </a:prstGeom>
          <a:noFill/>
        </p:spPr>
        <p:txBody>
          <a:bodyPr wrap="square" rtlCol="0">
            <a:spAutoFit/>
          </a:bodyPr>
          <a:lstStyle/>
          <a:p>
            <a:pPr algn="ctr"/>
            <a:r>
              <a:rPr lang="en-US" sz="6000" i="1">
                <a:latin typeface="Times New Roman" panose="02020603050405020304" pitchFamily="18" charset="0"/>
                <a:cs typeface="Times New Roman" panose="02020603050405020304" pitchFamily="18" charset="0"/>
              </a:rPr>
              <a:t>Lời cảm ơn</a:t>
            </a:r>
          </a:p>
        </p:txBody>
      </p:sp>
    </p:spTree>
    <p:extLst>
      <p:ext uri="{BB962C8B-B14F-4D97-AF65-F5344CB8AC3E}">
        <p14:creationId xmlns:p14="http://schemas.microsoft.com/office/powerpoint/2010/main" val="1786693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dirty="0">
                <a:solidFill>
                  <a:schemeClr val="bg2"/>
                </a:solidFill>
                <a:latin typeface="Times New Roman" panose="02020603050405020304" pitchFamily="18" charset="0"/>
                <a:cs typeface="Times New Roman" panose="02020603050405020304" pitchFamily="18" charset="0"/>
              </a:rPr>
              <a:t>5. </a:t>
            </a:r>
            <a:r>
              <a:rPr lang="en-US" sz="2000" b="1" dirty="0">
                <a:solidFill>
                  <a:schemeClr val="bg2"/>
                </a:solidFill>
                <a:latin typeface="Times New Roman" panose="02020603050405020304" pitchFamily="18" charset="0"/>
                <a:cs typeface="Times New Roman" panose="02020603050405020304" pitchFamily="18" charset="0"/>
              </a:rPr>
              <a:t>KẾT QUẢ VÀ </a:t>
            </a:r>
            <a:r>
              <a:rPr lang="en-US" sz="2000" b="1">
                <a:solidFill>
                  <a:schemeClr val="bg2"/>
                </a:solidFill>
                <a:latin typeface="Times New Roman" panose="02020603050405020304" pitchFamily="18" charset="0"/>
                <a:cs typeface="Times New Roman" panose="02020603050405020304" pitchFamily="18" charset="0"/>
              </a:rPr>
              <a:t>ĐÁNH GIÁ</a:t>
            </a:r>
            <a:r>
              <a:rPr lang="en-GB" sz="2000" b="1">
                <a:solidFill>
                  <a:schemeClr val="bg2"/>
                </a:solidFill>
                <a:latin typeface="Times New Roman" panose="02020603050405020304" pitchFamily="18" charset="0"/>
                <a:cs typeface="Times New Roman" panose="02020603050405020304" pitchFamily="18" charset="0"/>
              </a:rPr>
              <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Hiện </a:t>
            </a:r>
            <a:r>
              <a:rPr lang="en-GB" sz="2000" b="1" dirty="0" err="1">
                <a:solidFill>
                  <a:srgbClr val="00B0F0"/>
                </a:solidFill>
                <a:latin typeface="Times New Roman" panose="02020603050405020304" pitchFamily="18" charset="0"/>
                <a:cs typeface="Times New Roman" panose="02020603050405020304" pitchFamily="18" charset="0"/>
              </a:rPr>
              <a:t>thực</a:t>
            </a:r>
            <a:r>
              <a:rPr lang="en-GB" sz="2000" b="1" dirty="0">
                <a:solidFill>
                  <a:srgbClr val="00B0F0"/>
                </a:solidFill>
                <a:latin typeface="Times New Roman" panose="02020603050405020304" pitchFamily="18" charset="0"/>
                <a:cs typeface="Times New Roman" panose="02020603050405020304" pitchFamily="18" charset="0"/>
              </a:rPr>
              <a:t> </a:t>
            </a:r>
            <a:r>
              <a:rPr lang="en-GB" sz="2000" b="1" dirty="0" err="1">
                <a:solidFill>
                  <a:srgbClr val="00B0F0"/>
                </a:solidFill>
                <a:latin typeface="Times New Roman" panose="02020603050405020304" pitchFamily="18" charset="0"/>
                <a:cs typeface="Times New Roman" panose="02020603050405020304" pitchFamily="18" charset="0"/>
              </a:rPr>
              <a:t>lên</a:t>
            </a:r>
            <a:r>
              <a:rPr lang="en-GB" sz="2000" b="1" dirty="0">
                <a:solidFill>
                  <a:srgbClr val="00B0F0"/>
                </a:solidFill>
                <a:latin typeface="Times New Roman" panose="02020603050405020304" pitchFamily="18" charset="0"/>
                <a:cs typeface="Times New Roman" panose="02020603050405020304" pitchFamily="18" charset="0"/>
              </a:rPr>
              <a:t> kit FPGA – Dung </a:t>
            </a:r>
            <a:r>
              <a:rPr lang="en-GB" sz="2000" b="1" dirty="0" err="1">
                <a:solidFill>
                  <a:srgbClr val="00B0F0"/>
                </a:solidFill>
                <a:latin typeface="Times New Roman" panose="02020603050405020304" pitchFamily="18" charset="0"/>
                <a:cs typeface="Times New Roman" panose="02020603050405020304" pitchFamily="18" charset="0"/>
              </a:rPr>
              <a:t>lượng</a:t>
            </a:r>
            <a:r>
              <a:rPr lang="en-GB" sz="2000" b="1" dirty="0">
                <a:solidFill>
                  <a:srgbClr val="00B0F0"/>
                </a:solidFill>
                <a:latin typeface="Times New Roman" panose="02020603050405020304" pitchFamily="18" charset="0"/>
                <a:cs typeface="Times New Roman" panose="02020603050405020304" pitchFamily="18" charset="0"/>
              </a:rPr>
              <a:t>, bitrate</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aphicFrame>
        <p:nvGraphicFramePr>
          <p:cNvPr id="2" name="Table 1">
            <a:extLst>
              <a:ext uri="{FF2B5EF4-FFF2-40B4-BE49-F238E27FC236}">
                <a16:creationId xmlns:a16="http://schemas.microsoft.com/office/drawing/2014/main" id="{178887E6-16B8-44E3-8D5F-DD29DEC5939F}"/>
              </a:ext>
            </a:extLst>
          </p:cNvPr>
          <p:cNvGraphicFramePr>
            <a:graphicFrameLocks noGrp="1"/>
          </p:cNvGraphicFramePr>
          <p:nvPr/>
        </p:nvGraphicFramePr>
        <p:xfrm>
          <a:off x="3529324" y="2286501"/>
          <a:ext cx="5519426" cy="4228952"/>
        </p:xfrm>
        <a:graphic>
          <a:graphicData uri="http://schemas.openxmlformats.org/drawingml/2006/table">
            <a:tbl>
              <a:tblPr firstRow="1" bandRow="1">
                <a:tableStyleId>{5C22544A-7EE6-4342-B048-85BDC9FD1C3A}</a:tableStyleId>
              </a:tblPr>
              <a:tblGrid>
                <a:gridCol w="809654">
                  <a:extLst>
                    <a:ext uri="{9D8B030D-6E8A-4147-A177-3AD203B41FA5}">
                      <a16:colId xmlns:a16="http://schemas.microsoft.com/office/drawing/2014/main" val="885185657"/>
                    </a:ext>
                  </a:extLst>
                </a:gridCol>
                <a:gridCol w="1068670">
                  <a:extLst>
                    <a:ext uri="{9D8B030D-6E8A-4147-A177-3AD203B41FA5}">
                      <a16:colId xmlns:a16="http://schemas.microsoft.com/office/drawing/2014/main" val="2925903347"/>
                    </a:ext>
                  </a:extLst>
                </a:gridCol>
                <a:gridCol w="1153682">
                  <a:extLst>
                    <a:ext uri="{9D8B030D-6E8A-4147-A177-3AD203B41FA5}">
                      <a16:colId xmlns:a16="http://schemas.microsoft.com/office/drawing/2014/main" val="1673801863"/>
                    </a:ext>
                  </a:extLst>
                </a:gridCol>
                <a:gridCol w="1179320">
                  <a:extLst>
                    <a:ext uri="{9D8B030D-6E8A-4147-A177-3AD203B41FA5}">
                      <a16:colId xmlns:a16="http://schemas.microsoft.com/office/drawing/2014/main" val="4143421775"/>
                    </a:ext>
                  </a:extLst>
                </a:gridCol>
                <a:gridCol w="1308100">
                  <a:extLst>
                    <a:ext uri="{9D8B030D-6E8A-4147-A177-3AD203B41FA5}">
                      <a16:colId xmlns:a16="http://schemas.microsoft.com/office/drawing/2014/main" val="2908205856"/>
                    </a:ext>
                  </a:extLst>
                </a:gridCol>
              </a:tblGrid>
              <a:tr h="577698">
                <a:tc>
                  <a:txBody>
                    <a:bodyPr/>
                    <a:lstStyle/>
                    <a:p>
                      <a:pPr marL="0" marR="0" algn="ctr">
                        <a:lnSpc>
                          <a:spcPct val="150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 </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b="1">
                          <a:effectLst/>
                          <a:latin typeface="Times New Roman" panose="02020603050405020304" pitchFamily="18" charset="0"/>
                          <a:cs typeface="Times New Roman" panose="02020603050405020304" pitchFamily="18" charset="0"/>
                        </a:rPr>
                        <a:t>Bộ điều chế</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50000"/>
                        </a:lnSpc>
                        <a:spcBef>
                          <a:spcPts val="0"/>
                        </a:spcBef>
                        <a:spcAft>
                          <a:spcPts val="0"/>
                        </a:spcAft>
                      </a:pPr>
                      <a:r>
                        <a:rPr lang="en-US" sz="1400" b="1">
                          <a:effectLst/>
                          <a:latin typeface="Times New Roman" panose="02020603050405020304" pitchFamily="18" charset="0"/>
                          <a:cs typeface="Times New Roman" panose="02020603050405020304" pitchFamily="18" charset="0"/>
                        </a:rPr>
                        <a:t>Bộ giải điều chế</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lnSpc>
                          <a:spcPct val="150000"/>
                        </a:lnSpc>
                        <a:spcBef>
                          <a:spcPts val="0"/>
                        </a:spcBef>
                        <a:spcAft>
                          <a:spcPts val="0"/>
                        </a:spcAft>
                      </a:pPr>
                      <a:r>
                        <a:rPr lang="en-US" sz="1400" b="1">
                          <a:effectLst/>
                          <a:latin typeface="Times New Roman" panose="02020603050405020304" pitchFamily="18" charset="0"/>
                          <a:cs typeface="Times New Roman" panose="02020603050405020304" pitchFamily="18" charset="0"/>
                        </a:rPr>
                        <a:t>To</a:t>
                      </a:r>
                      <a:r>
                        <a:rPr lang="vi-VN" sz="1400" b="1">
                          <a:effectLst/>
                          <a:latin typeface="Times New Roman" panose="02020603050405020304" pitchFamily="18" charset="0"/>
                          <a:cs typeface="Times New Roman" panose="02020603050405020304" pitchFamily="18" charset="0"/>
                        </a:rPr>
                        <a:t>àn hệ thống</a:t>
                      </a:r>
                      <a:endParaRPr lang="en-US" sz="14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73738084"/>
                  </a:ext>
                </a:extLst>
              </a:tr>
              <a:tr h="419338">
                <a:tc rowSpan="2">
                  <a:txBody>
                    <a:bodyPr/>
                    <a:lstStyle/>
                    <a:p>
                      <a:pPr marL="0" marR="0" algn="ctr">
                        <a:lnSpc>
                          <a:spcPct val="150000"/>
                        </a:lnSpc>
                        <a:spcBef>
                          <a:spcPts val="0"/>
                        </a:spcBef>
                        <a:spcAft>
                          <a:spcPts val="0"/>
                        </a:spcAft>
                      </a:pPr>
                      <a:r>
                        <a:rPr lang="en-US" sz="1400" b="0" dirty="0" err="1">
                          <a:effectLst/>
                          <a:latin typeface="Times New Roman" panose="02020603050405020304" pitchFamily="18" charset="0"/>
                          <a:cs typeface="Times New Roman" panose="02020603050405020304" pitchFamily="18" charset="0"/>
                        </a:rPr>
                        <a:t>Số</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phần</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tử</a:t>
                      </a:r>
                      <a:r>
                        <a:rPr lang="en-US" sz="1400" b="0" dirty="0">
                          <a:effectLst/>
                          <a:latin typeface="Times New Roman" panose="02020603050405020304" pitchFamily="18" charset="0"/>
                          <a:cs typeface="Times New Roman" panose="02020603050405020304" pitchFamily="18" charset="0"/>
                        </a:rPr>
                        <a:t> logic </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1200"/>
                        </a:spcBef>
                        <a:spcAft>
                          <a:spcPts val="0"/>
                        </a:spcAft>
                      </a:pPr>
                      <a:r>
                        <a:rPr lang="en-US" sz="1400" b="0" dirty="0">
                          <a:effectLst/>
                          <a:latin typeface="Times New Roman" panose="02020603050405020304" pitchFamily="18" charset="0"/>
                          <a:cs typeface="Times New Roman" panose="02020603050405020304" pitchFamily="18" charset="0"/>
                        </a:rPr>
                        <a:t>7,630</a:t>
                      </a:r>
                    </a:p>
                    <a:p>
                      <a:pPr marL="0" marR="0" algn="ctr">
                        <a:lnSpc>
                          <a:spcPct val="150000"/>
                        </a:lnSpc>
                        <a:spcBef>
                          <a:spcPts val="1200"/>
                        </a:spcBef>
                        <a:spcAft>
                          <a:spcPts val="0"/>
                        </a:spcAft>
                      </a:pPr>
                      <a:r>
                        <a:rPr lang="en-US" sz="1400" b="0" dirty="0">
                          <a:effectLst/>
                          <a:latin typeface="Times New Roman" panose="02020603050405020304" pitchFamily="18" charset="0"/>
                          <a:cs typeface="Times New Roman" panose="02020603050405020304" pitchFamily="18" charset="0"/>
                        </a:rPr>
                        <a:t> (13%)</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52,418 (87%)</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rowSpan="2">
                  <a:txBody>
                    <a:bodyPr/>
                    <a:lstStyle/>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60,048</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23392306"/>
                  </a:ext>
                </a:extLst>
              </a:tr>
              <a:tr h="895725">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400" b="0" dirty="0" err="1">
                          <a:effectLst/>
                          <a:latin typeface="Times New Roman" panose="02020603050405020304" pitchFamily="18" charset="0"/>
                          <a:cs typeface="Times New Roman" panose="02020603050405020304" pitchFamily="18" charset="0"/>
                        </a:rPr>
                        <a:t>Khối</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đồng</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bộ</a:t>
                      </a:r>
                      <a:endParaRPr lang="en-US" sz="1400" b="0" dirty="0">
                        <a:effectLst/>
                        <a:latin typeface="Times New Roman" panose="02020603050405020304" pitchFamily="18" charset="0"/>
                        <a:cs typeface="Times New Roman" panose="02020603050405020304" pitchFamily="18" charset="0"/>
                      </a:endParaRPr>
                    </a:p>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17956 (34% )</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b="0" dirty="0" err="1">
                          <a:effectLst/>
                          <a:latin typeface="Times New Roman" panose="02020603050405020304" pitchFamily="18" charset="0"/>
                          <a:cs typeface="Times New Roman" panose="02020603050405020304" pitchFamily="18" charset="0"/>
                        </a:rPr>
                        <a:t>Khối</a:t>
                      </a:r>
                      <a:r>
                        <a:rPr lang="en-US" sz="1400" b="0" dirty="0">
                          <a:effectLst/>
                          <a:latin typeface="Times New Roman" panose="02020603050405020304" pitchFamily="18" charset="0"/>
                          <a:cs typeface="Times New Roman" panose="02020603050405020304" pitchFamily="18" charset="0"/>
                        </a:rPr>
                        <a:t> FFT</a:t>
                      </a:r>
                    </a:p>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34,462 (66%)</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vMerge="1">
                  <a:txBody>
                    <a:bodyPr/>
                    <a:lstStyle/>
                    <a:p>
                      <a:endParaRPr lang="en-US"/>
                    </a:p>
                  </a:txBody>
                  <a:tcPr/>
                </a:tc>
                <a:extLst>
                  <a:ext uri="{0D108BD9-81ED-4DB2-BD59-A6C34878D82A}">
                    <a16:rowId xmlns:a16="http://schemas.microsoft.com/office/drawing/2014/main" val="2169708272"/>
                  </a:ext>
                </a:extLst>
              </a:tr>
              <a:tr h="577698">
                <a:tc>
                  <a:txBody>
                    <a:bodyPr/>
                    <a:lstStyle/>
                    <a:p>
                      <a:pPr marL="0" marR="0" algn="ctr">
                        <a:lnSpc>
                          <a:spcPct val="150000"/>
                        </a:lnSpc>
                        <a:spcBef>
                          <a:spcPts val="0"/>
                        </a:spcBef>
                        <a:spcAft>
                          <a:spcPts val="0"/>
                        </a:spcAft>
                      </a:pPr>
                      <a:r>
                        <a:rPr lang="en-US" sz="1400" b="0">
                          <a:effectLst/>
                          <a:latin typeface="Times New Roman" panose="02020603050405020304" pitchFamily="18" charset="0"/>
                          <a:cs typeface="Times New Roman" panose="02020603050405020304" pitchFamily="18" charset="0"/>
                        </a:rPr>
                        <a:t>Số thanh ghi</a:t>
                      </a:r>
                      <a:endParaRPr lang="en-US" sz="1400" b="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403</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50000"/>
                        </a:lnSpc>
                        <a:spcBef>
                          <a:spcPts val="120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18,279</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lnSpc>
                          <a:spcPct val="150000"/>
                        </a:lnSpc>
                        <a:spcBef>
                          <a:spcPts val="120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18,682</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912322"/>
                  </a:ext>
                </a:extLst>
              </a:tr>
              <a:tr h="419338">
                <a:tc rowSpan="2">
                  <a:txBody>
                    <a:bodyPr/>
                    <a:lstStyle/>
                    <a:p>
                      <a:pPr marL="0" marR="0" algn="ctr">
                        <a:lnSpc>
                          <a:spcPct val="150000"/>
                        </a:lnSpc>
                        <a:spcBef>
                          <a:spcPts val="0"/>
                        </a:spcBef>
                        <a:spcAft>
                          <a:spcPts val="0"/>
                        </a:spcAft>
                      </a:pPr>
                      <a:r>
                        <a:rPr lang="en-US" sz="1400" b="0">
                          <a:effectLst/>
                          <a:latin typeface="Times New Roman" panose="02020603050405020304" pitchFamily="18" charset="0"/>
                          <a:cs typeface="Times New Roman" panose="02020603050405020304" pitchFamily="18" charset="0"/>
                        </a:rPr>
                        <a:t>Số </a:t>
                      </a:r>
                      <a:r>
                        <a:rPr lang="en-US" sz="1400" b="0" dirty="0">
                          <a:effectLst/>
                          <a:latin typeface="Times New Roman" panose="02020603050405020304" pitchFamily="18" charset="0"/>
                          <a:cs typeface="Times New Roman" panose="02020603050405020304" pitchFamily="18" charset="0"/>
                        </a:rPr>
                        <a:t>bit </a:t>
                      </a:r>
                      <a:r>
                        <a:rPr lang="en-US" sz="1400" b="0" dirty="0" err="1">
                          <a:effectLst/>
                          <a:latin typeface="Times New Roman" panose="02020603050405020304" pitchFamily="18" charset="0"/>
                          <a:cs typeface="Times New Roman" panose="02020603050405020304" pitchFamily="18" charset="0"/>
                        </a:rPr>
                        <a:t>nhớ</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0</a:t>
                      </a:r>
                    </a:p>
                  </a:txBody>
                  <a:tcPr marL="68580" marR="68580" marT="0" marB="0" anchor="ctr"/>
                </a:tc>
                <a:tc gridSpan="2">
                  <a:txBody>
                    <a:bodyPr/>
                    <a:lstStyle/>
                    <a:p>
                      <a:pPr marL="0" marR="0" algn="ctr">
                        <a:lnSpc>
                          <a:spcPct val="150000"/>
                        </a:lnSpc>
                        <a:spcBef>
                          <a:spcPts val="120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262,119</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rowSpan="2">
                  <a:txBody>
                    <a:bodyPr/>
                    <a:lstStyle/>
                    <a:p>
                      <a:pPr marL="0" marR="0" algn="ctr">
                        <a:lnSpc>
                          <a:spcPct val="150000"/>
                        </a:lnSpc>
                        <a:spcBef>
                          <a:spcPts val="120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262,119</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6823718"/>
                  </a:ext>
                </a:extLst>
              </a:tr>
              <a:tr h="895725">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400" b="0" dirty="0" err="1">
                          <a:effectLst/>
                          <a:latin typeface="Times New Roman" panose="02020603050405020304" pitchFamily="18" charset="0"/>
                          <a:cs typeface="Times New Roman" panose="02020603050405020304" pitchFamily="18" charset="0"/>
                        </a:rPr>
                        <a:t>Khối</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đồng</a:t>
                      </a:r>
                      <a:r>
                        <a:rPr lang="en-US" sz="1400" b="0" dirty="0">
                          <a:effectLst/>
                          <a:latin typeface="Times New Roman" panose="02020603050405020304" pitchFamily="18" charset="0"/>
                          <a:cs typeface="Times New Roman" panose="02020603050405020304" pitchFamily="18" charset="0"/>
                        </a:rPr>
                        <a:t> </a:t>
                      </a:r>
                      <a:r>
                        <a:rPr lang="en-US" sz="1400" b="0" dirty="0" err="1">
                          <a:effectLst/>
                          <a:latin typeface="Times New Roman" panose="02020603050405020304" pitchFamily="18" charset="0"/>
                          <a:cs typeface="Times New Roman" panose="02020603050405020304" pitchFamily="18" charset="0"/>
                        </a:rPr>
                        <a:t>bộ</a:t>
                      </a:r>
                      <a:endParaRPr lang="en-US" sz="1400" b="0" dirty="0">
                        <a:effectLst/>
                        <a:latin typeface="Times New Roman" panose="02020603050405020304" pitchFamily="18" charset="0"/>
                        <a:cs typeface="Times New Roman" panose="02020603050405020304" pitchFamily="18" charset="0"/>
                      </a:endParaRPr>
                    </a:p>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39</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b="0" dirty="0" err="1">
                          <a:effectLst/>
                          <a:latin typeface="Times New Roman" panose="02020603050405020304" pitchFamily="18" charset="0"/>
                          <a:cs typeface="Times New Roman" panose="02020603050405020304" pitchFamily="18" charset="0"/>
                        </a:rPr>
                        <a:t>Khối</a:t>
                      </a:r>
                      <a:r>
                        <a:rPr lang="en-US" sz="1400" b="0" dirty="0">
                          <a:effectLst/>
                          <a:latin typeface="Times New Roman" panose="02020603050405020304" pitchFamily="18" charset="0"/>
                          <a:cs typeface="Times New Roman" panose="02020603050405020304" pitchFamily="18" charset="0"/>
                        </a:rPr>
                        <a:t> FFT</a:t>
                      </a:r>
                    </a:p>
                    <a:p>
                      <a:pPr marL="0" marR="0" algn="ctr">
                        <a:lnSpc>
                          <a:spcPct val="150000"/>
                        </a:lnSpc>
                        <a:spcBef>
                          <a:spcPts val="0"/>
                        </a:spcBef>
                        <a:spcAft>
                          <a:spcPts val="0"/>
                        </a:spcAft>
                      </a:pPr>
                      <a:r>
                        <a:rPr lang="en-US" sz="1400" b="0" dirty="0">
                          <a:effectLst/>
                          <a:latin typeface="Times New Roman" panose="02020603050405020304" pitchFamily="18" charset="0"/>
                          <a:cs typeface="Times New Roman" panose="02020603050405020304" pitchFamily="18" charset="0"/>
                        </a:rPr>
                        <a:t>262,080</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6">
                        <a:lumMod val="40000"/>
                        <a:lumOff val="60000"/>
                      </a:schemeClr>
                    </a:solidFill>
                  </a:tcPr>
                </a:tc>
                <a:tc vMerge="1">
                  <a:txBody>
                    <a:bodyPr/>
                    <a:lstStyle/>
                    <a:p>
                      <a:endParaRPr lang="en-US"/>
                    </a:p>
                  </a:txBody>
                  <a:tcPr/>
                </a:tc>
                <a:extLst>
                  <a:ext uri="{0D108BD9-81ED-4DB2-BD59-A6C34878D82A}">
                    <a16:rowId xmlns:a16="http://schemas.microsoft.com/office/drawing/2014/main" val="2345499346"/>
                  </a:ext>
                </a:extLst>
              </a:tr>
              <a:tr h="419338">
                <a:tc>
                  <a:txBody>
                    <a:bodyPr/>
                    <a:lstStyle/>
                    <a:p>
                      <a:pPr marL="0" marR="0" algn="ctr">
                        <a:lnSpc>
                          <a:spcPct val="150000"/>
                        </a:lnSpc>
                        <a:spcBef>
                          <a:spcPts val="0"/>
                        </a:spcBef>
                        <a:spcAft>
                          <a:spcPts val="0"/>
                        </a:spcAft>
                      </a:pPr>
                      <a:r>
                        <a:rPr lang="en-US" sz="1400" b="0">
                          <a:effectLst/>
                          <a:latin typeface="Times New Roman" panose="02020603050405020304" pitchFamily="18" charset="0"/>
                          <a:cs typeface="Times New Roman" panose="02020603050405020304" pitchFamily="18" charset="0"/>
                        </a:rPr>
                        <a:t>Số </a:t>
                      </a:r>
                      <a:r>
                        <a:rPr lang="en-US" sz="1400" b="0" dirty="0" err="1">
                          <a:effectLst/>
                          <a:latin typeface="Times New Roman" panose="02020603050405020304" pitchFamily="18" charset="0"/>
                          <a:cs typeface="Times New Roman" panose="02020603050405020304" pitchFamily="18" charset="0"/>
                        </a:rPr>
                        <a:t>chân</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tabLst>
                          <a:tab pos="563245" algn="ctr"/>
                        </a:tabLst>
                      </a:pPr>
                      <a:r>
                        <a:rPr lang="en-US" sz="1400" b="0" dirty="0">
                          <a:effectLst/>
                          <a:latin typeface="Times New Roman" panose="02020603050405020304" pitchFamily="18" charset="0"/>
                          <a:cs typeface="Times New Roman" panose="02020603050405020304" pitchFamily="18" charset="0"/>
                        </a:rPr>
                        <a:t>-</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50000"/>
                        </a:lnSpc>
                        <a:spcBef>
                          <a:spcPts val="1200"/>
                        </a:spcBef>
                        <a:spcAft>
                          <a:spcPts val="0"/>
                        </a:spcAft>
                        <a:tabLst>
                          <a:tab pos="723900" algn="ctr"/>
                        </a:tabLst>
                      </a:pPr>
                      <a:r>
                        <a:rPr lang="en-US" sz="1400" b="0" dirty="0">
                          <a:effectLst/>
                          <a:latin typeface="Times New Roman" panose="02020603050405020304" pitchFamily="18" charset="0"/>
                          <a:cs typeface="Times New Roman" panose="02020603050405020304" pitchFamily="18" charset="0"/>
                        </a:rPr>
                        <a:t>-</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lnSpc>
                          <a:spcPct val="150000"/>
                        </a:lnSpc>
                        <a:spcBef>
                          <a:spcPts val="1200"/>
                        </a:spcBef>
                        <a:spcAft>
                          <a:spcPts val="0"/>
                        </a:spcAft>
                      </a:pPr>
                      <a:r>
                        <a:rPr lang="en-US" sz="1400" b="0" dirty="0">
                          <a:effectLst/>
                          <a:latin typeface="Times New Roman" panose="02020603050405020304" pitchFamily="18" charset="0"/>
                          <a:cs typeface="Times New Roman" panose="02020603050405020304" pitchFamily="18" charset="0"/>
                        </a:rPr>
                        <a:t>86</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8083969"/>
                  </a:ext>
                </a:extLst>
              </a:tr>
            </a:tbl>
          </a:graphicData>
        </a:graphic>
      </p:graphicFrame>
      <p:sp>
        <p:nvSpPr>
          <p:cNvPr id="4" name="TextBox 3">
            <a:extLst>
              <a:ext uri="{FF2B5EF4-FFF2-40B4-BE49-F238E27FC236}">
                <a16:creationId xmlns:a16="http://schemas.microsoft.com/office/drawing/2014/main" id="{DD004487-CF25-4852-8B74-88617368DA5F}"/>
              </a:ext>
            </a:extLst>
          </p:cNvPr>
          <p:cNvSpPr txBox="1"/>
          <p:nvPr/>
        </p:nvSpPr>
        <p:spPr>
          <a:xfrm>
            <a:off x="3529324" y="1733763"/>
            <a:ext cx="5519426" cy="584775"/>
          </a:xfrm>
          <a:prstGeom prst="rect">
            <a:avLst/>
          </a:prstGeom>
          <a:noFill/>
        </p:spPr>
        <p:txBody>
          <a:bodyPr wrap="square" rtlCol="0">
            <a:spAutoFit/>
          </a:bodyPr>
          <a:lstStyle/>
          <a:p>
            <a:pPr algn="ctr"/>
            <a:r>
              <a:rPr lang="en-US" sz="1600" b="1" i="1"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b="1" i="1">
                <a:effectLst/>
                <a:latin typeface="Times New Roman" panose="02020603050405020304" pitchFamily="18" charset="0"/>
                <a:ea typeface="Calibri" panose="020F0502020204030204" pitchFamily="34" charset="0"/>
                <a:cs typeface="Times New Roman" panose="02020603050405020304" pitchFamily="18" charset="0"/>
              </a:rPr>
              <a:t> 6: </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Dung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cứng</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p>
          <a:p>
            <a:pPr algn="ct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FPGA</a:t>
            </a:r>
            <a:endParaRPr lang="en-US" sz="1200" b="1" i="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0A7FBA6-0959-BF32-C2B5-1BAAA8A5FB93}"/>
              </a:ext>
            </a:extLst>
          </p:cNvPr>
          <p:cNvSpPr txBox="1"/>
          <p:nvPr/>
        </p:nvSpPr>
        <p:spPr>
          <a:xfrm>
            <a:off x="3529325" y="1055396"/>
            <a:ext cx="5519426" cy="646331"/>
          </a:xfrm>
          <a:prstGeom prst="rect">
            <a:avLst/>
          </a:prstGeom>
          <a:noFill/>
          <a:ln w="28575">
            <a:solidFill>
              <a:srgbClr val="00B0F0"/>
            </a:solidFill>
          </a:ln>
        </p:spPr>
        <p:txBody>
          <a:bodyPr wrap="square" rtlCol="0">
            <a:spAutoFit/>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chiếm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dung </a:t>
            </a:r>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RAM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FFT.</a:t>
            </a:r>
          </a:p>
        </p:txBody>
      </p:sp>
      <p:graphicFrame>
        <p:nvGraphicFramePr>
          <p:cNvPr id="5" name="Table 4">
            <a:extLst>
              <a:ext uri="{FF2B5EF4-FFF2-40B4-BE49-F238E27FC236}">
                <a16:creationId xmlns:a16="http://schemas.microsoft.com/office/drawing/2014/main" id="{14F2FD92-9039-B089-96D2-AA535B96DA44}"/>
              </a:ext>
            </a:extLst>
          </p:cNvPr>
          <p:cNvGraphicFramePr>
            <a:graphicFrameLocks noGrp="1"/>
          </p:cNvGraphicFramePr>
          <p:nvPr/>
        </p:nvGraphicFramePr>
        <p:xfrm>
          <a:off x="9305305" y="2286501"/>
          <a:ext cx="2688284" cy="4219377"/>
        </p:xfrm>
        <a:graphic>
          <a:graphicData uri="http://schemas.openxmlformats.org/drawingml/2006/table">
            <a:tbl>
              <a:tblPr firstRow="1" bandRow="1">
                <a:tableStyleId>{21E4AEA4-8DFA-4A89-87EB-49C32662AFE0}</a:tableStyleId>
              </a:tblPr>
              <a:tblGrid>
                <a:gridCol w="545089">
                  <a:extLst>
                    <a:ext uri="{9D8B030D-6E8A-4147-A177-3AD203B41FA5}">
                      <a16:colId xmlns:a16="http://schemas.microsoft.com/office/drawing/2014/main" val="2005551467"/>
                    </a:ext>
                  </a:extLst>
                </a:gridCol>
                <a:gridCol w="1172703">
                  <a:extLst>
                    <a:ext uri="{9D8B030D-6E8A-4147-A177-3AD203B41FA5}">
                      <a16:colId xmlns:a16="http://schemas.microsoft.com/office/drawing/2014/main" val="1254598926"/>
                    </a:ext>
                  </a:extLst>
                </a:gridCol>
                <a:gridCol w="970492">
                  <a:extLst>
                    <a:ext uri="{9D8B030D-6E8A-4147-A177-3AD203B41FA5}">
                      <a16:colId xmlns:a16="http://schemas.microsoft.com/office/drawing/2014/main" val="3233569370"/>
                    </a:ext>
                  </a:extLst>
                </a:gridCol>
              </a:tblGrid>
              <a:tr h="564621">
                <a:tc>
                  <a:txBody>
                    <a:bodyPr/>
                    <a:lstStyle/>
                    <a:p>
                      <a:pPr marL="0" marR="0" algn="ctr">
                        <a:lnSpc>
                          <a:spcPct val="150000"/>
                        </a:lnSpc>
                        <a:spcBef>
                          <a:spcPts val="1200"/>
                        </a:spcBef>
                        <a:spcAft>
                          <a:spcPts val="0"/>
                        </a:spcAft>
                      </a:pPr>
                      <a:r>
                        <a:rPr lang="en-GB" sz="1400" b="1" dirty="0">
                          <a:effectLst/>
                          <a:latin typeface="Times New Roman" panose="02020603050405020304" pitchFamily="18" charset="0"/>
                          <a:cs typeface="Times New Roman" panose="02020603050405020304" pitchFamily="18" charset="0"/>
                        </a:rPr>
                        <a:t>SF</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b="1" dirty="0">
                          <a:effectLst/>
                          <a:latin typeface="Times New Roman" panose="02020603050405020304" pitchFamily="18" charset="0"/>
                          <a:cs typeface="Times New Roman" panose="02020603050405020304" pitchFamily="18" charset="0"/>
                        </a:rPr>
                        <a:t>Symbol rate</a:t>
                      </a:r>
                      <a:endParaRPr lang="en-US" sz="1400" b="1" dirty="0">
                        <a:effectLst/>
                        <a:latin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b="1" dirty="0">
                          <a:effectLst/>
                          <a:latin typeface="Times New Roman" panose="02020603050405020304" pitchFamily="18" charset="0"/>
                          <a:cs typeface="Times New Roman" panose="02020603050405020304" pitchFamily="18" charset="0"/>
                        </a:rPr>
                        <a:t>Bit rate</a:t>
                      </a:r>
                    </a:p>
                  </a:txBody>
                  <a:tcPr marL="68580" marR="68580" marT="0" marB="0" anchor="ctr"/>
                </a:tc>
                <a:extLst>
                  <a:ext uri="{0D108BD9-81ED-4DB2-BD59-A6C34878D82A}">
                    <a16:rowId xmlns:a16="http://schemas.microsoft.com/office/drawing/2014/main" val="3098206689"/>
                  </a:ext>
                </a:extLst>
              </a:tr>
              <a:tr h="609126">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3906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27342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1161608"/>
                  </a:ext>
                </a:extLst>
              </a:tr>
              <a:tr h="609126">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1953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15624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8042260"/>
                  </a:ext>
                </a:extLst>
              </a:tr>
              <a:tr h="609126">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9</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977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8793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79864430"/>
                  </a:ext>
                </a:extLst>
              </a:tr>
              <a:tr h="609126">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488</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4880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211081"/>
                  </a:ext>
                </a:extLst>
              </a:tr>
              <a:tr h="609126">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11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244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2684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1374619"/>
                  </a:ext>
                </a:extLst>
              </a:tr>
              <a:tr h="609126">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12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a:effectLst/>
                          <a:latin typeface="Times New Roman" panose="02020603050405020304" pitchFamily="18" charset="0"/>
                          <a:cs typeface="Times New Roman" panose="02020603050405020304" pitchFamily="18" charset="0"/>
                        </a:rPr>
                        <a:t>122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GB" sz="1400" dirty="0">
                          <a:effectLst/>
                          <a:latin typeface="Times New Roman" panose="02020603050405020304" pitchFamily="18" charset="0"/>
                          <a:cs typeface="Times New Roman" panose="02020603050405020304" pitchFamily="18" charset="0"/>
                        </a:rPr>
                        <a:t>1464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9252870"/>
                  </a:ext>
                </a:extLst>
              </a:tr>
            </a:tbl>
          </a:graphicData>
        </a:graphic>
      </p:graphicFrame>
      <p:sp>
        <p:nvSpPr>
          <p:cNvPr id="8" name="TextBox 7">
            <a:extLst>
              <a:ext uri="{FF2B5EF4-FFF2-40B4-BE49-F238E27FC236}">
                <a16:creationId xmlns:a16="http://schemas.microsoft.com/office/drawing/2014/main" id="{01164F29-8B2D-39D8-FA02-089C777D0F45}"/>
              </a:ext>
            </a:extLst>
          </p:cNvPr>
          <p:cNvSpPr txBox="1"/>
          <p:nvPr/>
        </p:nvSpPr>
        <p:spPr>
          <a:xfrm>
            <a:off x="9048750" y="1718396"/>
            <a:ext cx="3104669" cy="584775"/>
          </a:xfrm>
          <a:prstGeom prst="rect">
            <a:avLst/>
          </a:prstGeom>
          <a:noFill/>
        </p:spPr>
        <p:txBody>
          <a:bodyPr wrap="square" rtlCol="0">
            <a:spAutoFit/>
          </a:bodyPr>
          <a:lstStyle/>
          <a:p>
            <a:pPr algn="ctr"/>
            <a:r>
              <a:rPr lang="en-US" sz="1600" b="1" i="1" err="1">
                <a:effectLst/>
                <a:latin typeface="Times New Roman" panose="02020603050405020304" pitchFamily="18" charset="0"/>
                <a:ea typeface="Calibri" panose="020F0502020204030204" pitchFamily="34" charset="0"/>
                <a:cs typeface="Times New Roman" panose="02020603050405020304" pitchFamily="18" charset="0"/>
              </a:rPr>
              <a:t>Bảng</a:t>
            </a:r>
            <a:r>
              <a:rPr lang="en-US" sz="1600" b="1" i="1">
                <a:effectLst/>
                <a:latin typeface="Times New Roman" panose="02020603050405020304" pitchFamily="18" charset="0"/>
                <a:ea typeface="Calibri" panose="020F0502020204030204" pitchFamily="34" charset="0"/>
                <a:cs typeface="Times New Roman" panose="02020603050405020304" pitchFamily="18" charset="0"/>
              </a:rPr>
              <a:t> 7: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Tốc</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600" b="1" i="1" dirty="0">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BW </a:t>
            </a:r>
            <a:r>
              <a:rPr lang="en-US" sz="1600" b="1" i="1"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 500 kHz</a:t>
            </a:r>
            <a:endParaRPr lang="en-US" sz="1200"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51956D-CD3C-7901-EBE1-514E070CC045}"/>
                  </a:ext>
                </a:extLst>
              </p:cNvPr>
              <p:cNvSpPr txBox="1"/>
              <p:nvPr/>
            </p:nvSpPr>
            <p:spPr>
              <a:xfrm>
                <a:off x="9305305" y="1055396"/>
                <a:ext cx="2688284" cy="646331"/>
              </a:xfrm>
              <a:prstGeom prst="rect">
                <a:avLst/>
              </a:prstGeom>
              <a:noFill/>
              <a:ln w="28575">
                <a:solidFill>
                  <a:srgbClr val="FFC000"/>
                </a:solidFill>
              </a:ln>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Bitrate </a:t>
                </a:r>
                <a:r>
                  <a:rPr lang="en-US" sz="1800" dirty="0" err="1">
                    <a:latin typeface="Times New Roman" panose="02020603050405020304" pitchFamily="18" charset="0"/>
                    <a:cs typeface="Times New Roman" panose="02020603050405020304" pitchFamily="18" charset="0"/>
                  </a:rPr>
                  <a:t>giảm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𝑆𝐹</m:t>
                    </m:r>
                  </m:oMath>
                </a14:m>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đúng</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như</a:t>
                </a:r>
                <a:r>
                  <a:rPr lang="en-US" sz="1800">
                    <a:latin typeface="Times New Roman" panose="02020603050405020304" pitchFamily="18" charset="0"/>
                    <a:cs typeface="Times New Roman" panose="02020603050405020304" pitchFamily="18" charset="0"/>
                  </a:rPr>
                  <a:t> Nguyên lý</a:t>
                </a:r>
                <a:endParaRPr lang="en-US" sz="1800"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4651956D-CD3C-7901-EBE1-514E070CC045}"/>
                  </a:ext>
                </a:extLst>
              </p:cNvPr>
              <p:cNvSpPr txBox="1">
                <a:spLocks noRot="1" noChangeAspect="1" noMove="1" noResize="1" noEditPoints="1" noAdjustHandles="1" noChangeArrowheads="1" noChangeShapeType="1" noTextEdit="1"/>
              </p:cNvSpPr>
              <p:nvPr/>
            </p:nvSpPr>
            <p:spPr>
              <a:xfrm>
                <a:off x="9305305" y="1055396"/>
                <a:ext cx="2688284" cy="646331"/>
              </a:xfrm>
              <a:prstGeom prst="rect">
                <a:avLst/>
              </a:prstGeom>
              <a:blipFill>
                <a:blip r:embed="rId3"/>
                <a:stretch>
                  <a:fillRect t="-2703" b="-10811"/>
                </a:stretch>
              </a:blipFill>
              <a:ln w="28575">
                <a:solidFill>
                  <a:srgbClr val="FFC000"/>
                </a:solidFill>
              </a:ln>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887AEB28-E343-7919-11DE-38CD6FC59338}"/>
              </a:ext>
            </a:extLst>
          </p:cNvPr>
          <p:cNvGraphicFramePr>
            <a:graphicFrameLocks noGrp="1"/>
          </p:cNvGraphicFramePr>
          <p:nvPr/>
        </p:nvGraphicFramePr>
        <p:xfrm>
          <a:off x="148124" y="3923698"/>
          <a:ext cx="3233077" cy="2582180"/>
        </p:xfrm>
        <a:graphic>
          <a:graphicData uri="http://schemas.openxmlformats.org/drawingml/2006/table">
            <a:tbl>
              <a:tblPr firstRow="1" bandRow="1">
                <a:tableStyleId>{073A0DAA-6AF3-43AB-8588-CEC1D06C72B9}</a:tableStyleId>
              </a:tblPr>
              <a:tblGrid>
                <a:gridCol w="1843629">
                  <a:extLst>
                    <a:ext uri="{9D8B030D-6E8A-4147-A177-3AD203B41FA5}">
                      <a16:colId xmlns:a16="http://schemas.microsoft.com/office/drawing/2014/main" val="1909376387"/>
                    </a:ext>
                  </a:extLst>
                </a:gridCol>
                <a:gridCol w="1389448">
                  <a:extLst>
                    <a:ext uri="{9D8B030D-6E8A-4147-A177-3AD203B41FA5}">
                      <a16:colId xmlns:a16="http://schemas.microsoft.com/office/drawing/2014/main" val="788934640"/>
                    </a:ext>
                  </a:extLst>
                </a:gridCol>
              </a:tblGrid>
              <a:tr h="317349">
                <a:tc>
                  <a:txBody>
                    <a:bodyPr/>
                    <a:lstStyle/>
                    <a:p>
                      <a:pPr marL="0" marR="0" indent="0" algn="ctr">
                        <a:lnSpc>
                          <a:spcPct val="105000"/>
                        </a:lnSpc>
                        <a:spcBef>
                          <a:spcPts val="0"/>
                        </a:spcBef>
                        <a:spcAft>
                          <a:spcPts val="0"/>
                        </a:spcAft>
                      </a:pPr>
                      <a:r>
                        <a:rPr lang="en-US" sz="1400" b="1">
                          <a:effectLst/>
                          <a:latin typeface="Times New Roman" panose="02020603050405020304" pitchFamily="18" charset="0"/>
                          <a:cs typeface="Times New Roman" panose="02020603050405020304" pitchFamily="18" charset="0"/>
                        </a:rPr>
                        <a:t>Thông số</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b="1">
                          <a:effectLst/>
                          <a:latin typeface="Times New Roman" panose="02020603050405020304" pitchFamily="18" charset="0"/>
                          <a:cs typeface="Times New Roman" panose="02020603050405020304" pitchFamily="18" charset="0"/>
                        </a:rPr>
                        <a:t>Đặc tả</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2502658"/>
                  </a:ext>
                </a:extLst>
              </a:tr>
              <a:tr h="656392">
                <a:tc>
                  <a:txBody>
                    <a:bodyPr/>
                    <a:lstStyle/>
                    <a:p>
                      <a:pPr marL="0" marR="0" indent="0" algn="ctr">
                        <a:lnSpc>
                          <a:spcPct val="10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FPGA</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Cyclone IV EP4CE115F29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3311966"/>
                  </a:ext>
                </a:extLst>
              </a:tr>
              <a:tr h="656392">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Tổng số phần tử logic</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114480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78966643"/>
                  </a:ext>
                </a:extLst>
              </a:tr>
              <a:tr h="317349">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Tổng số bit nhớ</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3.888 Kbits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52186113"/>
                  </a:ext>
                </a:extLst>
              </a:tr>
              <a:tr h="317349">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Tổng số PLL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2175226"/>
                  </a:ext>
                </a:extLst>
              </a:tr>
              <a:tr h="317349">
                <a:tc>
                  <a:txBody>
                    <a:bodyPr/>
                    <a:lstStyle/>
                    <a:p>
                      <a:pPr marL="0" marR="0" indent="0" algn="ctr">
                        <a:lnSpc>
                          <a:spcPct val="105000"/>
                        </a:lnSpc>
                        <a:spcBef>
                          <a:spcPts val="0"/>
                        </a:spcBef>
                        <a:spcAft>
                          <a:spcPts val="0"/>
                        </a:spcAft>
                      </a:pPr>
                      <a:r>
                        <a:rPr lang="en-US" sz="1400">
                          <a:effectLst/>
                          <a:latin typeface="Times New Roman" panose="02020603050405020304" pitchFamily="18" charset="0"/>
                          <a:cs typeface="Times New Roman" panose="02020603050405020304" pitchFamily="18" charset="0"/>
                        </a:rPr>
                        <a:t>Tần số clock tối đa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ctr">
                        <a:lnSpc>
                          <a:spcPct val="10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50 MHz</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31593463"/>
                  </a:ext>
                </a:extLst>
              </a:tr>
            </a:tbl>
          </a:graphicData>
        </a:graphic>
      </p:graphicFrame>
      <p:grpSp>
        <p:nvGrpSpPr>
          <p:cNvPr id="6" name="Group 5">
            <a:extLst>
              <a:ext uri="{FF2B5EF4-FFF2-40B4-BE49-F238E27FC236}">
                <a16:creationId xmlns:a16="http://schemas.microsoft.com/office/drawing/2014/main" id="{10B20864-0285-58ED-AADE-42CEBD94617D}"/>
              </a:ext>
            </a:extLst>
          </p:cNvPr>
          <p:cNvGrpSpPr/>
          <p:nvPr/>
        </p:nvGrpSpPr>
        <p:grpSpPr>
          <a:xfrm>
            <a:off x="0" y="880793"/>
            <a:ext cx="3529324" cy="2497115"/>
            <a:chOff x="0" y="880793"/>
            <a:chExt cx="3529324" cy="2497115"/>
          </a:xfrm>
        </p:grpSpPr>
        <p:pic>
          <p:nvPicPr>
            <p:cNvPr id="11" name="Picture 2" descr="Terasic Altera FPGA development board DE2 115 Cyclone IV praise back now  commercial price|board engine|board placematsboard surf - AliExpress">
              <a:extLst>
                <a:ext uri="{FF2B5EF4-FFF2-40B4-BE49-F238E27FC236}">
                  <a16:creationId xmlns:a16="http://schemas.microsoft.com/office/drawing/2014/main" id="{BD855DA7-FF9C-B9C1-D912-B9C26C14E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80793"/>
              <a:ext cx="3529324" cy="22022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700B444-5143-4067-9B28-F1F63CE51FA1}"/>
                </a:ext>
              </a:extLst>
            </p:cNvPr>
            <p:cNvSpPr txBox="1"/>
            <p:nvPr/>
          </p:nvSpPr>
          <p:spPr>
            <a:xfrm>
              <a:off x="148124" y="3070131"/>
              <a:ext cx="3221369"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31: </a:t>
              </a:r>
              <a:r>
                <a:rPr lang="en-US" b="1" i="1" dirty="0">
                  <a:latin typeface="Times New Roman" panose="02020603050405020304" pitchFamily="18" charset="0"/>
                  <a:cs typeface="Times New Roman" panose="02020603050405020304" pitchFamily="18" charset="0"/>
                </a:rPr>
                <a:t>Kit FPGA DE2-115</a:t>
              </a:r>
            </a:p>
          </p:txBody>
        </p:sp>
      </p:grpSp>
      <p:sp>
        <p:nvSpPr>
          <p:cNvPr id="13" name="TextBox 12">
            <a:extLst>
              <a:ext uri="{FF2B5EF4-FFF2-40B4-BE49-F238E27FC236}">
                <a16:creationId xmlns:a16="http://schemas.microsoft.com/office/drawing/2014/main" id="{E05F8399-F87A-11DC-46B8-C56AD4800C76}"/>
              </a:ext>
            </a:extLst>
          </p:cNvPr>
          <p:cNvSpPr txBox="1"/>
          <p:nvPr/>
        </p:nvSpPr>
        <p:spPr>
          <a:xfrm>
            <a:off x="155575" y="3615922"/>
            <a:ext cx="3225626"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Bảng</a:t>
            </a:r>
            <a:r>
              <a:rPr lang="en-US" b="1" i="1">
                <a:latin typeface="Times New Roman" panose="02020603050405020304" pitchFamily="18" charset="0"/>
                <a:cs typeface="Times New Roman" panose="02020603050405020304" pitchFamily="18" charset="0"/>
              </a:rPr>
              <a:t> 5: </a:t>
            </a:r>
            <a:r>
              <a:rPr lang="en-US" b="1" i="1" dirty="0" err="1">
                <a:latin typeface="Times New Roman" panose="02020603050405020304" pitchFamily="18" charset="0"/>
                <a:cs typeface="Times New Roman" panose="02020603050405020304" pitchFamily="18" charset="0"/>
              </a:rPr>
              <a:t>Thông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số</a:t>
            </a:r>
            <a:r>
              <a:rPr lang="en-US" b="1" i="1" dirty="0">
                <a:latin typeface="Times New Roman" panose="02020603050405020304" pitchFamily="18" charset="0"/>
                <a:cs typeface="Times New Roman" panose="02020603050405020304" pitchFamily="18" charset="0"/>
              </a:rPr>
              <a:t> kit FPGA DE2-115</a:t>
            </a:r>
          </a:p>
        </p:txBody>
      </p:sp>
    </p:spTree>
    <p:extLst>
      <p:ext uri="{BB962C8B-B14F-4D97-AF65-F5344CB8AC3E}">
        <p14:creationId xmlns:p14="http://schemas.microsoft.com/office/powerpoint/2010/main" val="343189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Dạng sóng của tín hiệu up-chirp ? </a:t>
            </a:r>
            <a:br>
              <a:rPr lang="en-GB" sz="2000" b="1">
                <a:solidFill>
                  <a:srgbClr val="FF0000"/>
                </a:solidFill>
                <a:latin typeface="Times New Roman" panose="02020603050405020304" pitchFamily="18" charset="0"/>
                <a:cs typeface="Times New Roman" panose="02020603050405020304" pitchFamily="18" charset="0"/>
              </a:rPr>
            </a:br>
            <a:r>
              <a:rPr lang="en-GB" sz="2000" b="1">
                <a:solidFill>
                  <a:srgbClr val="FF0000"/>
                </a:solidFill>
                <a:latin typeface="Times New Roman" panose="02020603050405020304" pitchFamily="18" charset="0"/>
                <a:cs typeface="Times New Roman" panose="02020603050405020304" pitchFamily="18" charset="0"/>
              </a:rPr>
              <a:t>	 Dạng sóng của tín hiệu down-chirp ?</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0"/>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26" name="Group 25">
            <a:extLst>
              <a:ext uri="{FF2B5EF4-FFF2-40B4-BE49-F238E27FC236}">
                <a16:creationId xmlns:a16="http://schemas.microsoft.com/office/drawing/2014/main" id="{32189A79-6EFD-6C95-3A17-53B444D1A331}"/>
              </a:ext>
            </a:extLst>
          </p:cNvPr>
          <p:cNvGrpSpPr/>
          <p:nvPr/>
        </p:nvGrpSpPr>
        <p:grpSpPr>
          <a:xfrm>
            <a:off x="1666453" y="895445"/>
            <a:ext cx="10368297" cy="5611417"/>
            <a:chOff x="1666453" y="895445"/>
            <a:chExt cx="10368297" cy="5611417"/>
          </a:xfrm>
        </p:grpSpPr>
        <p:grpSp>
          <p:nvGrpSpPr>
            <p:cNvPr id="12" name="Group 11">
              <a:extLst>
                <a:ext uri="{FF2B5EF4-FFF2-40B4-BE49-F238E27FC236}">
                  <a16:creationId xmlns:a16="http://schemas.microsoft.com/office/drawing/2014/main" id="{550120B5-3419-23E9-E7DF-D17335EDAE2C}"/>
                </a:ext>
              </a:extLst>
            </p:cNvPr>
            <p:cNvGrpSpPr/>
            <p:nvPr/>
          </p:nvGrpSpPr>
          <p:grpSpPr>
            <a:xfrm>
              <a:off x="1666453" y="895445"/>
              <a:ext cx="10368297" cy="5611417"/>
              <a:chOff x="716263" y="900478"/>
              <a:chExt cx="10368297" cy="5719668"/>
            </a:xfrm>
          </p:grpSpPr>
          <p:pic>
            <p:nvPicPr>
              <p:cNvPr id="3" name="Picture 2" descr="A picture containing chart&#10;&#10;Description automatically generated">
                <a:extLst>
                  <a:ext uri="{FF2B5EF4-FFF2-40B4-BE49-F238E27FC236}">
                    <a16:creationId xmlns:a16="http://schemas.microsoft.com/office/drawing/2014/main" id="{BC3462DD-4067-E5E1-28CF-6ED7DF2979C4}"/>
                  </a:ext>
                </a:extLst>
              </p:cNvPr>
              <p:cNvPicPr>
                <a:picLocks noChangeAspect="1"/>
              </p:cNvPicPr>
              <p:nvPr/>
            </p:nvPicPr>
            <p:blipFill>
              <a:blip r:embed="rId3"/>
              <a:stretch>
                <a:fillRect/>
              </a:stretch>
            </p:blipFill>
            <p:spPr>
              <a:xfrm>
                <a:off x="772635" y="1076100"/>
                <a:ext cx="10311925" cy="5544046"/>
              </a:xfrm>
              <a:prstGeom prst="rect">
                <a:avLst/>
              </a:prstGeom>
            </p:spPr>
          </p:pic>
          <p:sp>
            <p:nvSpPr>
              <p:cNvPr id="15" name="TextBox 14">
                <a:extLst>
                  <a:ext uri="{FF2B5EF4-FFF2-40B4-BE49-F238E27FC236}">
                    <a16:creationId xmlns:a16="http://schemas.microsoft.com/office/drawing/2014/main" id="{BAF078E6-1536-7B68-E64C-96CC24E706F0}"/>
                  </a:ext>
                </a:extLst>
              </p:cNvPr>
              <p:cNvSpPr txBox="1"/>
              <p:nvPr/>
            </p:nvSpPr>
            <p:spPr>
              <a:xfrm>
                <a:off x="1427196" y="900478"/>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up-chirp cơ bản</a:t>
                </a:r>
              </a:p>
            </p:txBody>
          </p:sp>
          <p:sp>
            <p:nvSpPr>
              <p:cNvPr id="16" name="TextBox 15">
                <a:extLst>
                  <a:ext uri="{FF2B5EF4-FFF2-40B4-BE49-F238E27FC236}">
                    <a16:creationId xmlns:a16="http://schemas.microsoft.com/office/drawing/2014/main" id="{F3012E10-60D2-D92B-9E36-D5520AA265B1}"/>
                  </a:ext>
                </a:extLst>
              </p:cNvPr>
              <p:cNvSpPr txBox="1"/>
              <p:nvPr/>
            </p:nvSpPr>
            <p:spPr>
              <a:xfrm>
                <a:off x="1427197" y="2767750"/>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ảo của tín hiệu up-chirp cơ bản</a:t>
                </a:r>
              </a:p>
            </p:txBody>
          </p:sp>
          <p:sp>
            <p:nvSpPr>
              <p:cNvPr id="17" name="TextBox 16">
                <a:extLst>
                  <a:ext uri="{FF2B5EF4-FFF2-40B4-BE49-F238E27FC236}">
                    <a16:creationId xmlns:a16="http://schemas.microsoft.com/office/drawing/2014/main" id="{12A7B559-503E-2D0A-E9CB-0D8BC03F1749}"/>
                  </a:ext>
                </a:extLst>
              </p:cNvPr>
              <p:cNvSpPr txBox="1"/>
              <p:nvPr/>
            </p:nvSpPr>
            <p:spPr>
              <a:xfrm rot="16200000">
                <a:off x="398892" y="1630287"/>
                <a:ext cx="942519"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872E71F3-8E91-EE43-45A7-B93169988C54}"/>
                  </a:ext>
                </a:extLst>
              </p:cNvPr>
              <p:cNvSpPr txBox="1"/>
              <p:nvPr/>
            </p:nvSpPr>
            <p:spPr>
              <a:xfrm rot="16200000">
                <a:off x="455264" y="3532419"/>
                <a:ext cx="942519"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9E62090-BAD7-5C84-7933-FAB03742EA92}"/>
                  </a:ext>
                </a:extLst>
              </p:cNvPr>
              <p:cNvSpPr txBox="1"/>
              <p:nvPr/>
            </p:nvSpPr>
            <p:spPr>
              <a:xfrm>
                <a:off x="1296182" y="4635022"/>
                <a:ext cx="3888795" cy="282343"/>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up-chirp</a:t>
                </a:r>
              </a:p>
            </p:txBody>
          </p:sp>
          <p:sp>
            <p:nvSpPr>
              <p:cNvPr id="21" name="TextBox 20">
                <a:extLst>
                  <a:ext uri="{FF2B5EF4-FFF2-40B4-BE49-F238E27FC236}">
                    <a16:creationId xmlns:a16="http://schemas.microsoft.com/office/drawing/2014/main" id="{89FAF4F5-28AF-C74F-6EE5-952E849C08EE}"/>
                  </a:ext>
                </a:extLst>
              </p:cNvPr>
              <p:cNvSpPr txBox="1"/>
              <p:nvPr/>
            </p:nvSpPr>
            <p:spPr>
              <a:xfrm>
                <a:off x="7007024" y="900478"/>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down-chirp cơ bản</a:t>
                </a:r>
              </a:p>
            </p:txBody>
          </p:sp>
          <p:sp>
            <p:nvSpPr>
              <p:cNvPr id="22" name="TextBox 21">
                <a:extLst>
                  <a:ext uri="{FF2B5EF4-FFF2-40B4-BE49-F238E27FC236}">
                    <a16:creationId xmlns:a16="http://schemas.microsoft.com/office/drawing/2014/main" id="{1D9D0289-2A8D-EAFE-8EC2-41F2E4BDBDB0}"/>
                  </a:ext>
                </a:extLst>
              </p:cNvPr>
              <p:cNvSpPr txBox="1"/>
              <p:nvPr/>
            </p:nvSpPr>
            <p:spPr>
              <a:xfrm>
                <a:off x="7007025" y="2767750"/>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ảo của tín hiệu down-chirp cơ bản</a:t>
                </a:r>
              </a:p>
            </p:txBody>
          </p:sp>
          <p:sp>
            <p:nvSpPr>
              <p:cNvPr id="23" name="TextBox 22">
                <a:extLst>
                  <a:ext uri="{FF2B5EF4-FFF2-40B4-BE49-F238E27FC236}">
                    <a16:creationId xmlns:a16="http://schemas.microsoft.com/office/drawing/2014/main" id="{0284CF43-ED15-2DBD-F234-6E91CF614900}"/>
                  </a:ext>
                </a:extLst>
              </p:cNvPr>
              <p:cNvSpPr txBox="1"/>
              <p:nvPr/>
            </p:nvSpPr>
            <p:spPr>
              <a:xfrm rot="16200000">
                <a:off x="5978720" y="1630287"/>
                <a:ext cx="942519"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EE64590-3DD8-DFF6-5C61-8E26B47F1065}"/>
                  </a:ext>
                </a:extLst>
              </p:cNvPr>
              <p:cNvSpPr txBox="1"/>
              <p:nvPr/>
            </p:nvSpPr>
            <p:spPr>
              <a:xfrm rot="16200000">
                <a:off x="6035092" y="3532419"/>
                <a:ext cx="942519"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C88EB86F-65F3-CDB9-8B8E-875249CB53BE}"/>
                  </a:ext>
                </a:extLst>
              </p:cNvPr>
              <p:cNvSpPr txBox="1"/>
              <p:nvPr/>
            </p:nvSpPr>
            <p:spPr>
              <a:xfrm>
                <a:off x="6876010" y="4635022"/>
                <a:ext cx="3888795" cy="282343"/>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down-chirp</a:t>
                </a:r>
              </a:p>
            </p:txBody>
          </p:sp>
        </p:grpSp>
        <p:sp>
          <p:nvSpPr>
            <p:cNvPr id="27" name="TextBox 26">
              <a:extLst>
                <a:ext uri="{FF2B5EF4-FFF2-40B4-BE49-F238E27FC236}">
                  <a16:creationId xmlns:a16="http://schemas.microsoft.com/office/drawing/2014/main" id="{0469FFEB-C7E9-5190-3385-057DDFA29491}"/>
                </a:ext>
              </a:extLst>
            </p:cNvPr>
            <p:cNvSpPr txBox="1"/>
            <p:nvPr/>
          </p:nvSpPr>
          <p:spPr>
            <a:xfrm rot="16200000">
              <a:off x="6994200" y="5340793"/>
              <a:ext cx="924681"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Tần số</a:t>
              </a:r>
              <a:endParaRPr lang="en-US" b="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B3C86F8-A788-7397-DC96-9067D2667B03}"/>
                </a:ext>
              </a:extLst>
            </p:cNvPr>
            <p:cNvSpPr txBox="1"/>
            <p:nvPr/>
          </p:nvSpPr>
          <p:spPr>
            <a:xfrm rot="16200000">
              <a:off x="1358001" y="5340793"/>
              <a:ext cx="924681"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Tần số</a:t>
              </a:r>
              <a:endParaRPr lang="en-US" b="1" dirty="0">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A2E244AD-7E93-8306-973D-47FDECDA2709}"/>
              </a:ext>
            </a:extLst>
          </p:cNvPr>
          <p:cNvSpPr txBox="1"/>
          <p:nvPr/>
        </p:nvSpPr>
        <p:spPr>
          <a:xfrm>
            <a:off x="41721" y="2493923"/>
            <a:ext cx="1624731" cy="1200329"/>
          </a:xfrm>
          <a:prstGeom prst="rect">
            <a:avLst/>
          </a:prstGeom>
          <a:noFill/>
          <a:ln w="3175">
            <a:solidFill>
              <a:schemeClr val="tx1"/>
            </a:solidFill>
          </a:ln>
        </p:spPr>
        <p:txBody>
          <a:bodyPr wrap="square" rtlCol="0">
            <a:spAutoFit/>
          </a:bodyPr>
          <a:lstStyle/>
          <a:p>
            <a:pPr algn="just"/>
            <a:r>
              <a:rPr lang="en-US" sz="1800">
                <a:latin typeface="Times New Roman" panose="02020603050405020304" pitchFamily="18" charset="0"/>
                <a:cs typeface="Times New Roman" panose="02020603050405020304" pitchFamily="18" charset="0"/>
              </a:rPr>
              <a:t>Down-chirp là tín hiệu liên hợp phức của up-chirp</a:t>
            </a:r>
          </a:p>
        </p:txBody>
      </p:sp>
    </p:spTree>
    <p:extLst>
      <p:ext uri="{BB962C8B-B14F-4D97-AF65-F5344CB8AC3E}">
        <p14:creationId xmlns:p14="http://schemas.microsoft.com/office/powerpoint/2010/main" val="4126010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6096000" y="931213"/>
                <a:ext cx="6096000" cy="5133841"/>
              </a:xfrm>
              <a:prstGeom prst="rect">
                <a:avLst/>
              </a:prstGeom>
              <a:noFill/>
            </p:spPr>
            <p:txBody>
              <a:bodyPr wrap="square" rtlCol="0">
                <a:spAutoFit/>
              </a:bodyPr>
              <a:lstStyle/>
              <a:p>
                <a:r>
                  <a:rPr lang="en-US" dirty="0" err="1">
                    <a:latin typeface="Times New Roman" panose="02020603050405020304" pitchFamily="18" charset="0"/>
                    <a:ea typeface="Cambria Math" panose="02040503050406030204" pitchFamily="18" charset="0"/>
                    <a:cs typeface="Times New Roman" panose="02020603050405020304" pitchFamily="18" charset="0"/>
                  </a:rPr>
                  <a:t>Suy</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ra</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𝒏</m:t>
                        </m:r>
                      </m:e>
                      <m:sub>
                        <m:r>
                          <a:rPr lang="en-US" b="1" i="1">
                            <a:latin typeface="Cambria Math" panose="02040503050406030204" pitchFamily="18" charset="0"/>
                            <a:ea typeface="Cambria Math" panose="02040503050406030204" pitchFamily="18" charset="0"/>
                            <a:cs typeface="Times New Roman" panose="02020603050405020304" pitchFamily="18" charset="0"/>
                          </a:rPr>
                          <m:t>𝟐</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𝟎</m:t>
                    </m:r>
                  </m:oMath>
                </a14:m>
                <a:r>
                  <a:rPr lang="en-US" b="1"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3</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 xmlns:m="http://schemas.openxmlformats.org/officeDocument/2006/math">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3</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e>
                                  </m:d>
                                </m:sup>
                              </m:sSubSup>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4</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3</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3</m:t>
                                      </m:r>
                                    </m:sub>
                                  </m:sSub>
                                </m:sup>
                              </m:sSubSup>
                            </m:e>
                          </m:nary>
                        </m:e>
                      </m:nary>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𝒏</m:t>
                        </m:r>
                      </m:e>
                      <m:sub>
                        <m:r>
                          <a:rPr lang="en-US" b="1" i="1">
                            <a:latin typeface="Cambria Math" panose="02040503050406030204" pitchFamily="18" charset="0"/>
                            <a:ea typeface="Cambria Math" panose="02040503050406030204" pitchFamily="18" charset="0"/>
                            <a:cs typeface="Times New Roman" panose="02020603050405020304" pitchFamily="18" charset="0"/>
                          </a:rPr>
                          <m:t>𝟐</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𝟏</m:t>
                    </m:r>
                  </m:oMath>
                </a14:m>
                <a:r>
                  <a:rPr lang="en-US" b="1"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 xmlns:m="http://schemas.openxmlformats.org/officeDocument/2006/math">
                      <m:r>
                        <m:rPr>
                          <m:aln/>
                        </m:rPr>
                        <a:rPr lang="en-US" i="1">
                          <a:latin typeface="Cambria Math" panose="02040503050406030204" pitchFamily="18" charset="0"/>
                          <a:ea typeface="Cambria Math" panose="02040503050406030204" pitchFamily="18" charset="0"/>
                        </a:rPr>
                        <m:t>=</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e>
                                  </m:d>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2</m:t>
                                      </m:r>
                                    </m:sub>
                                  </m:sSub>
                                </m:sup>
                              </m:s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3</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e>
                                  </m:d>
                                </m:sup>
                              </m:sSubSup>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4</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3</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3</m:t>
                                      </m:r>
                                    </m:sub>
                                  </m:sSub>
                                </m:sup>
                              </m:sSubSup>
                            </m:e>
                          </m:nary>
                        </m:e>
                      </m:nary>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r>
                  <a:rPr lang="en-US" dirty="0" err="1">
                    <a:latin typeface="Times New Roman" panose="02020603050405020304" pitchFamily="18" charset="0"/>
                    <a:ea typeface="Cambria Math" panose="02040503050406030204" pitchFamily="18" charset="0"/>
                    <a:cs typeface="Times New Roman" panose="02020603050405020304" pitchFamily="18" charset="0"/>
                  </a:rPr>
                  <a:t>Đặt</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cs typeface="Times New Roman" panose="02020603050405020304" pitchFamily="18" charset="0"/>
                            </a:rPr>
                          </m:ctrlPr>
                        </m:sSubSupPr>
                        <m:e>
                          <m:r>
                            <a:rPr lang="en-US" i="1">
                              <a:latin typeface="Cambria Math" panose="02040503050406030204" pitchFamily="18" charset="0"/>
                              <a:ea typeface="Cambria Math" panose="02040503050406030204" pitchFamily="18" charset="0"/>
                              <a:cs typeface="Times New Roman" panose="02020603050405020304" pitchFamily="18" charset="0"/>
                            </a:rPr>
                            <m:t>𝐻</m:t>
                          </m:r>
                        </m:e>
                        <m:sub>
                          <m:f>
                            <m:fPr>
                              <m:ctrlPr>
                                <a:rPr lang="en-US" i="1">
                                  <a:latin typeface="Cambria Math" panose="02040503050406030204" pitchFamily="18" charset="0"/>
                                  <a:ea typeface="Cambria Math" panose="02040503050406030204" pitchFamily="18" charset="0"/>
                                  <a:cs typeface="Times New Roman" panose="020206030504050203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𝑁</m:t>
                              </m:r>
                            </m:num>
                            <m:den>
                              <m:r>
                                <a:rPr lang="en-US" i="1">
                                  <a:latin typeface="Cambria Math" panose="02040503050406030204" pitchFamily="18" charset="0"/>
                                  <a:ea typeface="Cambria Math" panose="02040503050406030204" pitchFamily="18" charset="0"/>
                                  <a:cs typeface="Times New Roman" panose="02020603050405020304" pitchFamily="18" charset="0"/>
                                </a:rPr>
                                <m:t>4</m:t>
                              </m:r>
                            </m:den>
                          </m:f>
                        </m:sub>
                        <m:sup>
                          <m:sSub>
                            <m:sSubPr>
                              <m:ctrlP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e>
                            <m:sub>
                              <m: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e>
                            <m:sub>
                              <m:r>
                                <a:rPr lang="en-US"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𝟐</m:t>
                              </m:r>
                            </m:sub>
                          </m:sSub>
                        </m:sup>
                      </m:sSubSup>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𝒏</m:t>
                              </m:r>
                            </m:e>
                            <m:sub>
                              <m:r>
                                <a:rPr lang="en-US" b="1"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𝟑</m:t>
                              </m:r>
                            </m:sub>
                          </m:sSub>
                        </m:e>
                      </m:d>
                      <m:r>
                        <a:rPr lang="en-US"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𝟑</m:t>
                              </m:r>
                            </m:sub>
                          </m:sSub>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e>
                          </m:d>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2</m:t>
                              </m:r>
                            </m:sub>
                          </m:sSub>
                        </m:sup>
                      </m:s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b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m:t>
                          </m:r>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𝟑</m:t>
                              </m:r>
                            </m:sub>
                          </m:sSub>
                        </m:e>
                      </m:d>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096000" y="931213"/>
                <a:ext cx="6096000" cy="5133841"/>
              </a:xfrm>
              <a:prstGeom prst="rect">
                <a:avLst/>
              </a:prstGeom>
              <a:blipFill>
                <a:blip r:embed="rId3"/>
                <a:stretch>
                  <a:fillRect l="-300" t="-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0" y="931213"/>
                <a:ext cx="6096000" cy="5614742"/>
              </a:xfrm>
              <a:prstGeom prst="rect">
                <a:avLst/>
              </a:prstGeom>
              <a:noFill/>
            </p:spPr>
            <p:txBody>
              <a:bodyPr wrap="square" rtlCol="0">
                <a:spAutoFit/>
              </a:bodyPr>
              <a:lstStyle/>
              <a:p>
                <a:r>
                  <a:rPr lang="en-US" dirty="0">
                    <a:latin typeface="Times New Roman" panose="02020603050405020304" pitchFamily="18" charset="0"/>
                    <a:ea typeface="Cambria Math" panose="02040503050406030204" pitchFamily="18" charset="0"/>
                    <a:cs typeface="Times New Roman" panose="02020603050405020304" pitchFamily="18" charset="0"/>
                  </a:rPr>
                  <a:t>Biến </a:t>
                </a:r>
                <a:r>
                  <a:rPr lang="en-US" dirty="0" err="1">
                    <a:latin typeface="Times New Roman" panose="02020603050405020304" pitchFamily="18" charset="0"/>
                    <a:ea typeface="Cambria Math" panose="02040503050406030204" pitchFamily="18" charset="0"/>
                    <a:cs typeface="Times New Roman" panose="02020603050405020304" pitchFamily="18" charset="0"/>
                  </a:rPr>
                  <a:t>đổi</a:t>
                </a:r>
                <a:r>
                  <a:rPr lang="en-US" dirty="0">
                    <a:latin typeface="Times New Roman" panose="02020603050405020304" pitchFamily="18" charset="0"/>
                    <a:ea typeface="Cambria Math" panose="02040503050406030204" pitchFamily="18" charset="0"/>
                    <a:cs typeface="Times New Roman" panose="02020603050405020304" pitchFamily="18" charset="0"/>
                  </a:rPr>
                  <a:t> DFT </a:t>
                </a:r>
                <a14:m>
                  <m:oMath xmlns:m="http://schemas.openxmlformats.org/officeDocument/2006/math">
                    <m:r>
                      <a:rPr lang="en-US" i="1" dirty="0"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điểm</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của</a:t>
                </a:r>
                <a:r>
                  <a:rPr lang="en-US"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r>
                            <a:rPr lang="en-GB" i="1">
                              <a:latin typeface="Cambria Math" panose="02040503050406030204" pitchFamily="18" charset="0"/>
                              <a:ea typeface="Cambria Math" panose="02040503050406030204" pitchFamily="18" charset="0"/>
                            </a:rPr>
                            <m:t>𝑛</m:t>
                          </m:r>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𝑁</m:t>
                          </m:r>
                          <m:r>
                            <a:rPr lang="en-GB" i="1">
                              <a:latin typeface="Cambria Math" panose="02040503050406030204" pitchFamily="18" charset="0"/>
                              <a:ea typeface="Cambria Math" panose="02040503050406030204" pitchFamily="18" charset="0"/>
                            </a:rPr>
                            <m:t>−1</m:t>
                          </m:r>
                        </m:sup>
                        <m:e>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𝑛</m:t>
                              </m:r>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r>
                                <a:rPr lang="en-GB" i="1">
                                  <a:latin typeface="Cambria Math" panose="02040503050406030204" pitchFamily="18" charset="0"/>
                                  <a:ea typeface="Cambria Math" panose="02040503050406030204" pitchFamily="18" charset="0"/>
                                </a:rPr>
                                <m:t>𝑛𝑘</m:t>
                              </m:r>
                            </m:sup>
                          </m:sSubSup>
                          <m:r>
                            <a:rPr lang="en-GB" i="1">
                              <a:latin typeface="Cambria Math" panose="02040503050406030204" pitchFamily="18" charset="0"/>
                              <a:ea typeface="Cambria Math" panose="02040503050406030204" pitchFamily="18" charset="0"/>
                            </a:rPr>
                            <m:t> </m:t>
                          </m:r>
                        </m:e>
                      </m:nary>
                      <m:r>
                        <a:rPr lang="en-GB" i="1">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𝑘</m:t>
                      </m:r>
                      <m:r>
                        <a:rPr lang="en-GB" i="1">
                          <a:latin typeface="Cambria Math" panose="02040503050406030204" pitchFamily="18" charset="0"/>
                          <a:ea typeface="Cambria Math" panose="02040503050406030204" pitchFamily="18" charset="0"/>
                        </a:rPr>
                        <m:t>=0,1,…,</m:t>
                      </m:r>
                      <m:r>
                        <a:rPr lang="en-GB" i="1">
                          <a:latin typeface="Cambria Math" panose="02040503050406030204" pitchFamily="18" charset="0"/>
                          <a:ea typeface="Cambria Math" panose="02040503050406030204" pitchFamily="18" charset="0"/>
                        </a:rPr>
                        <m:t>𝑁</m:t>
                      </m:r>
                      <m:r>
                        <a:rPr lang="en-GB" i="1">
                          <a:latin typeface="Cambria Math" panose="02040503050406030204" pitchFamily="18" charset="0"/>
                          <a:ea typeface="Cambria Math" panose="02040503050406030204" pitchFamily="18" charset="0"/>
                        </a:rPr>
                        <m:t>−1</m:t>
                      </m:r>
                    </m:oMath>
                    <m:oMath xmlns:m="http://schemas.openxmlformats.org/officeDocument/2006/math">
                      <m:r>
                        <a:rPr lang="en-GB" i="1">
                          <a:latin typeface="Cambria Math" panose="02040503050406030204" pitchFamily="18" charset="0"/>
                          <a:ea typeface="Cambria Math" panose="02040503050406030204" pitchFamily="18" charset="0"/>
                        </a:rPr>
                        <m:t>𝑛</m:t>
                      </m:r>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&lt;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&gt;</m:t>
                          </m:r>
                        </m:e>
                        <m:sub>
                          <m:r>
                            <a:rPr lang="en-GB" i="1">
                              <a:latin typeface="Cambria Math" panose="02040503050406030204" pitchFamily="18" charset="0"/>
                              <a:ea typeface="Cambria Math" panose="02040503050406030204" pitchFamily="18" charset="0"/>
                            </a:rPr>
                            <m:t>𝑁</m:t>
                          </m:r>
                        </m:sub>
                      </m:sSub>
                    </m:oMath>
                    <m:oMath xmlns:m="http://schemas.openxmlformats.org/officeDocument/2006/math">
                      <m:r>
                        <a:rPr lang="en-GB" i="1">
                          <a:latin typeface="Cambria Math" panose="02040503050406030204" pitchFamily="18" charset="0"/>
                          <a:ea typeface="Cambria Math" panose="02040503050406030204" pitchFamily="18" charset="0"/>
                        </a:rPr>
                        <m:t>𝑘</m:t>
                      </m:r>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&lt;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&gt;</m:t>
                          </m:r>
                        </m:e>
                        <m:sub>
                          <m:r>
                            <a:rPr lang="en-GB" i="1">
                              <a:latin typeface="Cambria Math" panose="02040503050406030204" pitchFamily="18" charset="0"/>
                              <a:ea typeface="Cambria Math" panose="02040503050406030204" pitchFamily="18" charset="0"/>
                            </a:rPr>
                            <m:t>𝑁</m:t>
                          </m:r>
                        </m:sub>
                      </m:sSub>
                    </m:oMath>
                  </m:oMathPara>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e>
                      </m:nary>
                    </m:oMath>
                  </m:oMathPara>
                </a14:m>
                <a:endParaRPr lang="en-US" i="1"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𝒏</m:t>
                        </m:r>
                      </m:e>
                      <m:sub>
                        <m:r>
                          <a:rPr lang="en-US"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𝟎</m:t>
                    </m:r>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b="1" dirty="0">
                  <a:latin typeface="Times New Roman" panose="020206030504050203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Para>
                </a14:m>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𝒏</m:t>
                        </m:r>
                      </m:e>
                      <m:sub>
                        <m:r>
                          <a:rPr lang="en-US" b="1" i="1">
                            <a:latin typeface="Cambria Math" panose="02040503050406030204" pitchFamily="18" charset="0"/>
                            <a:ea typeface="Cambria Math" panose="02040503050406030204" pitchFamily="18" charset="0"/>
                            <a:cs typeface="Times New Roman" panose="02020603050405020304" pitchFamily="18" charset="0"/>
                          </a:rPr>
                          <m:t>𝟏</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𝟏</m:t>
                    </m:r>
                  </m:oMath>
                </a14:m>
                <a:r>
                  <a:rPr lang="en-US" b="1" dirty="0">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𝑘</m:t>
                          </m:r>
                        </m:e>
                      </m:d>
                      <m:r>
                        <m:rPr>
                          <m:aln/>
                        </m:rP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 </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 xmlns:m="http://schemas.openxmlformats.org/officeDocument/2006/math">
                      <m:r>
                        <m:rPr>
                          <m:aln/>
                        </m:rPr>
                        <a:rPr lang="en-US" i="1">
                          <a:latin typeface="Cambria Math" panose="02040503050406030204" pitchFamily="18" charset="0"/>
                          <a:ea typeface="Cambria Math" panose="02040503050406030204" pitchFamily="18" charset="0"/>
                        </a:rPr>
                        <m:t>=</m:t>
                      </m:r>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r>
                            <a:rPr lang="en-GB" i="1">
                              <a:latin typeface="Cambria Math" panose="02040503050406030204" pitchFamily="18" charset="0"/>
                              <a:ea typeface="Cambria Math" panose="02040503050406030204" pitchFamily="18" charset="0"/>
                            </a:rPr>
                            <m:t>=0 </m:t>
                          </m:r>
                        </m:sub>
                        <m:sup>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r>
                            <a:rPr lang="en-GB" i="1">
                              <a:latin typeface="Cambria Math" panose="02040503050406030204" pitchFamily="18" charset="0"/>
                              <a:ea typeface="Cambria Math" panose="02040503050406030204" pitchFamily="18" charset="0"/>
                            </a:rPr>
                            <m:t>−1</m:t>
                          </m:r>
                        </m:sup>
                        <m:e>
                          <m:nary>
                            <m:naryPr>
                              <m:chr m:val="∑"/>
                              <m:limLoc m:val="undOvr"/>
                              <m:ctrlPr>
                                <a:rPr lang="en-US" i="1">
                                  <a:latin typeface="Cambria Math" panose="02040503050406030204" pitchFamily="18" charset="0"/>
                                  <a:ea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=0</m:t>
                              </m:r>
                            </m:sub>
                            <m:sup>
                              <m:r>
                                <a:rPr lang="en-GB" i="1">
                                  <a:latin typeface="Cambria Math" panose="02040503050406030204" pitchFamily="18" charset="0"/>
                                  <a:ea typeface="Cambria Math" panose="02040503050406030204" pitchFamily="18" charset="0"/>
                                </a:rPr>
                                <m:t>1</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p>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sSubSup>
                                <m:sSubSupPr>
                                  <m:ctrlPr>
                                    <a:rPr lang="en-US"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𝑊</m:t>
                                  </m:r>
                                </m:e>
                                <m:sub>
                                  <m:r>
                                    <a:rPr lang="en-GB" i="1">
                                      <a:latin typeface="Cambria Math" panose="02040503050406030204" pitchFamily="18" charset="0"/>
                                      <a:ea typeface="Cambria Math" panose="02040503050406030204" pitchFamily="18" charset="0"/>
                                    </a:rPr>
                                    <m:t>𝑁</m:t>
                                  </m:r>
                                </m:sub>
                                <m:sup>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𝑁</m:t>
                                          </m:r>
                                        </m:num>
                                        <m:den>
                                          <m:r>
                                            <a:rPr lang="en-GB" i="1">
                                              <a:latin typeface="Cambria Math" panose="02040503050406030204" pitchFamily="18" charset="0"/>
                                              <a:ea typeface="Cambria Math" panose="02040503050406030204" pitchFamily="18" charset="0"/>
                                            </a:rPr>
                                            <m:t>4</m:t>
                                          </m:r>
                                        </m:den>
                                      </m:f>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𝑛</m:t>
                                          </m:r>
                                        </m:e>
                                        <m:sub>
                                          <m:r>
                                            <a:rPr lang="en-GB" i="1">
                                              <a:latin typeface="Cambria Math" panose="02040503050406030204" pitchFamily="18" charset="0"/>
                                              <a:ea typeface="Cambria Math" panose="02040503050406030204" pitchFamily="18" charset="0"/>
                                            </a:rPr>
                                            <m:t>3</m:t>
                                          </m:r>
                                        </m:sub>
                                      </m:sSub>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2</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4</m:t>
                                          </m:r>
                                          <m:r>
                                            <a:rPr lang="en-GB" i="1">
                                              <a:latin typeface="Cambria Math" panose="02040503050406030204" pitchFamily="18" charset="0"/>
                                              <a:ea typeface="Cambria Math" panose="02040503050406030204" pitchFamily="18" charset="0"/>
                                            </a:rPr>
                                            <m:t>𝑘</m:t>
                                          </m:r>
                                        </m:e>
                                        <m:sub>
                                          <m:r>
                                            <a:rPr lang="en-GB" i="1">
                                              <a:latin typeface="Cambria Math" panose="02040503050406030204" pitchFamily="18" charset="0"/>
                                              <a:ea typeface="Cambria Math" panose="02040503050406030204" pitchFamily="18" charset="0"/>
                                            </a:rPr>
                                            <m:t>3</m:t>
                                          </m:r>
                                        </m:sub>
                                      </m:sSub>
                                    </m:e>
                                  </m:d>
                                </m:sup>
                              </m:sSubSup>
                            </m:e>
                          </m:nary>
                        </m:e>
                      </m:nary>
                    </m:oMath>
                  </m:oMathPara>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Times New Roman" panose="02020603050405020304" pitchFamily="18" charset="0"/>
                    <a:ea typeface="Cambria Math" panose="02040503050406030204" pitchFamily="18" charset="0"/>
                    <a:cs typeface="Times New Roman" panose="02020603050405020304" pitchFamily="18" charset="0"/>
                  </a:rPr>
                  <a:t>Đặt: </a:t>
                </a:r>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𝐵</m:t>
                          </m:r>
                        </m:e>
                        <m: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sub>
                        <m:sup>
                          <m:sSub>
                            <m:sSubPr>
                              <m:ctrlPr>
                                <a:rPr lang="en-US" b="1" i="1">
                                  <a:solidFill>
                                    <a:srgbClr val="FF0000"/>
                                  </a:solidFill>
                                  <a:latin typeface="Cambria Math" panose="02040503050406030204" pitchFamily="18" charset="0"/>
                                  <a:ea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𝒌</m:t>
                              </m:r>
                            </m:e>
                            <m:sub>
                              <m:r>
                                <a:rPr lang="en-US" b="1" i="1">
                                  <a:solidFill>
                                    <a:srgbClr val="FF0000"/>
                                  </a:solidFill>
                                  <a:latin typeface="Cambria Math" panose="02040503050406030204" pitchFamily="18" charset="0"/>
                                  <a:ea typeface="Cambria Math" panose="02040503050406030204" pitchFamily="18" charset="0"/>
                                </a:rPr>
                                <m:t>𝟏</m:t>
                              </m:r>
                            </m:sub>
                          </m:sSub>
                        </m:sup>
                      </m:sSubSup>
                      <m:d>
                        <m:dPr>
                          <m:ctrlPr>
                            <a:rPr lang="en-US" i="1">
                              <a:latin typeface="Cambria Math" panose="02040503050406030204" pitchFamily="18" charset="0"/>
                              <a:ea typeface="Cambria Math" panose="02040503050406030204" pitchFamily="18" charset="0"/>
                            </a:rPr>
                          </m:ctrlPr>
                        </m:dPr>
                        <m:e>
                          <m:f>
                            <m:fPr>
                              <m:ctrlPr>
                                <a:rPr lang="en-US" b="1" i="1">
                                  <a:solidFill>
                                    <a:srgbClr val="0000FF"/>
                                  </a:solidFill>
                                  <a:latin typeface="Cambria Math" panose="02040503050406030204" pitchFamily="18" charset="0"/>
                                  <a:ea typeface="Cambria Math" panose="02040503050406030204" pitchFamily="18" charset="0"/>
                                </a:rPr>
                              </m:ctrlPr>
                            </m:fPr>
                            <m:num>
                              <m:r>
                                <a:rPr lang="en-GB" b="1" i="1">
                                  <a:solidFill>
                                    <a:srgbClr val="0000FF"/>
                                  </a:solidFill>
                                  <a:latin typeface="Cambria Math" panose="02040503050406030204" pitchFamily="18" charset="0"/>
                                  <a:ea typeface="Cambria Math" panose="02040503050406030204" pitchFamily="18" charset="0"/>
                                </a:rPr>
                                <m:t>𝑵</m:t>
                              </m:r>
                            </m:num>
                            <m:den>
                              <m:r>
                                <a:rPr lang="en-GB" b="1" i="1">
                                  <a:solidFill>
                                    <a:srgbClr val="0000FF"/>
                                  </a:solidFill>
                                  <a:latin typeface="Cambria Math" panose="02040503050406030204" pitchFamily="18" charset="0"/>
                                  <a:ea typeface="Cambria Math" panose="02040503050406030204" pitchFamily="18" charset="0"/>
                                </a:rPr>
                                <m:t>𝟒</m:t>
                              </m:r>
                            </m:den>
                          </m:f>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𝟐</m:t>
                              </m:r>
                            </m:sub>
                          </m:sSub>
                          <m:r>
                            <a:rPr lang="en-GB" b="1" i="1">
                              <a:solidFill>
                                <a:srgbClr val="0000FF"/>
                              </a:solidFill>
                              <a:latin typeface="Cambria Math" panose="02040503050406030204" pitchFamily="18" charset="0"/>
                              <a:ea typeface="Cambria Math" panose="02040503050406030204" pitchFamily="18" charset="0"/>
                            </a:rPr>
                            <m:t>+</m:t>
                          </m:r>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𝟑</m:t>
                              </m:r>
                            </m:sub>
                          </m:sSub>
                        </m:e>
                      </m:d>
                      <m:r>
                        <a:rPr lang="en-US"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b="1" i="1">
                                  <a:solidFill>
                                    <a:srgbClr val="0000FF"/>
                                  </a:solidFill>
                                  <a:latin typeface="Cambria Math" panose="02040503050406030204" pitchFamily="18" charset="0"/>
                                  <a:ea typeface="Cambria Math" panose="02040503050406030204" pitchFamily="18" charset="0"/>
                                </a:rPr>
                              </m:ctrlPr>
                            </m:fPr>
                            <m:num>
                              <m:r>
                                <a:rPr lang="en-GB" b="1" i="1">
                                  <a:solidFill>
                                    <a:srgbClr val="0000FF"/>
                                  </a:solidFill>
                                  <a:latin typeface="Cambria Math" panose="02040503050406030204" pitchFamily="18" charset="0"/>
                                  <a:ea typeface="Cambria Math" panose="02040503050406030204" pitchFamily="18" charset="0"/>
                                </a:rPr>
                                <m:t>𝑵</m:t>
                              </m:r>
                            </m:num>
                            <m:den>
                              <m:r>
                                <a:rPr lang="en-GB" b="1" i="1">
                                  <a:solidFill>
                                    <a:srgbClr val="0000FF"/>
                                  </a:solidFill>
                                  <a:latin typeface="Cambria Math" panose="02040503050406030204" pitchFamily="18" charset="0"/>
                                  <a:ea typeface="Cambria Math" panose="02040503050406030204" pitchFamily="18" charset="0"/>
                                </a:rPr>
                                <m:t>𝟒</m:t>
                              </m:r>
                            </m:den>
                          </m:f>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𝟐</m:t>
                              </m:r>
                            </m:sub>
                          </m:sSub>
                          <m:r>
                            <a:rPr lang="en-GB" b="1" i="1">
                              <a:solidFill>
                                <a:srgbClr val="0000FF"/>
                              </a:solidFill>
                              <a:latin typeface="Cambria Math" panose="02040503050406030204" pitchFamily="18" charset="0"/>
                              <a:ea typeface="Cambria Math" panose="02040503050406030204" pitchFamily="18" charset="0"/>
                            </a:rPr>
                            <m:t>+</m:t>
                          </m:r>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𝟑</m:t>
                              </m:r>
                            </m:sub>
                          </m:sSub>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sup>
                      </m:sSup>
                      <m:r>
                        <a:rPr lang="en-GB" i="1">
                          <a:latin typeface="Cambria Math" panose="02040503050406030204" pitchFamily="18" charset="0"/>
                          <a:ea typeface="Cambria Math" panose="02040503050406030204" pitchFamily="18" charset="0"/>
                        </a:rPr>
                        <m:t>𝑥</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𝑁</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b="1" i="1">
                                  <a:solidFill>
                                    <a:srgbClr val="0000FF"/>
                                  </a:solidFill>
                                  <a:latin typeface="Cambria Math" panose="02040503050406030204" pitchFamily="18" charset="0"/>
                                  <a:ea typeface="Cambria Math" panose="02040503050406030204" pitchFamily="18" charset="0"/>
                                </a:rPr>
                              </m:ctrlPr>
                            </m:fPr>
                            <m:num>
                              <m:r>
                                <a:rPr lang="en-GB" b="1" i="1">
                                  <a:solidFill>
                                    <a:srgbClr val="0000FF"/>
                                  </a:solidFill>
                                  <a:latin typeface="Cambria Math" panose="02040503050406030204" pitchFamily="18" charset="0"/>
                                  <a:ea typeface="Cambria Math" panose="02040503050406030204" pitchFamily="18" charset="0"/>
                                </a:rPr>
                                <m:t>𝑵</m:t>
                              </m:r>
                            </m:num>
                            <m:den>
                              <m:r>
                                <a:rPr lang="en-GB" b="1" i="1">
                                  <a:solidFill>
                                    <a:srgbClr val="0000FF"/>
                                  </a:solidFill>
                                  <a:latin typeface="Cambria Math" panose="02040503050406030204" pitchFamily="18" charset="0"/>
                                  <a:ea typeface="Cambria Math" panose="02040503050406030204" pitchFamily="18" charset="0"/>
                                </a:rPr>
                                <m:t>𝟒</m:t>
                              </m:r>
                            </m:den>
                          </m:f>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𝟐</m:t>
                              </m:r>
                            </m:sub>
                          </m:sSub>
                          <m:r>
                            <a:rPr lang="en-GB" b="1" i="1">
                              <a:solidFill>
                                <a:srgbClr val="0000FF"/>
                              </a:solidFill>
                              <a:latin typeface="Cambria Math" panose="02040503050406030204" pitchFamily="18" charset="0"/>
                              <a:ea typeface="Cambria Math" panose="02040503050406030204" pitchFamily="18" charset="0"/>
                            </a:rPr>
                            <m:t>+</m:t>
                          </m:r>
                          <m:sSub>
                            <m:sSubPr>
                              <m:ctrlPr>
                                <a:rPr lang="en-US" b="1" i="1">
                                  <a:solidFill>
                                    <a:srgbClr val="0000FF"/>
                                  </a:solidFill>
                                  <a:latin typeface="Cambria Math" panose="02040503050406030204" pitchFamily="18" charset="0"/>
                                  <a:ea typeface="Cambria Math" panose="02040503050406030204" pitchFamily="18" charset="0"/>
                                </a:rPr>
                              </m:ctrlPr>
                            </m:sSubPr>
                            <m:e>
                              <m:r>
                                <a:rPr lang="en-GB" b="1" i="1">
                                  <a:solidFill>
                                    <a:srgbClr val="0000FF"/>
                                  </a:solidFill>
                                  <a:latin typeface="Cambria Math" panose="02040503050406030204" pitchFamily="18" charset="0"/>
                                  <a:ea typeface="Cambria Math" panose="02040503050406030204" pitchFamily="18" charset="0"/>
                                </a:rPr>
                                <m:t>𝒏</m:t>
                              </m:r>
                            </m:e>
                            <m:sub>
                              <m:r>
                                <a:rPr lang="en-GB" b="1" i="1">
                                  <a:solidFill>
                                    <a:srgbClr val="0000FF"/>
                                  </a:solidFill>
                                  <a:latin typeface="Cambria Math" panose="02040503050406030204" pitchFamily="18" charset="0"/>
                                  <a:ea typeface="Cambria Math" panose="02040503050406030204" pitchFamily="18" charset="0"/>
                                </a:rPr>
                                <m:t>𝟑</m:t>
                              </m:r>
                            </m:sub>
                          </m:sSub>
                        </m:e>
                      </m:d>
                    </m:oMath>
                  </m:oMathPara>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0" y="931213"/>
                <a:ext cx="6096000" cy="5614742"/>
              </a:xfrm>
              <a:prstGeom prst="rect">
                <a:avLst/>
              </a:prstGeom>
              <a:blipFill>
                <a:blip r:embed="rId4"/>
                <a:stretch>
                  <a:fillRect l="-300" t="-217"/>
                </a:stretch>
              </a:blipFill>
            </p:spPr>
            <p:txBody>
              <a:bodyPr/>
              <a:lstStyle/>
              <a:p>
                <a:r>
                  <a:rPr lang="en-US">
                    <a:noFill/>
                  </a:rPr>
                  <a:t> </a:t>
                </a:r>
              </a:p>
            </p:txBody>
          </p:sp>
        </mc:Fallback>
      </mc:AlternateContent>
      <p:sp>
        <p:nvSpPr>
          <p:cNvPr id="5"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rgbClr val="FF0000"/>
                </a:solidFill>
                <a:latin typeface="Times New Roman" panose="02020603050405020304" pitchFamily="18" charset="0"/>
                <a:cs typeface="Times New Roman" panose="02020603050405020304" pitchFamily="18" charset="0"/>
              </a:rPr>
              <a:t>Câu hỏi: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Cơ</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sở</a:t>
            </a:r>
            <a:r>
              <a:rPr lang="en-US" sz="2000" b="1">
                <a:solidFill>
                  <a:srgbClr val="FF0000"/>
                </a:solidFill>
                <a:latin typeface="Times New Roman" panose="02020603050405020304" pitchFamily="18" charset="0"/>
                <a:cs typeface="Times New Roman" panose="02020603050405020304" pitchFamily="18" charset="0"/>
              </a:rPr>
              <a:t> Nguyên lý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FFT</a:t>
            </a:r>
            <a:r>
              <a:rPr lang="vi-VN" sz="2000" b="1" dirty="0">
                <a:solidFill>
                  <a:srgbClr val="FF0000"/>
                </a:solidFill>
                <a:latin typeface="Times New Roman" panose="02020603050405020304" pitchFamily="18" charset="0"/>
                <a:cs typeface="Times New Roman" panose="02020603050405020304" pitchFamily="18" charset="0"/>
              </a:rPr>
              <a:t>?</a:t>
            </a:r>
            <a:r>
              <a:rPr lang="en-US" sz="2000" b="1" dirty="0">
                <a:solidFill>
                  <a:srgbClr val="FF0000"/>
                </a:solidFill>
                <a:latin typeface="Times New Roman" panose="02020603050405020304" pitchFamily="18" charset="0"/>
                <a:cs typeface="Times New Roman" panose="02020603050405020304" pitchFamily="18" charset="0"/>
              </a:rPr>
              <a:t> (1/2)</a:t>
            </a:r>
            <a:endParaRPr lang="vi-VN"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598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0" y="938308"/>
                <a:ext cx="12192000" cy="19865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𝑋</m:t>
                      </m:r>
                      <m:d>
                        <m:dPr>
                          <m:ctrlPr>
                            <a:rPr lang="en-US"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𝑘</m:t>
                          </m:r>
                        </m:e>
                      </m:d>
                      <m:r>
                        <m:rPr>
                          <m:aln/>
                        </m:rPr>
                        <a:rPr lang="en-GB" sz="1600" b="0" i="1" smtClean="0">
                          <a:latin typeface="Cambria Math" panose="02040503050406030204" pitchFamily="18" charset="0"/>
                          <a:ea typeface="Cambria Math" panose="02040503050406030204" pitchFamily="18" charset="0"/>
                        </a:rPr>
                        <m:t>=</m:t>
                      </m:r>
                      <m:nary>
                        <m:naryPr>
                          <m:chr m:val="∑"/>
                          <m:limLoc m:val="undOvr"/>
                          <m:ctrlPr>
                            <a:rPr lang="en-US" sz="1600" i="1">
                              <a:latin typeface="Cambria Math" panose="02040503050406030204" pitchFamily="18" charset="0"/>
                              <a:ea typeface="Cambria Math" panose="02040503050406030204" pitchFamily="18" charset="0"/>
                            </a:rPr>
                          </m:ctrlPr>
                        </m:naryPr>
                        <m:sub>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𝑛</m:t>
                              </m:r>
                            </m:e>
                            <m:sub>
                              <m:r>
                                <a:rPr lang="en-GB" sz="1600" b="0" i="1">
                                  <a:latin typeface="Cambria Math" panose="02040503050406030204" pitchFamily="18" charset="0"/>
                                  <a:ea typeface="Cambria Math" panose="02040503050406030204" pitchFamily="18" charset="0"/>
                                </a:rPr>
                                <m:t>3</m:t>
                              </m:r>
                            </m:sub>
                          </m:sSub>
                          <m:r>
                            <a:rPr lang="en-GB" sz="1600" b="0" i="1">
                              <a:latin typeface="Cambria Math" panose="02040503050406030204" pitchFamily="18" charset="0"/>
                              <a:ea typeface="Cambria Math" panose="02040503050406030204" pitchFamily="18" charset="0"/>
                            </a:rPr>
                            <m:t>=0</m:t>
                          </m:r>
                        </m:sub>
                        <m:sup>
                          <m:f>
                            <m:fPr>
                              <m:ctrlPr>
                                <a:rPr lang="en-US" sz="1600" i="1">
                                  <a:latin typeface="Cambria Math" panose="02040503050406030204" pitchFamily="18" charset="0"/>
                                  <a:ea typeface="Cambria Math" panose="02040503050406030204" pitchFamily="18" charset="0"/>
                                </a:rPr>
                              </m:ctrlPr>
                            </m:fPr>
                            <m:num>
                              <m:r>
                                <a:rPr lang="en-GB" sz="1600" b="0" i="1">
                                  <a:latin typeface="Cambria Math" panose="02040503050406030204" pitchFamily="18" charset="0"/>
                                  <a:ea typeface="Cambria Math" panose="02040503050406030204" pitchFamily="18" charset="0"/>
                                </a:rPr>
                                <m:t>𝑁</m:t>
                              </m:r>
                            </m:num>
                            <m:den>
                              <m:r>
                                <a:rPr lang="en-GB" sz="1600" b="0" i="1">
                                  <a:latin typeface="Cambria Math" panose="02040503050406030204" pitchFamily="18" charset="0"/>
                                  <a:ea typeface="Cambria Math" panose="02040503050406030204" pitchFamily="18" charset="0"/>
                                </a:rPr>
                                <m:t>4</m:t>
                              </m:r>
                            </m:den>
                          </m:f>
                          <m:r>
                            <a:rPr lang="en-GB" sz="1600" b="0" i="1">
                              <a:latin typeface="Cambria Math" panose="02040503050406030204" pitchFamily="18" charset="0"/>
                              <a:ea typeface="Cambria Math" panose="02040503050406030204" pitchFamily="18" charset="0"/>
                            </a:rPr>
                            <m:t>−1</m:t>
                          </m:r>
                        </m:sup>
                        <m:e>
                          <m:d>
                            <m:dPr>
                              <m:begChr m:val="["/>
                              <m:endChr m:val="]"/>
                              <m:ctrlPr>
                                <a:rPr lang="en-US" sz="1600" i="1">
                                  <a:latin typeface="Cambria Math" panose="02040503050406030204" pitchFamily="18" charset="0"/>
                                  <a:ea typeface="Cambria Math" panose="02040503050406030204" pitchFamily="18" charset="0"/>
                                </a:rPr>
                              </m:ctrlPr>
                            </m:dPr>
                            <m:e>
                              <m:sSubSup>
                                <m:sSubSupPr>
                                  <m:ctrlPr>
                                    <a:rPr lang="en-US"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sub>
                                  <m:f>
                                    <m:f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num>
                                    <m:den>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4</m:t>
                                      </m:r>
                                    </m:den>
                                  </m:f>
                                </m:sub>
                                <m:sup>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e>
                                    <m:sub>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e>
                                    <m:sub>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b>
                                  </m:sSub>
                                </m:sup>
                              </m:sSubSup>
                              <m:d>
                                <m:d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e>
                                    <m:sub>
                                      <m:r>
                                        <a:rPr lang="en-US" sz="1600" b="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3</m:t>
                                      </m:r>
                                    </m:sub>
                                  </m:sSub>
                                </m:e>
                              </m:d>
                              <m:r>
                                <a:rPr lang="en-US" sz="1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GB" sz="1600" b="0" i="1">
                                      <a:latin typeface="Cambria Math" panose="02040503050406030204" pitchFamily="18" charset="0"/>
                                      <a:ea typeface="Cambria Math" panose="02040503050406030204" pitchFamily="18" charset="0"/>
                                    </a:rPr>
                                    <m:t>𝑊</m:t>
                                  </m:r>
                                </m:e>
                                <m:sub>
                                  <m:r>
                                    <a:rPr lang="en-GB" sz="1600" b="0" i="1">
                                      <a:latin typeface="Cambria Math" panose="02040503050406030204" pitchFamily="18" charset="0"/>
                                      <a:ea typeface="Cambria Math" panose="02040503050406030204" pitchFamily="18" charset="0"/>
                                    </a:rPr>
                                    <m:t>𝑁</m:t>
                                  </m:r>
                                </m:sub>
                                <m:sup>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𝑛</m:t>
                                      </m:r>
                                    </m:e>
                                    <m:sub>
                                      <m:r>
                                        <a:rPr lang="en-GB" sz="1600" b="0" i="1">
                                          <a:latin typeface="Cambria Math" panose="02040503050406030204" pitchFamily="18" charset="0"/>
                                          <a:ea typeface="Cambria Math" panose="02040503050406030204" pitchFamily="18" charset="0"/>
                                        </a:rPr>
                                        <m:t>3</m:t>
                                      </m:r>
                                    </m:sub>
                                  </m:sSub>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𝑘</m:t>
                                          </m:r>
                                        </m:e>
                                        <m:sub>
                                          <m:r>
                                            <a:rPr lang="en-GB" sz="1600" b="0" i="1">
                                              <a:latin typeface="Cambria Math" panose="02040503050406030204" pitchFamily="18" charset="0"/>
                                              <a:ea typeface="Cambria Math" panose="02040503050406030204" pitchFamily="18" charset="0"/>
                                            </a:rPr>
                                            <m:t>1</m:t>
                                          </m:r>
                                        </m:sub>
                                      </m:sSub>
                                      <m:r>
                                        <a:rPr lang="en-GB" sz="1600" b="0" i="1">
                                          <a:latin typeface="Cambria Math" panose="02040503050406030204" pitchFamily="18" charset="0"/>
                                          <a:ea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𝑘</m:t>
                                          </m:r>
                                        </m:e>
                                        <m:sub>
                                          <m:r>
                                            <a:rPr lang="en-GB" sz="1600" b="0" i="1">
                                              <a:latin typeface="Cambria Math" panose="02040503050406030204" pitchFamily="18" charset="0"/>
                                              <a:ea typeface="Cambria Math" panose="02040503050406030204" pitchFamily="18" charset="0"/>
                                            </a:rPr>
                                            <m:t>2</m:t>
                                          </m:r>
                                        </m:sub>
                                      </m:sSub>
                                    </m:e>
                                  </m:d>
                                </m:sup>
                              </m:sSubSup>
                            </m:e>
                          </m:d>
                          <m:sSubSup>
                            <m:sSubSupPr>
                              <m:ctrlPr>
                                <a:rPr lang="en-US" sz="1600" i="1">
                                  <a:latin typeface="Cambria Math" panose="02040503050406030204" pitchFamily="18" charset="0"/>
                                  <a:ea typeface="Cambria Math" panose="02040503050406030204" pitchFamily="18" charset="0"/>
                                </a:rPr>
                              </m:ctrlPr>
                            </m:sSubSupPr>
                            <m:e>
                              <m:r>
                                <a:rPr lang="en-GB" sz="1600" b="0" i="1">
                                  <a:latin typeface="Cambria Math" panose="02040503050406030204" pitchFamily="18" charset="0"/>
                                  <a:ea typeface="Cambria Math" panose="02040503050406030204" pitchFamily="18" charset="0"/>
                                </a:rPr>
                                <m:t>𝑊</m:t>
                              </m:r>
                            </m:e>
                            <m:sub>
                              <m:f>
                                <m:fPr>
                                  <m:ctrlPr>
                                    <a:rPr lang="en-US" sz="1600" i="1">
                                      <a:latin typeface="Cambria Math" panose="02040503050406030204" pitchFamily="18" charset="0"/>
                                      <a:ea typeface="Cambria Math" panose="02040503050406030204" pitchFamily="18" charset="0"/>
                                    </a:rPr>
                                  </m:ctrlPr>
                                </m:fPr>
                                <m:num>
                                  <m:r>
                                    <a:rPr lang="en-GB" sz="1600" b="0" i="1">
                                      <a:latin typeface="Cambria Math" panose="02040503050406030204" pitchFamily="18" charset="0"/>
                                      <a:ea typeface="Cambria Math" panose="02040503050406030204" pitchFamily="18" charset="0"/>
                                    </a:rPr>
                                    <m:t>𝑁</m:t>
                                  </m:r>
                                </m:num>
                                <m:den>
                                  <m:r>
                                    <a:rPr lang="en-GB" sz="1600" b="0" i="1">
                                      <a:latin typeface="Cambria Math" panose="02040503050406030204" pitchFamily="18" charset="0"/>
                                      <a:ea typeface="Cambria Math" panose="02040503050406030204" pitchFamily="18" charset="0"/>
                                    </a:rPr>
                                    <m:t>4</m:t>
                                  </m:r>
                                </m:den>
                              </m:f>
                            </m:sub>
                            <m:sup>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𝑛</m:t>
                                  </m:r>
                                </m:e>
                                <m:sub>
                                  <m:r>
                                    <a:rPr lang="en-GB" sz="1600" b="0" i="1">
                                      <a:latin typeface="Cambria Math" panose="02040503050406030204" pitchFamily="18" charset="0"/>
                                      <a:ea typeface="Cambria Math" panose="02040503050406030204" pitchFamily="18" charset="0"/>
                                    </a:rPr>
                                    <m:t>3</m:t>
                                  </m:r>
                                </m:sub>
                              </m:sSub>
                              <m:sSub>
                                <m:sSubPr>
                                  <m:ctrlPr>
                                    <a:rPr lang="en-US" sz="1600" i="1">
                                      <a:latin typeface="Cambria Math" panose="02040503050406030204" pitchFamily="18" charset="0"/>
                                      <a:ea typeface="Cambria Math" panose="02040503050406030204" pitchFamily="18" charset="0"/>
                                    </a:rPr>
                                  </m:ctrlPr>
                                </m:sSubPr>
                                <m:e>
                                  <m:r>
                                    <a:rPr lang="en-GB" sz="1600" b="0" i="1">
                                      <a:latin typeface="Cambria Math" panose="02040503050406030204" pitchFamily="18" charset="0"/>
                                      <a:ea typeface="Cambria Math" panose="02040503050406030204" pitchFamily="18" charset="0"/>
                                    </a:rPr>
                                    <m:t>𝑘</m:t>
                                  </m:r>
                                </m:e>
                                <m:sub>
                                  <m:r>
                                    <a:rPr lang="en-GB" sz="1600" b="0" i="1">
                                      <a:latin typeface="Cambria Math" panose="02040503050406030204" pitchFamily="18" charset="0"/>
                                      <a:ea typeface="Cambria Math" panose="02040503050406030204" pitchFamily="18" charset="0"/>
                                    </a:rPr>
                                    <m:t>3</m:t>
                                  </m:r>
                                </m:sub>
                              </m:sSub>
                            </m:sup>
                          </m:sSubSup>
                        </m:e>
                      </m:nary>
                    </m:oMath>
                  </m:oMathPara>
                </a14:m>
                <a:endParaRPr lang="en-US" sz="1600" dirty="0">
                  <a:latin typeface="Times New Roman" panose="02020603050405020304" pitchFamily="18" charset="0"/>
                  <a:ea typeface="Cambria Math" panose="02040503050406030204" pitchFamily="18" charset="0"/>
                  <a:cs typeface="Times New Roman" panose="02020603050405020304" pitchFamily="18" charset="0"/>
                </a:endParaRPr>
              </a:p>
              <a:p>
                <a:r>
                  <a:rPr lang="en-US" sz="1600" dirty="0" err="1">
                    <a:latin typeface="Times New Roman" panose="02020603050405020304" pitchFamily="18" charset="0"/>
                    <a:ea typeface="Cambria Math" panose="02040503050406030204" pitchFamily="18" charset="0"/>
                    <a:cs typeface="Times New Roman" panose="02020603050405020304" pitchFamily="18" charset="0"/>
                  </a:rPr>
                  <a:t>Với</a:t>
                </a:r>
                <a:r>
                  <a:rPr lang="en-US" sz="1600" dirty="0">
                    <a:latin typeface="Times New Roman" panose="02020603050405020304" pitchFamily="18" charset="0"/>
                    <a:ea typeface="Cambria Math" panose="02040503050406030204" pitchFamily="18" charset="0"/>
                    <a:cs typeface="Times New Roman" panose="02020603050405020304" pitchFamily="18" charset="0"/>
                  </a:rPr>
                  <a:t>:</a:t>
                </a:r>
              </a:p>
              <a:p>
                <a:endParaRPr lang="en-GB" sz="16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𝐻</m:t>
                          </m:r>
                        </m:e>
                        <m:sub>
                          <m:f>
                            <m:f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𝑁</m:t>
                              </m:r>
                            </m:num>
                            <m:den>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4</m:t>
                              </m:r>
                            </m:den>
                          </m:f>
                        </m:sub>
                        <m:sup>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e>
                            <m:sub>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e>
                            <m:sub>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sub>
                          </m:sSub>
                        </m:sup>
                      </m:sSubSup>
                      <m:d>
                        <m:d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𝑛</m:t>
                              </m:r>
                            </m:e>
                            <m:sub>
                              <m:r>
                                <a:rPr lang="en-US"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3</m:t>
                              </m:r>
                            </m:sub>
                          </m:sSub>
                        </m:e>
                      </m:d>
                      <m:r>
                        <a:rPr lang="en-GB"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𝑥</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3</m:t>
                                  </m:r>
                                </m:sub>
                              </m:sSub>
                            </m:e>
                          </m:d>
                          <m:r>
                            <a:rPr lang="en-GB"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e>
                              </m:d>
                            </m:e>
                            <m:sup>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𝑘</m:t>
                                  </m:r>
                                </m:e>
                                <m:sub>
                                  <m:r>
                                    <a:rPr lang="en-GB" sz="1600" i="1">
                                      <a:latin typeface="Cambria Math" panose="02040503050406030204" pitchFamily="18" charset="0"/>
                                      <a:ea typeface="Cambria Math" panose="02040503050406030204" pitchFamily="18" charset="0"/>
                                    </a:rPr>
                                    <m:t>1</m:t>
                                  </m:r>
                                </m:sub>
                              </m:sSub>
                            </m:sup>
                          </m:sSup>
                          <m:r>
                            <a:rPr lang="en-GB" sz="1600" i="1">
                              <a:latin typeface="Cambria Math" panose="02040503050406030204" pitchFamily="18" charset="0"/>
                              <a:ea typeface="Cambria Math" panose="02040503050406030204" pitchFamily="18" charset="0"/>
                            </a:rPr>
                            <m:t>𝑥</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3</m:t>
                                  </m:r>
                                </m:sub>
                              </m:sSub>
                              <m:r>
                                <a:rPr lang="en-GB"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𝑁</m:t>
                                  </m:r>
                                </m:num>
                                <m:den>
                                  <m:r>
                                    <a:rPr lang="en-GB" sz="1600" i="1">
                                      <a:latin typeface="Cambria Math" panose="02040503050406030204" pitchFamily="18" charset="0"/>
                                      <a:ea typeface="Cambria Math" panose="02040503050406030204" pitchFamily="18" charset="0"/>
                                    </a:rPr>
                                    <m:t>2</m:t>
                                  </m:r>
                                </m:den>
                              </m:f>
                            </m:e>
                          </m:d>
                        </m:e>
                      </m:d>
                      <m:r>
                        <a:rPr lang="en-US" sz="1600" b="0" i="1" smtClean="0">
                          <a:latin typeface="Cambria Math" panose="02040503050406030204" pitchFamily="18" charset="0"/>
                          <a:ea typeface="Cambria Math" panose="02040503050406030204" pitchFamily="18" charset="0"/>
                        </a:rPr>
                        <m:t> </m:t>
                      </m:r>
                      <m:r>
                        <a:rPr lang="en-GB"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𝑗</m:t>
                              </m:r>
                            </m:e>
                          </m:d>
                        </m:e>
                        <m:sup>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𝑘</m:t>
                              </m:r>
                            </m:e>
                            <m:sub>
                              <m:r>
                                <a:rPr lang="en-GB" sz="1600" i="1">
                                  <a:latin typeface="Cambria Math" panose="02040503050406030204" pitchFamily="18" charset="0"/>
                                  <a:ea typeface="Cambria Math" panose="02040503050406030204" pitchFamily="18" charset="0"/>
                                </a:rPr>
                                <m:t>1</m:t>
                              </m:r>
                            </m:sub>
                          </m:sSub>
                          <m:r>
                            <a:rPr lang="en-GB" sz="1600" i="1">
                              <a:latin typeface="Cambria Math" panose="02040503050406030204" pitchFamily="18" charset="0"/>
                              <a:ea typeface="Cambria Math" panose="02040503050406030204" pitchFamily="18" charset="0"/>
                            </a:rPr>
                            <m:t>+2</m:t>
                          </m:r>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𝑘</m:t>
                              </m:r>
                            </m:e>
                            <m:sub>
                              <m:r>
                                <a:rPr lang="en-GB" sz="1600" i="1">
                                  <a:latin typeface="Cambria Math" panose="02040503050406030204" pitchFamily="18" charset="0"/>
                                  <a:ea typeface="Cambria Math" panose="02040503050406030204" pitchFamily="18" charset="0"/>
                                </a:rPr>
                                <m:t>2</m:t>
                              </m:r>
                            </m:sub>
                          </m:sSub>
                        </m:sup>
                      </m:sSup>
                      <m:r>
                        <a:rPr lang="en-US" sz="1600" b="0" i="1" smtClean="0">
                          <a:latin typeface="Cambria Math" panose="02040503050406030204" pitchFamily="18" charset="0"/>
                          <a:ea typeface="Cambria Math" panose="02040503050406030204" pitchFamily="18" charset="0"/>
                        </a:rPr>
                        <m:t> </m:t>
                      </m:r>
                      <m:d>
                        <m:dPr>
                          <m:begChr m:val="["/>
                          <m:endChr m:val="]"/>
                          <m:ctrlPr>
                            <a:rPr lang="en-US" sz="1600" b="0" i="1" smtClean="0">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𝑥</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3</m:t>
                                  </m:r>
                                </m:sub>
                              </m:sSub>
                              <m:r>
                                <a:rPr lang="en-GB"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𝑁</m:t>
                                  </m:r>
                                </m:num>
                                <m:den>
                                  <m:r>
                                    <a:rPr lang="en-GB" sz="1600" i="1">
                                      <a:latin typeface="Cambria Math" panose="02040503050406030204" pitchFamily="18" charset="0"/>
                                      <a:ea typeface="Cambria Math" panose="02040503050406030204" pitchFamily="18" charset="0"/>
                                    </a:rPr>
                                    <m:t>4</m:t>
                                  </m:r>
                                </m:den>
                              </m:f>
                            </m:e>
                          </m:d>
                          <m:r>
                            <a:rPr lang="en-GB"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e>
                              </m:d>
                            </m:e>
                            <m:sup>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𝑘</m:t>
                                  </m:r>
                                </m:e>
                                <m:sub>
                                  <m:r>
                                    <a:rPr lang="en-GB" sz="1600" i="1">
                                      <a:latin typeface="Cambria Math" panose="02040503050406030204" pitchFamily="18" charset="0"/>
                                      <a:ea typeface="Cambria Math" panose="02040503050406030204" pitchFamily="18" charset="0"/>
                                    </a:rPr>
                                    <m:t>1</m:t>
                                  </m:r>
                                </m:sub>
                              </m:sSub>
                            </m:sup>
                          </m:sSup>
                          <m:r>
                            <a:rPr lang="en-GB" sz="1600" i="1">
                              <a:latin typeface="Cambria Math" panose="02040503050406030204" pitchFamily="18" charset="0"/>
                              <a:ea typeface="Cambria Math" panose="02040503050406030204" pitchFamily="18" charset="0"/>
                            </a:rPr>
                            <m:t>𝑥</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𝑛</m:t>
                                  </m:r>
                                </m:e>
                                <m:sub>
                                  <m:r>
                                    <a:rPr lang="en-GB" sz="1600" i="1">
                                      <a:latin typeface="Cambria Math" panose="02040503050406030204" pitchFamily="18" charset="0"/>
                                      <a:ea typeface="Cambria Math" panose="02040503050406030204" pitchFamily="18" charset="0"/>
                                    </a:rPr>
                                    <m:t>3</m:t>
                                  </m:r>
                                </m:sub>
                              </m:sSub>
                              <m:r>
                                <a:rPr lang="en-GB"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GB" sz="1600" i="1">
                                      <a:latin typeface="Cambria Math" panose="02040503050406030204" pitchFamily="18" charset="0"/>
                                      <a:ea typeface="Cambria Math" panose="02040503050406030204" pitchFamily="18" charset="0"/>
                                    </a:rPr>
                                    <m:t>3</m:t>
                                  </m:r>
                                  <m:r>
                                    <a:rPr lang="en-GB" sz="1600" i="1">
                                      <a:latin typeface="Cambria Math" panose="02040503050406030204" pitchFamily="18" charset="0"/>
                                      <a:ea typeface="Cambria Math" panose="02040503050406030204" pitchFamily="18" charset="0"/>
                                    </a:rPr>
                                    <m:t>𝑁</m:t>
                                  </m:r>
                                </m:num>
                                <m:den>
                                  <m:r>
                                    <a:rPr lang="en-GB" sz="1600" i="1">
                                      <a:latin typeface="Cambria Math" panose="02040503050406030204" pitchFamily="18" charset="0"/>
                                      <a:ea typeface="Cambria Math" panose="02040503050406030204" pitchFamily="18" charset="0"/>
                                    </a:rPr>
                                    <m:t>4</m:t>
                                  </m:r>
                                </m:den>
                              </m:f>
                            </m:e>
                          </m:d>
                        </m:e>
                      </m:d>
                    </m:oMath>
                  </m:oMathPara>
                </a14:m>
                <a:endParaRPr lang="en-US" sz="16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0" y="938308"/>
                <a:ext cx="12192000" cy="1986506"/>
              </a:xfrm>
              <a:prstGeom prst="rect">
                <a:avLst/>
              </a:prstGeom>
              <a:blipFill>
                <a:blip r:embed="rId3"/>
                <a:stretch>
                  <a:fillRect l="-250"/>
                </a:stretch>
              </a:blipFill>
            </p:spPr>
            <p:txBody>
              <a:bodyPr/>
              <a:lstStyle/>
              <a:p>
                <a:r>
                  <a:rPr lang="en-US">
                    <a:noFill/>
                  </a:rPr>
                  <a:t> </a:t>
                </a:r>
              </a:p>
            </p:txBody>
          </p:sp>
        </mc:Fallback>
      </mc:AlternateContent>
      <p:sp>
        <p:nvSpPr>
          <p:cNvPr id="3" name="Rectangle 2"/>
          <p:cNvSpPr/>
          <p:nvPr/>
        </p:nvSpPr>
        <p:spPr>
          <a:xfrm>
            <a:off x="3248659" y="2305795"/>
            <a:ext cx="2540000" cy="58091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5959" y="2300190"/>
            <a:ext cx="3162300" cy="58091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2459" y="2158999"/>
            <a:ext cx="7112000" cy="887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5296285" y="3187399"/>
            <a:ext cx="6661647" cy="3276663"/>
          </a:xfrm>
          <a:prstGeom prst="rect">
            <a:avLst/>
          </a:prstGeom>
          <a:ln w="9525">
            <a:solidFill>
              <a:schemeClr val="tx1"/>
            </a:solidFill>
          </a:ln>
        </p:spPr>
      </p:pic>
      <p:sp>
        <p:nvSpPr>
          <p:cNvPr id="8"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rgbClr val="FF0000"/>
                </a:solidFill>
                <a:latin typeface="Times New Roman" panose="02020603050405020304" pitchFamily="18" charset="0"/>
                <a:cs typeface="Times New Roman" panose="02020603050405020304" pitchFamily="18" charset="0"/>
              </a:rPr>
              <a:t>Câu hỏi: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Cơ</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sở</a:t>
            </a:r>
            <a:r>
              <a:rPr lang="en-US" sz="2000" b="1">
                <a:solidFill>
                  <a:srgbClr val="FF0000"/>
                </a:solidFill>
                <a:latin typeface="Times New Roman" panose="02020603050405020304" pitchFamily="18" charset="0"/>
                <a:cs typeface="Times New Roman" panose="02020603050405020304" pitchFamily="18" charset="0"/>
              </a:rPr>
              <a:t> Nguyên lý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FFT</a:t>
            </a:r>
            <a:r>
              <a:rPr lang="vi-VN" sz="2000" b="1" dirty="0">
                <a:solidFill>
                  <a:srgbClr val="FF0000"/>
                </a:solidFill>
                <a:latin typeface="Times New Roman" panose="02020603050405020304" pitchFamily="18" charset="0"/>
                <a:cs typeface="Times New Roman" panose="02020603050405020304" pitchFamily="18" charset="0"/>
              </a:rPr>
              <a:t>?</a:t>
            </a:r>
            <a:r>
              <a:rPr lang="en-US" sz="2000" b="1" dirty="0">
                <a:solidFill>
                  <a:srgbClr val="FF0000"/>
                </a:solidFill>
                <a:latin typeface="Times New Roman" panose="02020603050405020304" pitchFamily="18" charset="0"/>
                <a:cs typeface="Times New Roman" panose="02020603050405020304" pitchFamily="18" charset="0"/>
              </a:rPr>
              <a:t> (2/2)</a:t>
            </a:r>
            <a:endParaRPr lang="vi-VN" sz="20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0" y="3084309"/>
                <a:ext cx="5176434" cy="872868"/>
              </a:xfrm>
              <a:prstGeom prst="rect">
                <a:avLst/>
              </a:prstGeom>
              <a:noFill/>
            </p:spPr>
            <p:txBody>
              <a:bodyPr wrap="square" rtlCol="0">
                <a:spAutoFit/>
              </a:bodyPr>
              <a:lstStyle/>
              <a:p>
                <a:r>
                  <a:rPr lang="en-US" sz="1600" dirty="0" err="1">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Đặt</a:t>
                </a:r>
                <a:r>
                  <a:rPr lang="en-US" sz="16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Sup>
                        <m:sSubSupPr>
                          <m:ctrlPr>
                            <a:rPr lang="en-US" sz="1600" i="1" smtClean="0">
                              <a:solidFill>
                                <a:schemeClr val="tx1"/>
                              </a:solidFill>
                              <a:latin typeface="Cambria Math" panose="02040503050406030204" pitchFamily="18" charset="0"/>
                              <a:ea typeface="Cambria Math" panose="02040503050406030204" pitchFamily="18" charset="0"/>
                            </a:rPr>
                          </m:ctrlPr>
                        </m:sSubSupPr>
                        <m:e>
                          <m:r>
                            <a:rPr lang="en-US" sz="1600" b="0" i="1">
                              <a:solidFill>
                                <a:schemeClr val="tx1"/>
                              </a:solidFill>
                              <a:latin typeface="Cambria Math" panose="02040503050406030204" pitchFamily="18" charset="0"/>
                              <a:ea typeface="Cambria Math" panose="02040503050406030204" pitchFamily="18" charset="0"/>
                            </a:rPr>
                            <m:t>𝐵</m:t>
                          </m:r>
                        </m:e>
                        <m:sub>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b="0" i="1">
                                  <a:solidFill>
                                    <a:schemeClr val="tx1"/>
                                  </a:solidFill>
                                  <a:latin typeface="Cambria Math" panose="02040503050406030204" pitchFamily="18" charset="0"/>
                                  <a:ea typeface="Cambria Math" panose="02040503050406030204" pitchFamily="18" charset="0"/>
                                </a:rPr>
                                <m:t>𝑁</m:t>
                              </m:r>
                            </m:num>
                            <m:den>
                              <m:r>
                                <a:rPr lang="en-US" sz="1600" b="0" i="1">
                                  <a:solidFill>
                                    <a:schemeClr val="tx1"/>
                                  </a:solidFill>
                                  <a:latin typeface="Cambria Math" panose="02040503050406030204" pitchFamily="18" charset="0"/>
                                  <a:ea typeface="Cambria Math" panose="02040503050406030204" pitchFamily="18" charset="0"/>
                                </a:rPr>
                                <m:t>2</m:t>
                              </m:r>
                            </m:den>
                          </m:f>
                        </m:sub>
                        <m:sup>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a:solidFill>
                                    <a:schemeClr val="tx1"/>
                                  </a:solidFill>
                                  <a:latin typeface="Cambria Math" panose="02040503050406030204" pitchFamily="18" charset="0"/>
                                  <a:ea typeface="Cambria Math" panose="02040503050406030204" pitchFamily="18" charset="0"/>
                                </a:rPr>
                                <m:t>𝑘</m:t>
                              </m:r>
                            </m:e>
                            <m:sub>
                              <m:r>
                                <a:rPr lang="en-US" sz="1600" b="0" i="1">
                                  <a:solidFill>
                                    <a:schemeClr val="tx1"/>
                                  </a:solidFill>
                                  <a:latin typeface="Cambria Math" panose="02040503050406030204" pitchFamily="18" charset="0"/>
                                  <a:ea typeface="Cambria Math" panose="02040503050406030204" pitchFamily="18" charset="0"/>
                                </a:rPr>
                                <m:t>1</m:t>
                              </m:r>
                            </m:sub>
                          </m:sSub>
                        </m:sup>
                      </m:sSubSup>
                      <m:d>
                        <m:dPr>
                          <m:ctrlPr>
                            <a:rPr lang="en-US"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𝑛</m:t>
                          </m:r>
                        </m:e>
                      </m:d>
                      <m:r>
                        <a:rPr lang="en-US" sz="1600" b="0" i="1">
                          <a:solidFill>
                            <a:schemeClr val="tx1"/>
                          </a:solidFill>
                          <a:latin typeface="Cambria Math" panose="02040503050406030204" pitchFamily="18" charset="0"/>
                          <a:ea typeface="Cambria Math" panose="02040503050406030204" pitchFamily="18" charset="0"/>
                        </a:rPr>
                        <m:t>=</m:t>
                      </m:r>
                      <m:r>
                        <a:rPr lang="en-GB" sz="1600" b="0" i="1">
                          <a:solidFill>
                            <a:schemeClr val="tx1"/>
                          </a:solidFill>
                          <a:latin typeface="Cambria Math" panose="02040503050406030204" pitchFamily="18" charset="0"/>
                          <a:ea typeface="Cambria Math" panose="02040503050406030204" pitchFamily="18" charset="0"/>
                        </a:rPr>
                        <m:t>𝑥</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b="0" i="1" smtClean="0">
                              <a:solidFill>
                                <a:schemeClr val="tx1"/>
                              </a:solidFill>
                              <a:latin typeface="Cambria Math" panose="02040503050406030204" pitchFamily="18" charset="0"/>
                              <a:ea typeface="Cambria Math" panose="02040503050406030204" pitchFamily="18" charset="0"/>
                            </a:rPr>
                            <m:t>𝑛</m:t>
                          </m:r>
                        </m:e>
                      </m:d>
                      <m:r>
                        <a:rPr lang="en-US" sz="1600" b="0" i="1">
                          <a:solidFill>
                            <a:schemeClr val="tx1"/>
                          </a:solidFill>
                          <a:latin typeface="Cambria Math" panose="02040503050406030204" pitchFamily="18" charset="0"/>
                          <a:ea typeface="Cambria Math" panose="02040503050406030204" pitchFamily="18" charset="0"/>
                        </a:rPr>
                        <m:t>+</m:t>
                      </m:r>
                      <m:sSup>
                        <m:sSupPr>
                          <m:ctrlPr>
                            <a:rPr lang="en-US" sz="1600" i="1">
                              <a:solidFill>
                                <a:schemeClr val="tx1"/>
                              </a:solidFill>
                              <a:latin typeface="Cambria Math" panose="02040503050406030204" pitchFamily="18" charset="0"/>
                              <a:ea typeface="Cambria Math" panose="02040503050406030204" pitchFamily="18" charset="0"/>
                            </a:rPr>
                          </m:ctrlPr>
                        </m:sSupPr>
                        <m:e>
                          <m:d>
                            <m:dPr>
                              <m:ctrlPr>
                                <a:rPr lang="en-US" sz="1600" i="1">
                                  <a:solidFill>
                                    <a:schemeClr val="tx1"/>
                                  </a:solidFill>
                                  <a:latin typeface="Cambria Math" panose="02040503050406030204" pitchFamily="18" charset="0"/>
                                  <a:ea typeface="Cambria Math" panose="02040503050406030204" pitchFamily="18" charset="0"/>
                                </a:rPr>
                              </m:ctrlPr>
                            </m:dPr>
                            <m:e>
                              <m:r>
                                <a:rPr lang="en-US" sz="1600" b="0" i="1">
                                  <a:solidFill>
                                    <a:schemeClr val="tx1"/>
                                  </a:solidFill>
                                  <a:latin typeface="Cambria Math" panose="02040503050406030204" pitchFamily="18" charset="0"/>
                                  <a:ea typeface="Cambria Math" panose="02040503050406030204" pitchFamily="18" charset="0"/>
                                </a:rPr>
                                <m:t>−1</m:t>
                              </m:r>
                            </m:e>
                          </m:d>
                        </m:e>
                        <m:sup>
                          <m:sSub>
                            <m:sSubPr>
                              <m:ctrlPr>
                                <a:rPr lang="en-US" sz="1600" i="1">
                                  <a:solidFill>
                                    <a:schemeClr val="tx1"/>
                                  </a:solidFill>
                                  <a:latin typeface="Cambria Math" panose="02040503050406030204" pitchFamily="18" charset="0"/>
                                  <a:ea typeface="Cambria Math" panose="02040503050406030204" pitchFamily="18" charset="0"/>
                                </a:rPr>
                              </m:ctrlPr>
                            </m:sSubPr>
                            <m:e>
                              <m:r>
                                <a:rPr lang="en-US" sz="1600" b="0" i="1">
                                  <a:solidFill>
                                    <a:schemeClr val="tx1"/>
                                  </a:solidFill>
                                  <a:latin typeface="Cambria Math" panose="02040503050406030204" pitchFamily="18" charset="0"/>
                                  <a:ea typeface="Cambria Math" panose="02040503050406030204" pitchFamily="18" charset="0"/>
                                </a:rPr>
                                <m:t>𝑘</m:t>
                              </m:r>
                            </m:e>
                            <m:sub>
                              <m:r>
                                <a:rPr lang="en-US" sz="1600" b="0" i="1">
                                  <a:solidFill>
                                    <a:schemeClr val="tx1"/>
                                  </a:solidFill>
                                  <a:latin typeface="Cambria Math" panose="02040503050406030204" pitchFamily="18" charset="0"/>
                                  <a:ea typeface="Cambria Math" panose="02040503050406030204" pitchFamily="18" charset="0"/>
                                </a:rPr>
                                <m:t>1</m:t>
                              </m:r>
                            </m:sub>
                          </m:sSub>
                        </m:sup>
                      </m:sSup>
                      <m:r>
                        <a:rPr lang="en-GB" sz="1600" b="0" i="1">
                          <a:solidFill>
                            <a:schemeClr val="tx1"/>
                          </a:solidFill>
                          <a:latin typeface="Cambria Math" panose="02040503050406030204" pitchFamily="18" charset="0"/>
                          <a:ea typeface="Cambria Math" panose="02040503050406030204" pitchFamily="18" charset="0"/>
                        </a:rPr>
                        <m:t>𝑥</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b="0" i="1">
                                  <a:solidFill>
                                    <a:schemeClr val="tx1"/>
                                  </a:solidFill>
                                  <a:latin typeface="Cambria Math" panose="02040503050406030204" pitchFamily="18" charset="0"/>
                                  <a:ea typeface="Cambria Math" panose="02040503050406030204" pitchFamily="18" charset="0"/>
                                </a:rPr>
                                <m:t>𝑁</m:t>
                              </m:r>
                            </m:num>
                            <m:den>
                              <m:r>
                                <a:rPr lang="en-US" sz="1600" b="0" i="1">
                                  <a:solidFill>
                                    <a:schemeClr val="tx1"/>
                                  </a:solidFill>
                                  <a:latin typeface="Cambria Math" panose="02040503050406030204" pitchFamily="18" charset="0"/>
                                  <a:ea typeface="Cambria Math" panose="02040503050406030204" pitchFamily="18" charset="0"/>
                                </a:rPr>
                                <m:t>2</m:t>
                              </m:r>
                            </m:den>
                          </m:f>
                          <m:r>
                            <a:rPr lang="en-US" sz="1600" b="0" i="1">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𝑛</m:t>
                          </m:r>
                        </m:e>
                      </m:d>
                    </m:oMath>
                  </m:oMathPara>
                </a14:m>
                <a:endParaRPr lang="en-US" sz="16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3084309"/>
                <a:ext cx="5176434" cy="872868"/>
              </a:xfrm>
              <a:prstGeom prst="rect">
                <a:avLst/>
              </a:prstGeom>
              <a:blipFill>
                <a:blip r:embed="rId5"/>
                <a:stretch>
                  <a:fillRect l="-589" t="-2098"/>
                </a:stretch>
              </a:blipFill>
            </p:spPr>
            <p:txBody>
              <a:bodyPr/>
              <a:lstStyle/>
              <a:p>
                <a:r>
                  <a:rPr lang="en-US">
                    <a:noFill/>
                  </a:rPr>
                  <a:t> </a:t>
                </a:r>
              </a:p>
            </p:txBody>
          </p:sp>
        </mc:Fallback>
      </mc:AlternateContent>
    </p:spTree>
    <p:extLst>
      <p:ext uri="{BB962C8B-B14F-4D97-AF65-F5344CB8AC3E}">
        <p14:creationId xmlns:p14="http://schemas.microsoft.com/office/powerpoint/2010/main" val="24073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 y="1173964"/>
            <a:ext cx="6116108" cy="5105810"/>
          </a:xfrm>
          <a:prstGeom prst="rect">
            <a:avLst/>
          </a:prstGeom>
        </p:spPr>
      </p:pic>
      <p:pic>
        <p:nvPicPr>
          <p:cNvPr id="8" name="Picture 7"/>
          <p:cNvPicPr>
            <a:picLocks noChangeAspect="1"/>
          </p:cNvPicPr>
          <p:nvPr/>
        </p:nvPicPr>
        <p:blipFill>
          <a:blip r:embed="rId4"/>
          <a:stretch>
            <a:fillRect/>
          </a:stretch>
        </p:blipFill>
        <p:spPr>
          <a:xfrm>
            <a:off x="6500492" y="3860373"/>
            <a:ext cx="5602607" cy="2684207"/>
          </a:xfrm>
          <a:prstGeom prst="rect">
            <a:avLst/>
          </a:prstGeom>
        </p:spPr>
      </p:pic>
      <p:pic>
        <p:nvPicPr>
          <p:cNvPr id="2" name="Picture 1"/>
          <p:cNvPicPr>
            <a:picLocks noChangeAspect="1"/>
          </p:cNvPicPr>
          <p:nvPr/>
        </p:nvPicPr>
        <p:blipFill>
          <a:blip r:embed="rId5"/>
          <a:stretch>
            <a:fillRect/>
          </a:stretch>
        </p:blipFill>
        <p:spPr>
          <a:xfrm>
            <a:off x="7377306" y="919964"/>
            <a:ext cx="3848978" cy="2799257"/>
          </a:xfrm>
          <a:prstGeom prst="rect">
            <a:avLst/>
          </a:prstGeom>
        </p:spPr>
      </p:pic>
      <p:sp>
        <p:nvSpPr>
          <p:cNvPr id="7"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rgbClr val="FF0000"/>
                </a:solidFill>
                <a:latin typeface="Times New Roman" panose="02020603050405020304" pitchFamily="18" charset="0"/>
                <a:cs typeface="Times New Roman" panose="02020603050405020304" pitchFamily="18" charset="0"/>
              </a:rPr>
              <a:t>Câu hỏi: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Sơ</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đồ</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FFT</a:t>
            </a:r>
            <a:r>
              <a:rPr lang="vi-VN" sz="2000" b="1"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41696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329319"/>
            <a:ext cx="12192000" cy="4035109"/>
          </a:xfrm>
          <a:prstGeom prst="rect">
            <a:avLst/>
          </a:prstGeom>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155575" y="4554563"/>
              <a:ext cx="3927526" cy="1531887"/>
            </p:xfrm>
            <a:graphic>
              <a:graphicData uri="http://schemas.openxmlformats.org/drawingml/2006/table">
                <a:tbl>
                  <a:tblPr firstRow="1" bandRow="1">
                    <a:tableStyleId>{5C22544A-7EE6-4342-B048-85BDC9FD1C3A}</a:tableStyleId>
                  </a:tblPr>
                  <a:tblGrid>
                    <a:gridCol w="482917">
                      <a:extLst>
                        <a:ext uri="{9D8B030D-6E8A-4147-A177-3AD203B41FA5}">
                          <a16:colId xmlns:a16="http://schemas.microsoft.com/office/drawing/2014/main" val="2038533352"/>
                        </a:ext>
                      </a:extLst>
                    </a:gridCol>
                    <a:gridCol w="952437">
                      <a:extLst>
                        <a:ext uri="{9D8B030D-6E8A-4147-A177-3AD203B41FA5}">
                          <a16:colId xmlns:a16="http://schemas.microsoft.com/office/drawing/2014/main" val="770473024"/>
                        </a:ext>
                      </a:extLst>
                    </a:gridCol>
                    <a:gridCol w="916241">
                      <a:extLst>
                        <a:ext uri="{9D8B030D-6E8A-4147-A177-3AD203B41FA5}">
                          <a16:colId xmlns:a16="http://schemas.microsoft.com/office/drawing/2014/main" val="544017486"/>
                        </a:ext>
                      </a:extLst>
                    </a:gridCol>
                    <a:gridCol w="916241">
                      <a:extLst>
                        <a:ext uri="{9D8B030D-6E8A-4147-A177-3AD203B41FA5}">
                          <a16:colId xmlns:a16="http://schemas.microsoft.com/office/drawing/2014/main" val="3989490473"/>
                        </a:ext>
                      </a:extLst>
                    </a:gridCol>
                    <a:gridCol w="659690">
                      <a:extLst>
                        <a:ext uri="{9D8B030D-6E8A-4147-A177-3AD203B41FA5}">
                          <a16:colId xmlns:a16="http://schemas.microsoft.com/office/drawing/2014/main" val="2777195361"/>
                        </a:ext>
                      </a:extLst>
                    </a:gridCol>
                  </a:tblGrid>
                  <a:tr h="510629">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Times New Roman" panose="02020603050405020304" pitchFamily="18" charset="0"/>
                                  </a:rPr>
                                  <m:t>𝑪</m:t>
                                </m:r>
                                <m:r>
                                  <a:rPr lang="en-US" sz="1600" b="1" i="1" smtClean="0">
                                    <a:latin typeface="Cambria Math" panose="02040503050406030204" pitchFamily="18" charset="0"/>
                                    <a:cs typeface="Times New Roman" panose="02020603050405020304" pitchFamily="18" charset="0"/>
                                  </a:rPr>
                                  <m:t>𝟏</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𝑫</m:t>
                                    </m:r>
                                  </m:e>
                                  <m:sub>
                                    <m:r>
                                      <a:rPr lang="en-US" sz="1600" b="1" i="1" smtClean="0">
                                        <a:latin typeface="Cambria Math" panose="02040503050406030204" pitchFamily="18" charset="0"/>
                                      </a:rPr>
                                      <m:t>𝒓</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𝒀</m:t>
                                    </m:r>
                                  </m:e>
                                  <m:sub>
                                    <m:r>
                                      <a:rPr lang="en-US" sz="1600" b="1" i="1" smtClean="0">
                                        <a:latin typeface="Cambria Math" panose="02040503050406030204" pitchFamily="18" charset="0"/>
                                      </a:rPr>
                                      <m:t>𝒓</m:t>
                                    </m:r>
                                  </m:sub>
                                  <m:sup>
                                    <m:r>
                                      <a:rPr lang="en-US" sz="1600" b="1" i="1" smtClean="0">
                                        <a:latin typeface="Cambria Math" panose="02040503050406030204" pitchFamily="18" charset="0"/>
                                      </a:rPr>
                                      <m:t>+</m:t>
                                    </m:r>
                                  </m:sup>
                                </m:sSub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𝒀</m:t>
                                    </m:r>
                                  </m:e>
                                  <m:sub>
                                    <m:r>
                                      <a:rPr lang="en-US" sz="1600" b="1" i="1" smtClean="0">
                                        <a:latin typeface="Cambria Math" panose="02040503050406030204" pitchFamily="18" charset="0"/>
                                      </a:rPr>
                                      <m:t>𝒓</m:t>
                                    </m:r>
                                  </m:sub>
                                  <m:sup>
                                    <m:r>
                                      <a:rPr lang="en-US" sz="1600" b="1" i="1" smtClean="0">
                                        <a:latin typeface="Cambria Math" panose="02040503050406030204" pitchFamily="18" charset="0"/>
                                      </a:rPr>
                                      <m:t>−</m:t>
                                    </m:r>
                                  </m:sup>
                                </m:sSub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𝑩</m:t>
                                    </m:r>
                                  </m:e>
                                  <m:sub>
                                    <m:r>
                                      <a:rPr lang="en-US" sz="1600" b="1" i="1" smtClean="0">
                                        <a:latin typeface="Cambria Math" panose="02040503050406030204" pitchFamily="18" charset="0"/>
                                      </a:rPr>
                                      <m:t>𝒓</m:t>
                                    </m:r>
                                  </m:sub>
                                </m:sSub>
                              </m:oMath>
                            </m:oMathPara>
                          </a14:m>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7164122"/>
                      </a:ext>
                    </a:extLst>
                  </a:tr>
                  <a:tr h="510629">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0</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−4</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X</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X</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01864558"/>
                      </a:ext>
                    </a:extLst>
                  </a:tr>
                  <a:tr h="510629">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𝑌</m:t>
                                    </m:r>
                                  </m:e>
                                  <m:sub>
                                    <m:r>
                                      <a:rPr lang="en-US" sz="1600" b="0" i="1" smtClean="0">
                                        <a:latin typeface="Cambria Math" panose="02040503050406030204" pitchFamily="18" charset="0"/>
                                      </a:rPr>
                                      <m:t>𝑟</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𝑧</m:t>
                                    </m:r>
                                  </m:e>
                                  <m:sup>
                                    <m:r>
                                      <a:rPr lang="en-US" sz="1600" b="0" i="1" smtClean="0">
                                        <a:latin typeface="Cambria Math" panose="02040503050406030204" pitchFamily="18" charset="0"/>
                                      </a:rPr>
                                      <m:t>−4</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𝐴</m:t>
                                    </m:r>
                                  </m:e>
                                  <m:sub>
                                    <m:r>
                                      <a:rPr lang="en-US" sz="1600" b="0" i="1" smtClean="0">
                                        <a:latin typeface="Cambria Math" panose="020405030504060302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𝑌</m:t>
                                    </m:r>
                                  </m:e>
                                  <m:sub>
                                    <m:r>
                                      <a:rPr lang="en-US" sz="1600" b="0" i="1" smtClean="0">
                                        <a:latin typeface="Cambria Math" panose="02040503050406030204" pitchFamily="18" charset="0"/>
                                      </a:rPr>
                                      <m:t>𝑟</m:t>
                                    </m:r>
                                  </m:sub>
                                  <m:sup>
                                    <m:r>
                                      <a:rPr lang="en-US" sz="1600" b="0" i="1" smtClean="0">
                                        <a:latin typeface="Cambria Math" panose="02040503050406030204" pitchFamily="18" charset="0"/>
                                      </a:rPr>
                                      <m:t>+</m:t>
                                    </m:r>
                                  </m:sup>
                                </m:sSubSup>
                              </m:oMath>
                            </m:oMathPara>
                          </a14:m>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536059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9043497"/>
                  </p:ext>
                </p:extLst>
              </p:nvPr>
            </p:nvGraphicFramePr>
            <p:xfrm>
              <a:off x="155575" y="4554563"/>
              <a:ext cx="3927526" cy="1531887"/>
            </p:xfrm>
            <a:graphic>
              <a:graphicData uri="http://schemas.openxmlformats.org/drawingml/2006/table">
                <a:tbl>
                  <a:tblPr firstRow="1" bandRow="1">
                    <a:tableStyleId>{5C22544A-7EE6-4342-B048-85BDC9FD1C3A}</a:tableStyleId>
                  </a:tblPr>
                  <a:tblGrid>
                    <a:gridCol w="482917">
                      <a:extLst>
                        <a:ext uri="{9D8B030D-6E8A-4147-A177-3AD203B41FA5}">
                          <a16:colId xmlns:a16="http://schemas.microsoft.com/office/drawing/2014/main" val="2038533352"/>
                        </a:ext>
                      </a:extLst>
                    </a:gridCol>
                    <a:gridCol w="952437">
                      <a:extLst>
                        <a:ext uri="{9D8B030D-6E8A-4147-A177-3AD203B41FA5}">
                          <a16:colId xmlns:a16="http://schemas.microsoft.com/office/drawing/2014/main" val="770473024"/>
                        </a:ext>
                      </a:extLst>
                    </a:gridCol>
                    <a:gridCol w="916241">
                      <a:extLst>
                        <a:ext uri="{9D8B030D-6E8A-4147-A177-3AD203B41FA5}">
                          <a16:colId xmlns:a16="http://schemas.microsoft.com/office/drawing/2014/main" val="544017486"/>
                        </a:ext>
                      </a:extLst>
                    </a:gridCol>
                    <a:gridCol w="916241">
                      <a:extLst>
                        <a:ext uri="{9D8B030D-6E8A-4147-A177-3AD203B41FA5}">
                          <a16:colId xmlns:a16="http://schemas.microsoft.com/office/drawing/2014/main" val="3989490473"/>
                        </a:ext>
                      </a:extLst>
                    </a:gridCol>
                    <a:gridCol w="659690">
                      <a:extLst>
                        <a:ext uri="{9D8B030D-6E8A-4147-A177-3AD203B41FA5}">
                          <a16:colId xmlns:a16="http://schemas.microsoft.com/office/drawing/2014/main" val="2777195361"/>
                        </a:ext>
                      </a:extLst>
                    </a:gridCol>
                  </a:tblGrid>
                  <a:tr h="510629">
                    <a:tc>
                      <a:txBody>
                        <a:bodyPr/>
                        <a:lstStyle/>
                        <a:p>
                          <a:endParaRPr lang="en-US"/>
                        </a:p>
                      </a:txBody>
                      <a:tcPr anchor="ctr">
                        <a:blipFill>
                          <a:blip r:embed="rId4"/>
                          <a:stretch>
                            <a:fillRect l="-1266" t="-1190" r="-721519" b="-202381"/>
                          </a:stretch>
                        </a:blipFill>
                      </a:tcPr>
                    </a:tc>
                    <a:tc>
                      <a:txBody>
                        <a:bodyPr/>
                        <a:lstStyle/>
                        <a:p>
                          <a:endParaRPr lang="en-US"/>
                        </a:p>
                      </a:txBody>
                      <a:tcPr anchor="ctr">
                        <a:blipFill>
                          <a:blip r:embed="rId4"/>
                          <a:stretch>
                            <a:fillRect l="-50955" t="-1190" r="-263057" b="-202381"/>
                          </a:stretch>
                        </a:blipFill>
                      </a:tcPr>
                    </a:tc>
                    <a:tc>
                      <a:txBody>
                        <a:bodyPr/>
                        <a:lstStyle/>
                        <a:p>
                          <a:endParaRPr lang="en-US"/>
                        </a:p>
                      </a:txBody>
                      <a:tcPr anchor="ctr">
                        <a:blipFill>
                          <a:blip r:embed="rId4"/>
                          <a:stretch>
                            <a:fillRect l="-158000" t="-1190" r="-175333" b="-202381"/>
                          </a:stretch>
                        </a:blipFill>
                      </a:tcPr>
                    </a:tc>
                    <a:tc>
                      <a:txBody>
                        <a:bodyPr/>
                        <a:lstStyle/>
                        <a:p>
                          <a:endParaRPr lang="en-US"/>
                        </a:p>
                      </a:txBody>
                      <a:tcPr anchor="ctr">
                        <a:blipFill>
                          <a:blip r:embed="rId4"/>
                          <a:stretch>
                            <a:fillRect l="-256291" t="-1190" r="-74172" b="-202381"/>
                          </a:stretch>
                        </a:blipFill>
                      </a:tcPr>
                    </a:tc>
                    <a:tc>
                      <a:txBody>
                        <a:bodyPr/>
                        <a:lstStyle/>
                        <a:p>
                          <a:endParaRPr lang="en-US"/>
                        </a:p>
                      </a:txBody>
                      <a:tcPr anchor="ctr">
                        <a:blipFill>
                          <a:blip r:embed="rId4"/>
                          <a:stretch>
                            <a:fillRect l="-498148" t="-1190" r="-3704" b="-202381"/>
                          </a:stretch>
                        </a:blipFill>
                      </a:tcPr>
                    </a:tc>
                    <a:extLst>
                      <a:ext uri="{0D108BD9-81ED-4DB2-BD59-A6C34878D82A}">
                        <a16:rowId xmlns:a16="http://schemas.microsoft.com/office/drawing/2014/main" val="3817164122"/>
                      </a:ext>
                    </a:extLst>
                  </a:tr>
                  <a:tr h="510629">
                    <a:tc>
                      <a:txBody>
                        <a:bodyPr/>
                        <a:lstStyle/>
                        <a:p>
                          <a:endParaRPr lang="en-US"/>
                        </a:p>
                      </a:txBody>
                      <a:tcPr anchor="ctr">
                        <a:blipFill>
                          <a:blip r:embed="rId4"/>
                          <a:stretch>
                            <a:fillRect l="-1266" t="-101190" r="-721519" b="-102381"/>
                          </a:stretch>
                        </a:blipFill>
                      </a:tcPr>
                    </a:tc>
                    <a:tc>
                      <a:txBody>
                        <a:bodyPr/>
                        <a:lstStyle/>
                        <a:p>
                          <a:endParaRPr lang="en-US"/>
                        </a:p>
                      </a:txBody>
                      <a:tcPr anchor="ctr">
                        <a:blipFill>
                          <a:blip r:embed="rId4"/>
                          <a:stretch>
                            <a:fillRect l="-50955" t="-101190" r="-263057" b="-102381"/>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X</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smtClean="0">
                              <a:latin typeface="Times New Roman" panose="02020603050405020304" pitchFamily="18" charset="0"/>
                              <a:cs typeface="Times New Roman" panose="02020603050405020304" pitchFamily="18" charset="0"/>
                            </a:rPr>
                            <a:t>X</a:t>
                          </a: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498148" t="-101190" r="-3704" b="-102381"/>
                          </a:stretch>
                        </a:blipFill>
                      </a:tcPr>
                    </a:tc>
                    <a:extLst>
                      <a:ext uri="{0D108BD9-81ED-4DB2-BD59-A6C34878D82A}">
                        <a16:rowId xmlns:a16="http://schemas.microsoft.com/office/drawing/2014/main" val="601864558"/>
                      </a:ext>
                    </a:extLst>
                  </a:tr>
                  <a:tr h="510629">
                    <a:tc>
                      <a:txBody>
                        <a:bodyPr/>
                        <a:lstStyle/>
                        <a:p>
                          <a:endParaRPr lang="en-US"/>
                        </a:p>
                      </a:txBody>
                      <a:tcPr anchor="ctr">
                        <a:blipFill>
                          <a:blip r:embed="rId4"/>
                          <a:stretch>
                            <a:fillRect l="-1266" t="-201190" r="-721519" b="-2381"/>
                          </a:stretch>
                        </a:blipFill>
                      </a:tcPr>
                    </a:tc>
                    <a:tc>
                      <a:txBody>
                        <a:bodyPr/>
                        <a:lstStyle/>
                        <a:p>
                          <a:endParaRPr lang="en-US"/>
                        </a:p>
                      </a:txBody>
                      <a:tcPr anchor="ctr">
                        <a:blipFill>
                          <a:blip r:embed="rId4"/>
                          <a:stretch>
                            <a:fillRect l="-50955" t="-201190" r="-263057" b="-2381"/>
                          </a:stretch>
                        </a:blipFill>
                      </a:tcPr>
                    </a:tc>
                    <a:tc>
                      <a:txBody>
                        <a:bodyPr/>
                        <a:lstStyle/>
                        <a:p>
                          <a:endParaRPr lang="en-US"/>
                        </a:p>
                      </a:txBody>
                      <a:tcPr anchor="ctr">
                        <a:blipFill>
                          <a:blip r:embed="rId4"/>
                          <a:stretch>
                            <a:fillRect l="-158000" t="-201190" r="-175333" b="-2381"/>
                          </a:stretch>
                        </a:blipFill>
                      </a:tcPr>
                    </a:tc>
                    <a:tc>
                      <a:txBody>
                        <a:bodyPr/>
                        <a:lstStyle/>
                        <a:p>
                          <a:endParaRPr lang="en-US"/>
                        </a:p>
                      </a:txBody>
                      <a:tcPr anchor="ctr">
                        <a:blipFill>
                          <a:blip r:embed="rId4"/>
                          <a:stretch>
                            <a:fillRect l="-256291" t="-201190" r="-74172" b="-2381"/>
                          </a:stretch>
                        </a:blipFill>
                      </a:tcPr>
                    </a:tc>
                    <a:tc>
                      <a:txBody>
                        <a:bodyPr/>
                        <a:lstStyle/>
                        <a:p>
                          <a:endParaRPr lang="en-US"/>
                        </a:p>
                      </a:txBody>
                      <a:tcPr anchor="ctr">
                        <a:blipFill>
                          <a:blip r:embed="rId4"/>
                          <a:stretch>
                            <a:fillRect l="-498148" t="-201190" r="-3704" b="-2381"/>
                          </a:stretch>
                        </a:blipFill>
                      </a:tcPr>
                    </a:tc>
                    <a:extLst>
                      <a:ext uri="{0D108BD9-81ED-4DB2-BD59-A6C34878D82A}">
                        <a16:rowId xmlns:a16="http://schemas.microsoft.com/office/drawing/2014/main" val="2105360596"/>
                      </a:ext>
                    </a:extLst>
                  </a:tr>
                </a:tbl>
              </a:graphicData>
            </a:graphic>
          </p:graphicFrame>
        </mc:Fallback>
      </mc:AlternateContent>
      <p:sp>
        <p:nvSpPr>
          <p:cNvPr id="7"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rgbClr val="FF0000"/>
                </a:solidFill>
                <a:latin typeface="Times New Roman" panose="02020603050405020304" pitchFamily="18" charset="0"/>
                <a:cs typeface="Times New Roman" panose="02020603050405020304" pitchFamily="18" charset="0"/>
              </a:rPr>
              <a:t>Câu hỏi: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Nguyên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lý</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hoạt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động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FFT</a:t>
            </a:r>
            <a:r>
              <a:rPr lang="vi-VN" sz="2000" b="1" dirty="0">
                <a:solidFill>
                  <a:srgbClr val="FF0000"/>
                </a:solidFill>
                <a:latin typeface="Times New Roman" panose="02020603050405020304" pitchFamily="18" charset="0"/>
                <a:cs typeface="Times New Roman" panose="02020603050405020304" pitchFamily="18" charset="0"/>
              </a:rPr>
              <a:t>?</a:t>
            </a:r>
            <a:r>
              <a:rPr lang="en-US" sz="2000" b="1" dirty="0">
                <a:solidFill>
                  <a:srgbClr val="FF0000"/>
                </a:solidFill>
                <a:latin typeface="Times New Roman" panose="02020603050405020304" pitchFamily="18" charset="0"/>
                <a:cs typeface="Times New Roman" panose="02020603050405020304" pitchFamily="18" charset="0"/>
              </a:rPr>
              <a:t> (1/2)</a:t>
            </a:r>
            <a:endParaRPr lang="vi-VN" sz="2000" b="1"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249509" y="870630"/>
            <a:ext cx="1420582"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Khối</a:t>
            </a:r>
            <a:r>
              <a:rPr lang="en-US" sz="1600" b="1" dirty="0">
                <a:latin typeface="Times New Roman" panose="02020603050405020304" pitchFamily="18" charset="0"/>
                <a:cs typeface="Times New Roman" panose="02020603050405020304" pitchFamily="18" charset="0"/>
              </a:rPr>
              <a:t> BF I:</a:t>
            </a:r>
          </a:p>
        </p:txBody>
      </p:sp>
    </p:spTree>
    <p:extLst>
      <p:ext uri="{BB962C8B-B14F-4D97-AF65-F5344CB8AC3E}">
        <p14:creationId xmlns:p14="http://schemas.microsoft.com/office/powerpoint/2010/main" val="201258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307975" y="4412155"/>
              <a:ext cx="4780149" cy="2042516"/>
            </p:xfrm>
            <a:graphic>
              <a:graphicData uri="http://schemas.openxmlformats.org/drawingml/2006/table">
                <a:tbl>
                  <a:tblPr firstRow="1" bandRow="1">
                    <a:tableStyleId>{5C22544A-7EE6-4342-B048-85BDC9FD1C3A}</a:tableStyleId>
                  </a:tblPr>
                  <a:tblGrid>
                    <a:gridCol w="482917">
                      <a:extLst>
                        <a:ext uri="{9D8B030D-6E8A-4147-A177-3AD203B41FA5}">
                          <a16:colId xmlns:a16="http://schemas.microsoft.com/office/drawing/2014/main" val="2038533352"/>
                        </a:ext>
                      </a:extLst>
                    </a:gridCol>
                    <a:gridCol w="482917">
                      <a:extLst>
                        <a:ext uri="{9D8B030D-6E8A-4147-A177-3AD203B41FA5}">
                          <a16:colId xmlns:a16="http://schemas.microsoft.com/office/drawing/2014/main" val="3379348532"/>
                        </a:ext>
                      </a:extLst>
                    </a:gridCol>
                    <a:gridCol w="567563">
                      <a:extLst>
                        <a:ext uri="{9D8B030D-6E8A-4147-A177-3AD203B41FA5}">
                          <a16:colId xmlns:a16="http://schemas.microsoft.com/office/drawing/2014/main" val="1156238576"/>
                        </a:ext>
                      </a:extLst>
                    </a:gridCol>
                    <a:gridCol w="1008951">
                      <a:extLst>
                        <a:ext uri="{9D8B030D-6E8A-4147-A177-3AD203B41FA5}">
                          <a16:colId xmlns:a16="http://schemas.microsoft.com/office/drawing/2014/main" val="770473024"/>
                        </a:ext>
                      </a:extLst>
                    </a:gridCol>
                    <a:gridCol w="878141">
                      <a:extLst>
                        <a:ext uri="{9D8B030D-6E8A-4147-A177-3AD203B41FA5}">
                          <a16:colId xmlns:a16="http://schemas.microsoft.com/office/drawing/2014/main" val="544017486"/>
                        </a:ext>
                      </a:extLst>
                    </a:gridCol>
                    <a:gridCol w="878141">
                      <a:extLst>
                        <a:ext uri="{9D8B030D-6E8A-4147-A177-3AD203B41FA5}">
                          <a16:colId xmlns:a16="http://schemas.microsoft.com/office/drawing/2014/main" val="3989490473"/>
                        </a:ext>
                      </a:extLst>
                    </a:gridCol>
                    <a:gridCol w="481519">
                      <a:extLst>
                        <a:ext uri="{9D8B030D-6E8A-4147-A177-3AD203B41FA5}">
                          <a16:colId xmlns:a16="http://schemas.microsoft.com/office/drawing/2014/main" val="2777195361"/>
                        </a:ext>
                      </a:extLst>
                    </a:gridCol>
                  </a:tblGrid>
                  <a:tr h="510629">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Times New Roman" panose="02020603050405020304" pitchFamily="18" charset="0"/>
                                  </a:rPr>
                                  <m:t>𝑪</m:t>
                                </m:r>
                                <m:r>
                                  <a:rPr lang="en-US" sz="1600" b="1" i="1" smtClean="0">
                                    <a:latin typeface="Cambria Math" panose="02040503050406030204" pitchFamily="18" charset="0"/>
                                    <a:cs typeface="Times New Roman" panose="02020603050405020304" pitchFamily="18" charset="0"/>
                                  </a:rPr>
                                  <m:t>𝟏</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Times New Roman" panose="02020603050405020304" pitchFamily="18" charset="0"/>
                                  </a:rPr>
                                  <m:t>𝑪</m:t>
                                </m:r>
                                <m:r>
                                  <a:rPr lang="en-US" sz="1600" b="1" i="1" smtClean="0">
                                    <a:latin typeface="Cambria Math" panose="02040503050406030204" pitchFamily="18" charset="0"/>
                                    <a:cs typeface="Times New Roman" panose="02020603050405020304" pitchFamily="18" charset="0"/>
                                  </a:rPr>
                                  <m:t>𝟐</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cs typeface="Times New Roman" panose="02020603050405020304" pitchFamily="18" charset="0"/>
                                  </a:rPr>
                                  <m:t>𝑩</m:t>
                                </m:r>
                                <m:sSub>
                                  <m:sSubPr>
                                    <m:ctrlPr>
                                      <a:rPr lang="en-US" sz="1600" b="1" i="1" smtClean="0">
                                        <a:latin typeface="Cambria Math" panose="02040503050406030204" pitchFamily="18" charset="0"/>
                                        <a:cs typeface="Times New Roman" panose="02020603050405020304" pitchFamily="18" charset="0"/>
                                      </a:rPr>
                                    </m:ctrlPr>
                                  </m:sSubPr>
                                  <m:e>
                                    <m:r>
                                      <a:rPr lang="en-US" sz="1600" b="1" i="1" smtClean="0">
                                        <a:latin typeface="Cambria Math" panose="02040503050406030204" pitchFamily="18" charset="0"/>
                                        <a:cs typeface="Times New Roman" panose="02020603050405020304" pitchFamily="18" charset="0"/>
                                      </a:rPr>
                                      <m:t>𝟐</m:t>
                                    </m:r>
                                  </m:e>
                                  <m:sub>
                                    <m:r>
                                      <a:rPr lang="en-US" sz="1600" b="1" i="1" smtClean="0">
                                        <a:latin typeface="Cambria Math" panose="02040503050406030204" pitchFamily="18" charset="0"/>
                                        <a:cs typeface="Times New Roman" panose="02020603050405020304" pitchFamily="18" charset="0"/>
                                      </a:rPr>
                                      <m:t>𝒊</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𝑫</m:t>
                                    </m:r>
                                  </m:e>
                                  <m:sub>
                                    <m:r>
                                      <a:rPr lang="en-US" sz="1600" b="1" i="1" smtClean="0">
                                        <a:latin typeface="Cambria Math" panose="02040503050406030204" pitchFamily="18" charset="0"/>
                                      </a:rPr>
                                      <m:t>𝒊</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𝒀</m:t>
                                    </m:r>
                                  </m:e>
                                  <m:sub>
                                    <m:r>
                                      <a:rPr lang="en-US" sz="1600" b="1" i="1" smtClean="0">
                                        <a:latin typeface="Cambria Math" panose="02040503050406030204" pitchFamily="18" charset="0"/>
                                      </a:rPr>
                                      <m:t>𝒊</m:t>
                                    </m:r>
                                  </m:sub>
                                  <m:sup>
                                    <m:r>
                                      <a:rPr lang="en-US" sz="1600" b="1" i="1" smtClean="0">
                                        <a:latin typeface="Cambria Math" panose="02040503050406030204" pitchFamily="18" charset="0"/>
                                      </a:rPr>
                                      <m:t>+</m:t>
                                    </m:r>
                                  </m:sup>
                                </m:sSub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𝒀</m:t>
                                    </m:r>
                                  </m:e>
                                  <m:sub>
                                    <m:r>
                                      <a:rPr lang="en-US" sz="1600" b="1" i="1" smtClean="0">
                                        <a:latin typeface="Cambria Math" panose="02040503050406030204" pitchFamily="18" charset="0"/>
                                      </a:rPr>
                                      <m:t>𝒊</m:t>
                                    </m:r>
                                  </m:sub>
                                  <m:sup>
                                    <m:r>
                                      <a:rPr lang="en-US" sz="1600" b="1" i="1" smtClean="0">
                                        <a:latin typeface="Cambria Math" panose="02040503050406030204" pitchFamily="18" charset="0"/>
                                      </a:rPr>
                                      <m:t>−</m:t>
                                    </m:r>
                                  </m:sup>
                                </m:sSub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𝑯</m:t>
                                    </m:r>
                                  </m:e>
                                  <m:sub>
                                    <m:r>
                                      <a:rPr lang="en-US" sz="1600" b="1" i="1" smtClean="0">
                                        <a:latin typeface="Cambria Math" panose="02040503050406030204" pitchFamily="18" charset="0"/>
                                      </a:rPr>
                                      <m:t>𝒊</m:t>
                                    </m:r>
                                  </m:sub>
                                </m:sSub>
                              </m:oMath>
                            </m:oMathPara>
                          </a14:m>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7164122"/>
                      </a:ext>
                    </a:extLst>
                  </a:tr>
                  <a:tr h="510629">
                    <a:tc>
                      <a:txBody>
                        <a:bodyPr/>
                        <a:lstStyle/>
                        <a:p>
                          <a:pPr algn="ctr"/>
                          <a:r>
                            <a:rPr lang="en-US" sz="1600" dirty="0">
                              <a:latin typeface="Times New Roman" panose="02020603050405020304" pitchFamily="18" charset="0"/>
                              <a:cs typeface="Times New Roman" panose="02020603050405020304" pitchFamily="18" charset="0"/>
                            </a:rPr>
                            <a:t>0</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2</m:t>
                                    </m:r>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𝑧</m:t>
                                    </m:r>
                                  </m:e>
                                  <m:sup>
                                    <m:r>
                                      <a:rPr lang="en-US" sz="1600" b="0" i="1" smtClean="0">
                                        <a:latin typeface="Cambria Math" panose="02040503050406030204" pitchFamily="18" charset="0"/>
                                        <a:cs typeface="Times New Roman" panose="02020603050405020304" pitchFamily="18" charset="0"/>
                                      </a:rPr>
                                      <m:t>−2</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a:latin typeface="Times New Roman" panose="02020603050405020304" pitchFamily="18" charset="0"/>
                              <a:cs typeface="Times New Roman" panose="02020603050405020304" pitchFamily="18" charset="0"/>
                            </a:rPr>
                            <a:t>X</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X</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𝐷</m:t>
                                    </m:r>
                                  </m:e>
                                  <m:sub>
                                    <m:r>
                                      <a:rPr lang="en-US" sz="1600" b="0" i="1" smtClean="0">
                                        <a:latin typeface="Cambria Math" panose="02040503050406030204" pitchFamily="18" charset="0"/>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05360596"/>
                      </a:ext>
                    </a:extLst>
                  </a:tr>
                  <a:tr h="510629">
                    <a:tc>
                      <a:txBody>
                        <a:bodyPr/>
                        <a:lstStyle/>
                        <a:p>
                          <a:pPr algn="ctr"/>
                          <a:r>
                            <a:rPr lang="en-US" sz="1600" dirty="0">
                              <a:latin typeface="Times New Roman" panose="02020603050405020304" pitchFamily="18" charset="0"/>
                              <a:cs typeface="Times New Roman" panose="02020603050405020304" pitchFamily="18" charset="0"/>
                            </a:rPr>
                            <a:t>1</a:t>
                          </a:r>
                        </a:p>
                      </a:txBody>
                      <a:tcPr anchor="ctr"/>
                    </a:tc>
                    <a:tc>
                      <a:txBody>
                        <a:bodyPr/>
                        <a:lstStyle/>
                        <a:p>
                          <a:pPr algn="ctr"/>
                          <a:r>
                            <a:rPr lang="en-US" sz="1600" dirty="0">
                              <a:latin typeface="Times New Roman" panose="02020603050405020304" pitchFamily="18" charset="0"/>
                              <a:cs typeface="Times New Roman" panose="02020603050405020304" pitchFamily="18" charset="0"/>
                            </a:rPr>
                            <a:t>0</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𝑖</m:t>
                                    </m:r>
                                  </m:sub>
                                  <m:sup>
                                    <m:r>
                                      <a:rPr lang="en-US" sz="1600" b="0" i="1" smtClean="0">
                                        <a:latin typeface="Cambria Math" panose="02040503050406030204" pitchFamily="18" charset="0"/>
                                        <a:cs typeface="Times New Roman" panose="02020603050405020304" pitchFamily="18" charset="0"/>
                                      </a:rPr>
                                      <m:t>−</m:t>
                                    </m:r>
                                  </m:sup>
                                </m:sSubSup>
                                <m:r>
                                  <a:rPr lang="en-US" sz="1600" b="0" i="1" smtClean="0">
                                    <a:latin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𝑧</m:t>
                                    </m:r>
                                  </m:e>
                                  <m:sup>
                                    <m:r>
                                      <a:rPr lang="en-US" sz="1600" b="0" i="1" smtClean="0">
                                        <a:latin typeface="Cambria Math" panose="02040503050406030204" pitchFamily="18" charset="0"/>
                                        <a:cs typeface="Times New Roman" panose="02020603050405020304" pitchFamily="18" charset="0"/>
                                      </a:rPr>
                                      <m:t>−2</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𝐷</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a:txBody>
                      <a:tcPr anchor="ctr">
                        <a:solidFill>
                          <a:srgbClr val="00FF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𝐷</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𝑖</m:t>
                                    </m:r>
                                  </m:sub>
                                </m:sSub>
                              </m:oMath>
                            </m:oMathPara>
                          </a14:m>
                          <a:endParaRPr lang="en-US" sz="1600" dirty="0">
                            <a:latin typeface="Times New Roman" panose="02020603050405020304" pitchFamily="18" charset="0"/>
                            <a:cs typeface="Times New Roman" panose="02020603050405020304" pitchFamily="18" charset="0"/>
                          </a:endParaRPr>
                        </a:p>
                      </a:txBody>
                      <a:tcPr anchor="ctr">
                        <a:solidFill>
                          <a:srgbClr val="FF99CC"/>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𝑌</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m:t>
                                    </m:r>
                                  </m:sup>
                                </m:sSubSup>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41514193"/>
                      </a:ext>
                    </a:extLst>
                  </a:tr>
                  <a:tr h="510629">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cs typeface="Times New Roman" panose="02020603050405020304" pitchFamily="18" charset="0"/>
                                  </a:rPr>
                                  <m:t>1</m:t>
                                </m:r>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cs typeface="Times New Roman" panose="02020603050405020304" pitchFamily="18" charset="0"/>
                                      </a:rPr>
                                    </m:ctrlPr>
                                  </m:sSubSupPr>
                                  <m:e>
                                    <m:r>
                                      <a:rPr lang="en-US" sz="1600" b="0" i="1" smtClean="0">
                                        <a:latin typeface="Cambria Math" panose="02040503050406030204" pitchFamily="18" charset="0"/>
                                        <a:cs typeface="Times New Roman" panose="02020603050405020304" pitchFamily="18" charset="0"/>
                                      </a:rPr>
                                      <m:t>𝑌</m:t>
                                    </m:r>
                                  </m:e>
                                  <m:sub>
                                    <m:r>
                                      <a:rPr lang="en-US" sz="1600" b="0" i="1" smtClean="0">
                                        <a:latin typeface="Cambria Math" panose="02040503050406030204" pitchFamily="18" charset="0"/>
                                        <a:cs typeface="Times New Roman" panose="02020603050405020304" pitchFamily="18" charset="0"/>
                                      </a:rPr>
                                      <m:t>𝑖</m:t>
                                    </m:r>
                                  </m:sub>
                                  <m:sup>
                                    <m:r>
                                      <a:rPr lang="en-US" sz="1600" b="0" i="1" smtClean="0">
                                        <a:latin typeface="Cambria Math" panose="02040503050406030204" pitchFamily="18" charset="0"/>
                                        <a:cs typeface="Times New Roman" panose="02020603050405020304" pitchFamily="18" charset="0"/>
                                      </a:rPr>
                                      <m:t>−</m:t>
                                    </m:r>
                                  </m:sup>
                                </m:sSubSup>
                                <m:r>
                                  <a:rPr lang="en-US" sz="1600" b="0" i="1" smtClean="0">
                                    <a:latin typeface="Cambria Math" panose="02040503050406030204" pitchFamily="18" charset="0"/>
                                    <a:cs typeface="Times New Roman" panose="02020603050405020304" pitchFamily="18" charset="0"/>
                                  </a:rPr>
                                  <m:t>∗</m:t>
                                </m:r>
                                <m:sSup>
                                  <m:sSupPr>
                                    <m:ctrlPr>
                                      <a:rPr lang="en-US" sz="1600" b="0" i="1" smtClean="0">
                                        <a:latin typeface="Cambria Math" panose="02040503050406030204" pitchFamily="18" charset="0"/>
                                        <a:cs typeface="Times New Roman" panose="02020603050405020304" pitchFamily="18" charset="0"/>
                                      </a:rPr>
                                    </m:ctrlPr>
                                  </m:sSupPr>
                                  <m:e>
                                    <m:r>
                                      <a:rPr lang="en-US" sz="1600" b="0" i="1" smtClean="0">
                                        <a:latin typeface="Cambria Math" panose="02040503050406030204" pitchFamily="18" charset="0"/>
                                        <a:cs typeface="Times New Roman" panose="02020603050405020304" pitchFamily="18" charset="0"/>
                                      </a:rPr>
                                      <m:t>𝑧</m:t>
                                    </m:r>
                                  </m:e>
                                  <m:sup>
                                    <m:r>
                                      <a:rPr lang="en-US" sz="1600" b="0" i="1" smtClean="0">
                                        <a:latin typeface="Cambria Math" panose="02040503050406030204" pitchFamily="18" charset="0"/>
                                        <a:cs typeface="Times New Roman" panose="02020603050405020304" pitchFamily="18" charset="0"/>
                                      </a:rPr>
                                      <m:t>−2</m:t>
                                    </m:r>
                                  </m:sup>
                                </m:sSup>
                              </m:oMath>
                            </m:oMathPara>
                          </a14:m>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𝐷</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solidFill>
                          <a:srgbClr val="FF99CC"/>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𝐷</m:t>
                                    </m:r>
                                  </m:e>
                                  <m:sub>
                                    <m:r>
                                      <a:rPr lang="en-US" sz="1600" b="0" i="1" smtClean="0">
                                        <a:latin typeface="Cambria Math" panose="02040503050406030204" pitchFamily="18" charset="0"/>
                                        <a:cs typeface="Times New Roman" panose="02020603050405020304" pitchFamily="18" charset="0"/>
                                      </a:rPr>
                                      <m:t>𝑖</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𝐵</m:t>
                                    </m:r>
                                  </m:e>
                                  <m:sub>
                                    <m:r>
                                      <a:rPr lang="en-US" sz="1600" b="0" i="1" smtClean="0">
                                        <a:latin typeface="Cambria Math" panose="02040503050406030204" pitchFamily="18" charset="0"/>
                                        <a:cs typeface="Times New Roman" panose="02020603050405020304" pitchFamily="18" charset="0"/>
                                      </a:rPr>
                                      <m:t>𝑟</m:t>
                                    </m:r>
                                  </m:sub>
                                </m:sSub>
                              </m:oMath>
                            </m:oMathPara>
                          </a14:m>
                          <a:endParaRPr lang="en-US" sz="1600" dirty="0">
                            <a:latin typeface="Times New Roman" panose="02020603050405020304" pitchFamily="18" charset="0"/>
                            <a:cs typeface="Times New Roman" panose="02020603050405020304" pitchFamily="18" charset="0"/>
                          </a:endParaRPr>
                        </a:p>
                      </a:txBody>
                      <a:tcPr anchor="ctr">
                        <a:solidFill>
                          <a:srgbClr val="00FF00"/>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𝑌</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m:t>
                                    </m:r>
                                  </m:sup>
                                </m:sSubSup>
                              </m:oMath>
                            </m:oMathPara>
                          </a14:m>
                          <a:endParaRPr lang="en-US" sz="16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573387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337159942"/>
                  </p:ext>
                </p:extLst>
              </p:nvPr>
            </p:nvGraphicFramePr>
            <p:xfrm>
              <a:off x="307975" y="4412155"/>
              <a:ext cx="4780149" cy="2042516"/>
            </p:xfrm>
            <a:graphic>
              <a:graphicData uri="http://schemas.openxmlformats.org/drawingml/2006/table">
                <a:tbl>
                  <a:tblPr firstRow="1" bandRow="1">
                    <a:tableStyleId>{5C22544A-7EE6-4342-B048-85BDC9FD1C3A}</a:tableStyleId>
                  </a:tblPr>
                  <a:tblGrid>
                    <a:gridCol w="482917">
                      <a:extLst>
                        <a:ext uri="{9D8B030D-6E8A-4147-A177-3AD203B41FA5}">
                          <a16:colId xmlns:a16="http://schemas.microsoft.com/office/drawing/2014/main" val="2038533352"/>
                        </a:ext>
                      </a:extLst>
                    </a:gridCol>
                    <a:gridCol w="482917">
                      <a:extLst>
                        <a:ext uri="{9D8B030D-6E8A-4147-A177-3AD203B41FA5}">
                          <a16:colId xmlns:a16="http://schemas.microsoft.com/office/drawing/2014/main" val="3379348532"/>
                        </a:ext>
                      </a:extLst>
                    </a:gridCol>
                    <a:gridCol w="567563">
                      <a:extLst>
                        <a:ext uri="{9D8B030D-6E8A-4147-A177-3AD203B41FA5}">
                          <a16:colId xmlns:a16="http://schemas.microsoft.com/office/drawing/2014/main" val="1156238576"/>
                        </a:ext>
                      </a:extLst>
                    </a:gridCol>
                    <a:gridCol w="1008951">
                      <a:extLst>
                        <a:ext uri="{9D8B030D-6E8A-4147-A177-3AD203B41FA5}">
                          <a16:colId xmlns:a16="http://schemas.microsoft.com/office/drawing/2014/main" val="770473024"/>
                        </a:ext>
                      </a:extLst>
                    </a:gridCol>
                    <a:gridCol w="878141">
                      <a:extLst>
                        <a:ext uri="{9D8B030D-6E8A-4147-A177-3AD203B41FA5}">
                          <a16:colId xmlns:a16="http://schemas.microsoft.com/office/drawing/2014/main" val="544017486"/>
                        </a:ext>
                      </a:extLst>
                    </a:gridCol>
                    <a:gridCol w="878141">
                      <a:extLst>
                        <a:ext uri="{9D8B030D-6E8A-4147-A177-3AD203B41FA5}">
                          <a16:colId xmlns:a16="http://schemas.microsoft.com/office/drawing/2014/main" val="3989490473"/>
                        </a:ext>
                      </a:extLst>
                    </a:gridCol>
                    <a:gridCol w="481519">
                      <a:extLst>
                        <a:ext uri="{9D8B030D-6E8A-4147-A177-3AD203B41FA5}">
                          <a16:colId xmlns:a16="http://schemas.microsoft.com/office/drawing/2014/main" val="2777195361"/>
                        </a:ext>
                      </a:extLst>
                    </a:gridCol>
                  </a:tblGrid>
                  <a:tr h="510629">
                    <a:tc>
                      <a:txBody>
                        <a:bodyPr/>
                        <a:lstStyle/>
                        <a:p>
                          <a:endParaRPr lang="en-US"/>
                        </a:p>
                      </a:txBody>
                      <a:tcPr anchor="ctr">
                        <a:blipFill>
                          <a:blip r:embed="rId4"/>
                          <a:stretch>
                            <a:fillRect l="-1266" t="-1190" r="-898734" b="-302381"/>
                          </a:stretch>
                        </a:blipFill>
                      </a:tcPr>
                    </a:tc>
                    <a:tc>
                      <a:txBody>
                        <a:bodyPr/>
                        <a:lstStyle/>
                        <a:p>
                          <a:endParaRPr lang="en-US"/>
                        </a:p>
                      </a:txBody>
                      <a:tcPr anchor="ctr">
                        <a:blipFill>
                          <a:blip r:embed="rId4"/>
                          <a:stretch>
                            <a:fillRect l="-100000" t="-1190" r="-787500" b="-302381"/>
                          </a:stretch>
                        </a:blipFill>
                      </a:tcPr>
                    </a:tc>
                    <a:tc>
                      <a:txBody>
                        <a:bodyPr/>
                        <a:lstStyle/>
                        <a:p>
                          <a:endParaRPr lang="en-US"/>
                        </a:p>
                      </a:txBody>
                      <a:tcPr anchor="ctr">
                        <a:blipFill>
                          <a:blip r:embed="rId4"/>
                          <a:stretch>
                            <a:fillRect l="-172043" t="-1190" r="-577419" b="-302381"/>
                          </a:stretch>
                        </a:blipFill>
                      </a:tcPr>
                    </a:tc>
                    <a:tc>
                      <a:txBody>
                        <a:bodyPr/>
                        <a:lstStyle/>
                        <a:p>
                          <a:endParaRPr lang="en-US"/>
                        </a:p>
                      </a:txBody>
                      <a:tcPr anchor="ctr">
                        <a:blipFill>
                          <a:blip r:embed="rId4"/>
                          <a:stretch>
                            <a:fillRect l="-152410" t="-1190" r="-223494" b="-302381"/>
                          </a:stretch>
                        </a:blipFill>
                      </a:tcPr>
                    </a:tc>
                    <a:tc>
                      <a:txBody>
                        <a:bodyPr/>
                        <a:lstStyle/>
                        <a:p>
                          <a:endParaRPr lang="en-US"/>
                        </a:p>
                      </a:txBody>
                      <a:tcPr anchor="ctr">
                        <a:blipFill>
                          <a:blip r:embed="rId4"/>
                          <a:stretch>
                            <a:fillRect l="-290972" t="-1190" r="-157639" b="-302381"/>
                          </a:stretch>
                        </a:blipFill>
                      </a:tcPr>
                    </a:tc>
                    <a:tc>
                      <a:txBody>
                        <a:bodyPr/>
                        <a:lstStyle/>
                        <a:p>
                          <a:endParaRPr lang="en-US"/>
                        </a:p>
                      </a:txBody>
                      <a:tcPr anchor="ctr">
                        <a:blipFill>
                          <a:blip r:embed="rId4"/>
                          <a:stretch>
                            <a:fillRect l="-390972" t="-1190" r="-57639" b="-302381"/>
                          </a:stretch>
                        </a:blipFill>
                      </a:tcPr>
                    </a:tc>
                    <a:tc>
                      <a:txBody>
                        <a:bodyPr/>
                        <a:lstStyle/>
                        <a:p>
                          <a:endParaRPr lang="en-US"/>
                        </a:p>
                      </a:txBody>
                      <a:tcPr anchor="ctr">
                        <a:blipFill>
                          <a:blip r:embed="rId4"/>
                          <a:stretch>
                            <a:fillRect l="-894937" t="-1190" r="-5063" b="-302381"/>
                          </a:stretch>
                        </a:blipFill>
                      </a:tcPr>
                    </a:tc>
                    <a:extLst>
                      <a:ext uri="{0D108BD9-81ED-4DB2-BD59-A6C34878D82A}">
                        <a16:rowId xmlns:a16="http://schemas.microsoft.com/office/drawing/2014/main" val="3817164122"/>
                      </a:ext>
                    </a:extLst>
                  </a:tr>
                  <a:tr h="510629">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172043" t="-101190" r="-577419" b="-202381"/>
                          </a:stretch>
                        </a:blipFill>
                      </a:tcPr>
                    </a:tc>
                    <a:tc>
                      <a:txBody>
                        <a:bodyPr/>
                        <a:lstStyle/>
                        <a:p>
                          <a:endParaRPr lang="en-US"/>
                        </a:p>
                      </a:txBody>
                      <a:tcPr anchor="ctr">
                        <a:blipFill>
                          <a:blip r:embed="rId4"/>
                          <a:stretch>
                            <a:fillRect l="-152410" t="-101190" r="-223494" b="-202381"/>
                          </a:stretch>
                        </a:blipFill>
                      </a:tcPr>
                    </a:tc>
                    <a:tc>
                      <a:txBody>
                        <a:bodyPr/>
                        <a:lstStyle/>
                        <a:p>
                          <a:pPr algn="ctr"/>
                          <a:r>
                            <a:rPr lang="en-US" sz="1600" dirty="0" smtClean="0">
                              <a:latin typeface="Times New Roman" panose="02020603050405020304" pitchFamily="18" charset="0"/>
                              <a:cs typeface="Times New Roman" panose="02020603050405020304" pitchFamily="18" charset="0"/>
                            </a:rPr>
                            <a:t>X</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smtClean="0">
                              <a:latin typeface="Times New Roman" panose="02020603050405020304" pitchFamily="18" charset="0"/>
                              <a:cs typeface="Times New Roman" panose="02020603050405020304" pitchFamily="18" charset="0"/>
                            </a:rPr>
                            <a:t>X</a:t>
                          </a: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894937" t="-101190" r="-5063" b="-202381"/>
                          </a:stretch>
                        </a:blipFill>
                      </a:tcPr>
                    </a:tc>
                    <a:extLst>
                      <a:ext uri="{0D108BD9-81ED-4DB2-BD59-A6C34878D82A}">
                        <a16:rowId xmlns:a16="http://schemas.microsoft.com/office/drawing/2014/main" val="2105360596"/>
                      </a:ext>
                    </a:extLst>
                  </a:tr>
                  <a:tr h="510629">
                    <a:tc>
                      <a:txBody>
                        <a:bodyP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a:txBody>
                      <a:tcPr anchor="ctr"/>
                    </a:tc>
                    <a:tc>
                      <a:txBody>
                        <a:bodyPr/>
                        <a:lstStyle/>
                        <a:p>
                          <a:endParaRPr lang="en-US"/>
                        </a:p>
                      </a:txBody>
                      <a:tcPr anchor="ctr">
                        <a:blipFill>
                          <a:blip r:embed="rId4"/>
                          <a:stretch>
                            <a:fillRect l="-172043" t="-201190" r="-577419" b="-102381"/>
                          </a:stretch>
                        </a:blipFill>
                      </a:tcPr>
                    </a:tc>
                    <a:tc>
                      <a:txBody>
                        <a:bodyPr/>
                        <a:lstStyle/>
                        <a:p>
                          <a:endParaRPr lang="en-US"/>
                        </a:p>
                      </a:txBody>
                      <a:tcPr anchor="ctr">
                        <a:blipFill>
                          <a:blip r:embed="rId4"/>
                          <a:stretch>
                            <a:fillRect l="-152410" t="-201190" r="-223494" b="-102381"/>
                          </a:stretch>
                        </a:blipFill>
                      </a:tcPr>
                    </a:tc>
                    <a:tc>
                      <a:txBody>
                        <a:bodyPr/>
                        <a:lstStyle/>
                        <a:p>
                          <a:endParaRPr lang="en-US"/>
                        </a:p>
                      </a:txBody>
                      <a:tcPr anchor="ctr">
                        <a:blipFill>
                          <a:blip r:embed="rId4"/>
                          <a:stretch>
                            <a:fillRect l="-290972" t="-201190" r="-157639" b="-102381"/>
                          </a:stretch>
                        </a:blipFill>
                      </a:tcPr>
                    </a:tc>
                    <a:tc>
                      <a:txBody>
                        <a:bodyPr/>
                        <a:lstStyle/>
                        <a:p>
                          <a:endParaRPr lang="en-US"/>
                        </a:p>
                      </a:txBody>
                      <a:tcPr anchor="ctr">
                        <a:blipFill>
                          <a:blip r:embed="rId4"/>
                          <a:stretch>
                            <a:fillRect l="-390972" t="-201190" r="-57639" b="-102381"/>
                          </a:stretch>
                        </a:blipFill>
                      </a:tcPr>
                    </a:tc>
                    <a:tc>
                      <a:txBody>
                        <a:bodyPr/>
                        <a:lstStyle/>
                        <a:p>
                          <a:endParaRPr lang="en-US"/>
                        </a:p>
                      </a:txBody>
                      <a:tcPr anchor="ctr">
                        <a:blipFill>
                          <a:blip r:embed="rId4"/>
                          <a:stretch>
                            <a:fillRect l="-894937" t="-201190" r="-5063" b="-102381"/>
                          </a:stretch>
                        </a:blipFill>
                      </a:tcPr>
                    </a:tc>
                    <a:extLst>
                      <a:ext uri="{0D108BD9-81ED-4DB2-BD59-A6C34878D82A}">
                        <a16:rowId xmlns:a16="http://schemas.microsoft.com/office/drawing/2014/main" val="4141514193"/>
                      </a:ext>
                    </a:extLst>
                  </a:tr>
                  <a:tr h="510629">
                    <a:tc>
                      <a:txBody>
                        <a:bodyPr/>
                        <a:lstStyle/>
                        <a:p>
                          <a:endParaRPr lang="en-US"/>
                        </a:p>
                      </a:txBody>
                      <a:tcPr anchor="ctr">
                        <a:blipFill>
                          <a:blip r:embed="rId4"/>
                          <a:stretch>
                            <a:fillRect l="-1266" t="-301190" r="-898734" b="-2381"/>
                          </a:stretch>
                        </a:blipFill>
                      </a:tcPr>
                    </a:tc>
                    <a:tc>
                      <a:txBody>
                        <a:bodyPr/>
                        <a:lstStyle/>
                        <a:p>
                          <a:endParaRPr lang="en-US"/>
                        </a:p>
                      </a:txBody>
                      <a:tcPr anchor="ctr">
                        <a:blipFill>
                          <a:blip r:embed="rId4"/>
                          <a:stretch>
                            <a:fillRect l="-100000" t="-301190" r="-787500" b="-2381"/>
                          </a:stretch>
                        </a:blipFill>
                      </a:tcPr>
                    </a:tc>
                    <a:tc>
                      <a:txBody>
                        <a:bodyPr/>
                        <a:lstStyle/>
                        <a:p>
                          <a:endParaRPr lang="en-US"/>
                        </a:p>
                      </a:txBody>
                      <a:tcPr anchor="ctr">
                        <a:blipFill>
                          <a:blip r:embed="rId4"/>
                          <a:stretch>
                            <a:fillRect l="-172043" t="-301190" r="-577419" b="-2381"/>
                          </a:stretch>
                        </a:blipFill>
                      </a:tcPr>
                    </a:tc>
                    <a:tc>
                      <a:txBody>
                        <a:bodyPr/>
                        <a:lstStyle/>
                        <a:p>
                          <a:endParaRPr lang="en-US"/>
                        </a:p>
                      </a:txBody>
                      <a:tcPr anchor="ctr">
                        <a:blipFill>
                          <a:blip r:embed="rId4"/>
                          <a:stretch>
                            <a:fillRect l="-152410" t="-301190" r="-223494" b="-2381"/>
                          </a:stretch>
                        </a:blipFill>
                      </a:tcPr>
                    </a:tc>
                    <a:tc>
                      <a:txBody>
                        <a:bodyPr/>
                        <a:lstStyle/>
                        <a:p>
                          <a:endParaRPr lang="en-US"/>
                        </a:p>
                      </a:txBody>
                      <a:tcPr anchor="ctr">
                        <a:blipFill>
                          <a:blip r:embed="rId4"/>
                          <a:stretch>
                            <a:fillRect l="-290972" t="-301190" r="-157639" b="-2381"/>
                          </a:stretch>
                        </a:blipFill>
                      </a:tcPr>
                    </a:tc>
                    <a:tc>
                      <a:txBody>
                        <a:bodyPr/>
                        <a:lstStyle/>
                        <a:p>
                          <a:endParaRPr lang="en-US"/>
                        </a:p>
                      </a:txBody>
                      <a:tcPr anchor="ctr">
                        <a:blipFill>
                          <a:blip r:embed="rId4"/>
                          <a:stretch>
                            <a:fillRect l="-390972" t="-301190" r="-57639" b="-2381"/>
                          </a:stretch>
                        </a:blipFill>
                      </a:tcPr>
                    </a:tc>
                    <a:tc>
                      <a:txBody>
                        <a:bodyPr/>
                        <a:lstStyle/>
                        <a:p>
                          <a:endParaRPr lang="en-US"/>
                        </a:p>
                      </a:txBody>
                      <a:tcPr anchor="ctr">
                        <a:blipFill>
                          <a:blip r:embed="rId4"/>
                          <a:stretch>
                            <a:fillRect l="-894937" t="-301190" r="-5063" b="-2381"/>
                          </a:stretch>
                        </a:blipFill>
                      </a:tcPr>
                    </a:tc>
                    <a:extLst>
                      <a:ext uri="{0D108BD9-81ED-4DB2-BD59-A6C34878D82A}">
                        <a16:rowId xmlns:a16="http://schemas.microsoft.com/office/drawing/2014/main" val="255733875"/>
                      </a:ext>
                    </a:extLst>
                  </a:tr>
                </a:tbl>
              </a:graphicData>
            </a:graphic>
          </p:graphicFrame>
        </mc:Fallback>
      </mc:AlternateContent>
      <mc:AlternateContent xmlns:mc="http://schemas.openxmlformats.org/markup-compatibility/2006" xmlns:a14="http://schemas.microsoft.com/office/drawing/2010/main">
        <mc:Choice Requires="a14">
          <p:sp>
            <p:nvSpPr>
              <p:cNvPr id="7" name="TextBox 6"/>
              <p:cNvSpPr txBox="1"/>
              <p:nvPr/>
            </p:nvSpPr>
            <p:spPr>
              <a:xfrm>
                <a:off x="8964749" y="290506"/>
                <a:ext cx="2959913" cy="976614"/>
              </a:xfrm>
              <a:prstGeom prst="rect">
                <a:avLst/>
              </a:prstGeom>
              <a:solidFill>
                <a:schemeClr val="bg1"/>
              </a:solidFill>
              <a:ln w="38100">
                <a:solidFill>
                  <a:srgbClr val="0000FF"/>
                </a:solid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rPr>
                              </m:ctrlPr>
                            </m:eqArrPr>
                            <m:e>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𝑟</m:t>
                                  </m:r>
                                </m:sub>
                              </m:sSub>
                              <m:r>
                                <a:rPr lang="en-US" sz="1800" i="1">
                                  <a:latin typeface="Cambria Math" panose="02040503050406030204" pitchFamily="18" charset="0"/>
                                </a:rPr>
                                <m:t>+</m:t>
                              </m:r>
                              <m:r>
                                <a:rPr lang="en-US" sz="1800" i="1">
                                  <a:latin typeface="Cambria Math" panose="02040503050406030204" pitchFamily="18" charset="0"/>
                                </a:rPr>
                                <m:t>𝑗</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e>
                            <m:e>
                              <m:r>
                                <a:rPr lang="en-US" sz="1800" i="1">
                                  <a:latin typeface="Cambria Math" panose="02040503050406030204" pitchFamily="18" charset="0"/>
                                </a:rPr>
                                <m:t>𝑦</m:t>
                              </m:r>
                              <m:r>
                                <m:rPr>
                                  <m:aln/>
                                </m:rP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𝑟</m:t>
                                  </m:r>
                                </m:sub>
                              </m:sSub>
                              <m:r>
                                <a:rPr lang="en-US" sz="1800" i="1">
                                  <a:latin typeface="Cambria Math" panose="02040503050406030204" pitchFamily="18" charset="0"/>
                                </a:rPr>
                                <m:t>+</m:t>
                              </m:r>
                              <m:r>
                                <a:rPr lang="en-US" sz="1800" i="1">
                                  <a:latin typeface="Cambria Math" panose="02040503050406030204" pitchFamily="18" charset="0"/>
                                </a:rPr>
                                <m:t>𝑗</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e>
                            <m:e>
                              <m:r>
                                <a:rPr lang="en-US" sz="1800" i="1">
                                  <a:latin typeface="Cambria Math" panose="02040503050406030204" pitchFamily="18" charset="0"/>
                                </a:rPr>
                                <m:t>𝑦</m:t>
                              </m:r>
                              <m:r>
                                <m:rPr>
                                  <m:aln/>
                                </m:rP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m:t>
                                  </m:r>
                                  <m:r>
                                    <a:rPr lang="en-US" sz="1800" i="1">
                                      <a:latin typeface="Cambria Math" panose="02040503050406030204" pitchFamily="18" charset="0"/>
                                    </a:rPr>
                                    <m:t>𝑗</m:t>
                                  </m:r>
                                </m:e>
                              </m:d>
                            </m:e>
                          </m:eqAr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𝑖</m:t>
                                  </m:r>
                                </m:sub>
                              </m:sSub>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𝑟</m:t>
                                  </m:r>
                                </m:sub>
                              </m:sSub>
                            </m:e>
                          </m:eqArr>
                        </m:e>
                      </m:d>
                    </m:oMath>
                  </m:oMathPara>
                </a14:m>
                <a:endParaRPr lang="en-US"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8964749" y="290506"/>
                <a:ext cx="2959913" cy="976614"/>
              </a:xfrm>
              <a:prstGeom prst="rect">
                <a:avLst/>
              </a:prstGeom>
              <a:blipFill>
                <a:blip r:embed="rId5"/>
                <a:stretch>
                  <a:fillRect/>
                </a:stretch>
              </a:blipFill>
              <a:ln w="38100">
                <a:solidFill>
                  <a:srgbClr val="0000FF"/>
                </a:solidFill>
              </a:ln>
            </p:spPr>
            <p:txBody>
              <a:bodyPr/>
              <a:lstStyle/>
              <a:p>
                <a:r>
                  <a:rPr lang="en-US">
                    <a:noFill/>
                  </a:rPr>
                  <a:t> </a:t>
                </a:r>
              </a:p>
            </p:txBody>
          </p:sp>
        </mc:Fallback>
      </mc:AlternateContent>
      <p:sp>
        <p:nvSpPr>
          <p:cNvPr id="6" name="TextBox 5"/>
          <p:cNvSpPr txBox="1"/>
          <p:nvPr/>
        </p:nvSpPr>
        <p:spPr>
          <a:xfrm>
            <a:off x="249509" y="870630"/>
            <a:ext cx="1500732"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err="1">
                <a:latin typeface="Times New Roman" panose="02020603050405020304" pitchFamily="18" charset="0"/>
                <a:cs typeface="Times New Roman" panose="02020603050405020304" pitchFamily="18" charset="0"/>
              </a:rPr>
              <a:t>Khối</a:t>
            </a:r>
            <a:r>
              <a:rPr lang="en-US" sz="1600" b="1" dirty="0">
                <a:latin typeface="Times New Roman" panose="02020603050405020304" pitchFamily="18" charset="0"/>
                <a:cs typeface="Times New Roman" panose="02020603050405020304" pitchFamily="18" charset="0"/>
              </a:rPr>
              <a:t> BF II:</a:t>
            </a:r>
          </a:p>
        </p:txBody>
      </p:sp>
      <p:sp>
        <p:nvSpPr>
          <p:cNvPr id="8" name="Google Shape;92;p9"/>
          <p:cNvSpPr txBox="1">
            <a:spLocks/>
          </p:cNvSpPr>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vi-VN" sz="2000" b="1" dirty="0">
                <a:solidFill>
                  <a:srgbClr val="FF0000"/>
                </a:solidFill>
                <a:latin typeface="Times New Roman" panose="02020603050405020304" pitchFamily="18" charset="0"/>
                <a:cs typeface="Times New Roman" panose="02020603050405020304" pitchFamily="18" charset="0"/>
              </a:rPr>
              <a:t>Câu hỏi: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Nguyên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lý</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hoạt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động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của</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khối</a:t>
            </a:r>
            <a:r>
              <a:rPr lang="en-US" sz="2000" b="1" dirty="0">
                <a:solidFill>
                  <a:srgbClr val="FF0000"/>
                </a:solidFill>
                <a:latin typeface="Times New Roman" panose="02020603050405020304" pitchFamily="18" charset="0"/>
                <a:cs typeface="Times New Roman" panose="02020603050405020304" pitchFamily="18" charset="0"/>
              </a:rPr>
              <a:t> FFT</a:t>
            </a:r>
            <a:r>
              <a:rPr lang="vi-VN" sz="2000" b="1" dirty="0">
                <a:solidFill>
                  <a:srgbClr val="FF0000"/>
                </a:solidFill>
                <a:latin typeface="Times New Roman" panose="02020603050405020304" pitchFamily="18" charset="0"/>
                <a:cs typeface="Times New Roman" panose="02020603050405020304" pitchFamily="18" charset="0"/>
              </a:rPr>
              <a:t>?</a:t>
            </a:r>
            <a:r>
              <a:rPr lang="en-US" sz="2000" b="1" dirty="0">
                <a:solidFill>
                  <a:srgbClr val="FF0000"/>
                </a:solidFill>
                <a:latin typeface="Times New Roman" panose="02020603050405020304" pitchFamily="18" charset="0"/>
                <a:cs typeface="Times New Roman" panose="02020603050405020304" pitchFamily="18" charset="0"/>
              </a:rPr>
              <a:t> (2/2)</a:t>
            </a:r>
            <a:endParaRPr lang="vi-VN" sz="2000" b="1" dirty="0">
              <a:solidFill>
                <a:srgbClr val="FF000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52687"/>
            <a:ext cx="12192000" cy="5660571"/>
          </a:xfrm>
          <a:prstGeom prst="rect">
            <a:avLst/>
          </a:prstGeom>
        </p:spPr>
      </p:pic>
    </p:spTree>
    <p:extLst>
      <p:ext uri="{BB962C8B-B14F-4D97-AF65-F5344CB8AC3E}">
        <p14:creationId xmlns:p14="http://schemas.microsoft.com/office/powerpoint/2010/main" val="269277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6" name="Picture 5">
            <a:extLst>
              <a:ext uri="{FF2B5EF4-FFF2-40B4-BE49-F238E27FC236}">
                <a16:creationId xmlns:a16="http://schemas.microsoft.com/office/drawing/2014/main" id="{FC035A85-C930-5617-11F8-30994AA82E66}"/>
              </a:ext>
            </a:extLst>
          </p:cNvPr>
          <p:cNvPicPr>
            <a:picLocks noChangeAspect="1"/>
          </p:cNvPicPr>
          <p:nvPr/>
        </p:nvPicPr>
        <p:blipFill>
          <a:blip r:embed="rId3"/>
          <a:stretch>
            <a:fillRect/>
          </a:stretch>
        </p:blipFill>
        <p:spPr>
          <a:xfrm>
            <a:off x="6832105" y="910007"/>
            <a:ext cx="5110386" cy="5633379"/>
          </a:xfrm>
          <a:prstGeom prst="rect">
            <a:avLst/>
          </a:prstGeom>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solidFill>
                <a:latin typeface="Times New Roman" panose="02020603050405020304" pitchFamily="18" charset="0"/>
                <a:cs typeface="Times New Roman" panose="02020603050405020304" pitchFamily="18" charset="0"/>
              </a:rPr>
              <a:t>1</a:t>
            </a:r>
            <a:r>
              <a:rPr lang="vi-VN" sz="2000" b="1" dirty="0">
                <a:solidFill>
                  <a:schemeClr val="bg2"/>
                </a:solidFill>
                <a:latin typeface="Times New Roman" panose="02020603050405020304" pitchFamily="18" charset="0"/>
                <a:cs typeface="Times New Roman" panose="02020603050405020304" pitchFamily="18" charset="0"/>
              </a:rPr>
              <a:t>. </a:t>
            </a:r>
            <a:r>
              <a:rPr lang="en-GB" sz="2000" b="1">
                <a:solidFill>
                  <a:schemeClr val="bg2"/>
                </a:solidFill>
                <a:latin typeface="Times New Roman" panose="02020603050405020304" pitchFamily="18" charset="0"/>
                <a:cs typeface="Times New Roman" panose="02020603050405020304" pitchFamily="18" charset="0"/>
              </a:rPr>
              <a:t>GIỚI THIỆU NỘI DUNG (2/2)</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1.2. Mục tiêu và quy trình thiết kế</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8" name="TextBox 7">
            <a:extLst>
              <a:ext uri="{FF2B5EF4-FFF2-40B4-BE49-F238E27FC236}">
                <a16:creationId xmlns:a16="http://schemas.microsoft.com/office/drawing/2014/main" id="{44BA4E3E-002B-AE3E-73C9-5B22AAFEC3CB}"/>
              </a:ext>
            </a:extLst>
          </p:cNvPr>
          <p:cNvSpPr txBox="1"/>
          <p:nvPr/>
        </p:nvSpPr>
        <p:spPr>
          <a:xfrm>
            <a:off x="225044" y="862741"/>
            <a:ext cx="6654250" cy="646331"/>
          </a:xfrm>
          <a:prstGeom prst="rect">
            <a:avLst/>
          </a:prstGeom>
          <a:noFill/>
          <a:ln w="28575">
            <a:solidFill>
              <a:srgbClr val="FF0000"/>
            </a:solidFill>
          </a:ln>
        </p:spPr>
        <p:txBody>
          <a:bodyPr wrap="square" rtlCol="0">
            <a:spAutoFit/>
          </a:bodyPr>
          <a:lstStyle/>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Quan hệ BER-SNR của bài báo [1] được dùng làm tham chiếu để so sánh với thiết kế của luận văn.</a:t>
            </a:r>
          </a:p>
        </p:txBody>
      </p:sp>
      <p:sp>
        <p:nvSpPr>
          <p:cNvPr id="25" name="TextBox 24">
            <a:extLst>
              <a:ext uri="{FF2B5EF4-FFF2-40B4-BE49-F238E27FC236}">
                <a16:creationId xmlns:a16="http://schemas.microsoft.com/office/drawing/2014/main" id="{364098AF-EACE-AC9E-F02E-45AF999B67F2}"/>
              </a:ext>
            </a:extLst>
          </p:cNvPr>
          <p:cNvSpPr txBox="1"/>
          <p:nvPr/>
        </p:nvSpPr>
        <p:spPr>
          <a:xfrm>
            <a:off x="9280734" y="1039908"/>
            <a:ext cx="2561014" cy="276999"/>
          </a:xfrm>
          <a:prstGeom prst="rect">
            <a:avLst/>
          </a:prstGeom>
          <a:noFill/>
        </p:spPr>
        <p:txBody>
          <a:bodyPr wrap="square" rtlCol="0">
            <a:spAutoFit/>
          </a:bodyPr>
          <a:lstStyle/>
          <a:p>
            <a:pPr algn="r"/>
            <a:r>
              <a:rPr lang="en-US" sz="1200" b="1" i="1" err="1">
                <a:latin typeface="Times New Roman" panose="02020603050405020304" pitchFamily="18" charset="0"/>
                <a:cs typeface="Times New Roman" panose="02020603050405020304" pitchFamily="18" charset="0"/>
              </a:rPr>
              <a:t>Hình</a:t>
            </a:r>
            <a:r>
              <a:rPr lang="en-US" sz="1200" b="1" i="1">
                <a:latin typeface="Times New Roman" panose="02020603050405020304" pitchFamily="18" charset="0"/>
                <a:cs typeface="Times New Roman" panose="02020603050405020304" pitchFamily="18" charset="0"/>
              </a:rPr>
              <a:t> 4: </a:t>
            </a:r>
            <a:r>
              <a:rPr lang="en-US" sz="1200" b="1" i="1" dirty="0" err="1">
                <a:latin typeface="Times New Roman" panose="02020603050405020304" pitchFamily="18" charset="0"/>
                <a:cs typeface="Times New Roman" panose="02020603050405020304" pitchFamily="18" charset="0"/>
              </a:rPr>
              <a:t>Quy</a:t>
            </a:r>
            <a:r>
              <a:rPr lang="en-US" sz="1200" b="1" i="1" dirty="0">
                <a:latin typeface="Times New Roman" panose="02020603050405020304" pitchFamily="18" charset="0"/>
                <a:cs typeface="Times New Roman" panose="02020603050405020304" pitchFamily="18" charset="0"/>
              </a:rPr>
              <a:t> </a:t>
            </a:r>
            <a:r>
              <a:rPr lang="en-US" sz="1200" b="1" i="1" dirty="0" err="1">
                <a:latin typeface="Times New Roman" panose="02020603050405020304" pitchFamily="18" charset="0"/>
                <a:cs typeface="Times New Roman" panose="02020603050405020304" pitchFamily="18" charset="0"/>
              </a:rPr>
              <a:t>trình</a:t>
            </a:r>
            <a:r>
              <a:rPr lang="en-US" sz="1200" b="1" i="1" dirty="0">
                <a:latin typeface="Times New Roman" panose="02020603050405020304" pitchFamily="18" charset="0"/>
                <a:cs typeface="Times New Roman" panose="02020603050405020304" pitchFamily="18" charset="0"/>
              </a:rPr>
              <a:t> </a:t>
            </a:r>
            <a:r>
              <a:rPr lang="en-US" sz="1200" b="1" i="1" dirty="0" err="1">
                <a:latin typeface="Times New Roman" panose="02020603050405020304" pitchFamily="18" charset="0"/>
                <a:cs typeface="Times New Roman" panose="02020603050405020304" pitchFamily="18" charset="0"/>
              </a:rPr>
              <a:t>thiết</a:t>
            </a:r>
            <a:r>
              <a:rPr lang="en-US" sz="1200" b="1" i="1" dirty="0">
                <a:latin typeface="Times New Roman" panose="02020603050405020304" pitchFamily="18" charset="0"/>
                <a:cs typeface="Times New Roman" panose="02020603050405020304" pitchFamily="18" charset="0"/>
              </a:rPr>
              <a:t> </a:t>
            </a:r>
            <a:r>
              <a:rPr lang="en-US" sz="1200" b="1" i="1" dirty="0" err="1">
                <a:latin typeface="Times New Roman" panose="02020603050405020304" pitchFamily="18" charset="0"/>
                <a:cs typeface="Times New Roman" panose="02020603050405020304" pitchFamily="18" charset="0"/>
              </a:rPr>
              <a:t>kế</a:t>
            </a:r>
            <a:r>
              <a:rPr lang="en-US" sz="1200" b="1" i="1" dirty="0">
                <a:latin typeface="Times New Roman" panose="02020603050405020304" pitchFamily="18" charset="0"/>
                <a:cs typeface="Times New Roman" panose="02020603050405020304" pitchFamily="18" charset="0"/>
              </a:rPr>
              <a:t> vi </a:t>
            </a:r>
            <a:r>
              <a:rPr lang="en-US" sz="1200" b="1" i="1" dirty="0" err="1">
                <a:latin typeface="Times New Roman" panose="02020603050405020304" pitchFamily="18" charset="0"/>
                <a:cs typeface="Times New Roman" panose="02020603050405020304" pitchFamily="18" charset="0"/>
              </a:rPr>
              <a:t>mạch</a:t>
            </a:r>
            <a:r>
              <a:rPr lang="en-US" sz="1200" b="1" i="1" dirty="0">
                <a:latin typeface="Times New Roman" panose="02020603050405020304" pitchFamily="18" charset="0"/>
                <a:cs typeface="Times New Roman" panose="02020603050405020304" pitchFamily="18" charset="0"/>
              </a:rPr>
              <a:t> </a:t>
            </a:r>
            <a:r>
              <a:rPr lang="en-US" sz="1200" b="1" i="1" dirty="0" err="1">
                <a:latin typeface="Times New Roman" panose="02020603050405020304" pitchFamily="18" charset="0"/>
                <a:cs typeface="Times New Roman" panose="02020603050405020304" pitchFamily="18" charset="0"/>
              </a:rPr>
              <a:t>số</a:t>
            </a:r>
            <a:endParaRPr lang="en-US" sz="1200" b="1" i="1" dirty="0">
              <a:latin typeface="Times New Roman" panose="02020603050405020304" pitchFamily="18" charset="0"/>
              <a:cs typeface="Times New Roman" panose="02020603050405020304" pitchFamily="18" charset="0"/>
            </a:endParaRPr>
          </a:p>
        </p:txBody>
      </p:sp>
      <p:pic>
        <p:nvPicPr>
          <p:cNvPr id="10" name="Picture 9" descr="Chart, line chart&#10;&#10;Description automatically generated">
            <a:extLst>
              <a:ext uri="{FF2B5EF4-FFF2-40B4-BE49-F238E27FC236}">
                <a16:creationId xmlns:a16="http://schemas.microsoft.com/office/drawing/2014/main" id="{8CEAE089-E76D-2BAA-6FA1-A7F6493C6215}"/>
              </a:ext>
            </a:extLst>
          </p:cNvPr>
          <p:cNvPicPr>
            <a:picLocks noChangeAspect="1"/>
          </p:cNvPicPr>
          <p:nvPr/>
        </p:nvPicPr>
        <p:blipFill>
          <a:blip r:embed="rId4"/>
          <a:stretch>
            <a:fillRect/>
          </a:stretch>
        </p:blipFill>
        <p:spPr>
          <a:xfrm>
            <a:off x="249509" y="1633593"/>
            <a:ext cx="6654251" cy="3905131"/>
          </a:xfrm>
          <a:prstGeom prst="rect">
            <a:avLst/>
          </a:prstGeom>
          <a:ln w="3175">
            <a:noFill/>
          </a:ln>
        </p:spPr>
      </p:pic>
      <p:sp>
        <p:nvSpPr>
          <p:cNvPr id="18" name="TextBox 17">
            <a:extLst>
              <a:ext uri="{FF2B5EF4-FFF2-40B4-BE49-F238E27FC236}">
                <a16:creationId xmlns:a16="http://schemas.microsoft.com/office/drawing/2014/main" id="{A8AABC41-73CB-3A5D-744E-9B180214B514}"/>
              </a:ext>
            </a:extLst>
          </p:cNvPr>
          <p:cNvSpPr txBox="1"/>
          <p:nvPr/>
        </p:nvSpPr>
        <p:spPr>
          <a:xfrm>
            <a:off x="249509" y="5589279"/>
            <a:ext cx="6654250" cy="954107"/>
          </a:xfrm>
          <a:prstGeom prst="rect">
            <a:avLst/>
          </a:prstGeom>
          <a:noFill/>
        </p:spPr>
        <p:txBody>
          <a:bodyPr wrap="square">
            <a:spAutoFit/>
          </a:bodyPr>
          <a:lstStyle/>
          <a:p>
            <a:pPr marR="0" lvl="0" algn="just">
              <a:spcBef>
                <a:spcPts val="600"/>
              </a:spcBef>
              <a:spcAft>
                <a:spcPts val="600"/>
              </a:spcAft>
              <a:tabLst>
                <a:tab pos="342900" algn="l"/>
              </a:tabLst>
            </a:pPr>
            <a:r>
              <a:rPr lang="en-US" i="1">
                <a:latin typeface="Times New Roman" panose="02020603050405020304" pitchFamily="18" charset="0"/>
                <a:ea typeface="Calibri" panose="020F0502020204030204" pitchFamily="34" charset="0"/>
                <a:cs typeface="Times New Roman" panose="02020603050405020304" pitchFamily="18" charset="0"/>
              </a:rPr>
              <a:t>[1] </a:t>
            </a:r>
            <a:r>
              <a:rPr lang="en-US" i="1">
                <a:effectLst/>
                <a:latin typeface="Times New Roman" panose="02020603050405020304" pitchFamily="18" charset="0"/>
                <a:ea typeface="Calibri" panose="020F0502020204030204" pitchFamily="34" charset="0"/>
                <a:cs typeface="Times New Roman" panose="02020603050405020304" pitchFamily="18" charset="0"/>
              </a:rPr>
              <a:t>T. T. Nguyen, H. H. Nguyen, R. Barton and P. Grossetete</a:t>
            </a:r>
            <a:r>
              <a:rPr lang="en-US" b="1" i="1">
                <a:effectLst/>
                <a:latin typeface="Times New Roman" panose="02020603050405020304" pitchFamily="18" charset="0"/>
                <a:ea typeface="Calibri" panose="020F0502020204030204" pitchFamily="34" charset="0"/>
                <a:cs typeface="Times New Roman" panose="02020603050405020304" pitchFamily="18" charset="0"/>
              </a:rPr>
              <a:t>, "Efficient Design of Chirp Spread Spectrum Modulation for Low-Power Wide-Area Networks," </a:t>
            </a:r>
            <a:r>
              <a:rPr lang="en-US" i="1">
                <a:effectLst/>
                <a:latin typeface="Times New Roman" panose="02020603050405020304" pitchFamily="18" charset="0"/>
                <a:ea typeface="Calibri" panose="020F0502020204030204" pitchFamily="34" charset="0"/>
                <a:cs typeface="Times New Roman" panose="02020603050405020304" pitchFamily="18" charset="0"/>
              </a:rPr>
              <a:t>IEEE Internet of Things Journal, vol. 6, no. 6, pp. 9503-9515, Dec. 2019, doi: 10.1109/JIOT.2019.2929496.</a:t>
            </a:r>
          </a:p>
        </p:txBody>
      </p:sp>
      <p:sp>
        <p:nvSpPr>
          <p:cNvPr id="12" name="Diamond 11">
            <a:extLst>
              <a:ext uri="{FF2B5EF4-FFF2-40B4-BE49-F238E27FC236}">
                <a16:creationId xmlns:a16="http://schemas.microsoft.com/office/drawing/2014/main" id="{FE5A0520-202A-81E9-7B70-680C810D0EFF}"/>
              </a:ext>
            </a:extLst>
          </p:cNvPr>
          <p:cNvSpPr/>
          <p:nvPr/>
        </p:nvSpPr>
        <p:spPr>
          <a:xfrm>
            <a:off x="7263924" y="4187439"/>
            <a:ext cx="1456213" cy="736986"/>
          </a:xfrm>
          <a:prstGeom prst="diamond">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74B5A214-4ABD-6F58-DE6B-D0F10EE51C7A}"/>
              </a:ext>
            </a:extLst>
          </p:cNvPr>
          <p:cNvSpPr/>
          <p:nvPr/>
        </p:nvSpPr>
        <p:spPr>
          <a:xfrm>
            <a:off x="7263923" y="5111364"/>
            <a:ext cx="1456213" cy="736986"/>
          </a:xfrm>
          <a:prstGeom prst="diamond">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0F7EF000-1136-B55B-4FCE-29E38F436E1E}"/>
              </a:ext>
            </a:extLst>
          </p:cNvPr>
          <p:cNvSpPr/>
          <p:nvPr/>
        </p:nvSpPr>
        <p:spPr>
          <a:xfrm>
            <a:off x="9971515" y="2395124"/>
            <a:ext cx="1456213" cy="736986"/>
          </a:xfrm>
          <a:prstGeom prst="diamond">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68C3C40B-3832-9DBC-CD06-F16B743A08BF}"/>
              </a:ext>
            </a:extLst>
          </p:cNvPr>
          <p:cNvSpPr/>
          <p:nvPr/>
        </p:nvSpPr>
        <p:spPr>
          <a:xfrm>
            <a:off x="9971514" y="5115290"/>
            <a:ext cx="1456213" cy="736986"/>
          </a:xfrm>
          <a:prstGeom prst="diamond">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B7AE866-B0AC-9F79-6743-C02E13CDB281}"/>
              </a:ext>
            </a:extLst>
          </p:cNvPr>
          <p:cNvSpPr txBox="1"/>
          <p:nvPr/>
        </p:nvSpPr>
        <p:spPr>
          <a:xfrm>
            <a:off x="1568002" y="1583038"/>
            <a:ext cx="4392695" cy="276999"/>
          </a:xfrm>
          <a:prstGeom prst="rect">
            <a:avLst/>
          </a:prstGeom>
          <a:solidFill>
            <a:schemeClr val="bg1"/>
          </a:solidFill>
        </p:spPr>
        <p:txBody>
          <a:bodyPr wrap="square" rtlCol="0">
            <a:spAutoFit/>
          </a:bodyPr>
          <a:lstStyle/>
          <a:p>
            <a:pPr algn="ctr"/>
            <a:r>
              <a:rPr lang="en-US" sz="1200" b="1" i="1">
                <a:latin typeface="Times New Roman" panose="02020603050405020304" pitchFamily="18" charset="0"/>
                <a:cs typeface="Times New Roman" panose="02020603050405020304" pitchFamily="18" charset="0"/>
              </a:rPr>
              <a:t>Hình 3: Quan hệ BER-SNR của kỹ thuật điều chế LoRa</a:t>
            </a:r>
          </a:p>
        </p:txBody>
      </p:sp>
    </p:spTree>
    <p:extLst>
      <p:ext uri="{BB962C8B-B14F-4D97-AF65-F5344CB8AC3E}">
        <p14:creationId xmlns:p14="http://schemas.microsoft.com/office/powerpoint/2010/main" val="3899354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Vị trí của bộ điều chế và giải điều chế trong 1 hệ thống thu phát?</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14F49702-B327-2063-8E31-06C689592048}"/>
              </a:ext>
            </a:extLst>
          </p:cNvPr>
          <p:cNvPicPr>
            <a:picLocks noChangeAspect="1"/>
          </p:cNvPicPr>
          <p:nvPr/>
        </p:nvPicPr>
        <p:blipFill>
          <a:blip r:embed="rId3"/>
          <a:stretch>
            <a:fillRect/>
          </a:stretch>
        </p:blipFill>
        <p:spPr>
          <a:xfrm>
            <a:off x="155575" y="1039908"/>
            <a:ext cx="11677514" cy="5275434"/>
          </a:xfrm>
          <a:prstGeom prst="rect">
            <a:avLst/>
          </a:prstGeom>
          <a:ln w="19050">
            <a:solidFill>
              <a:schemeClr val="tx1"/>
            </a:solidFill>
          </a:ln>
        </p:spPr>
      </p:pic>
      <p:sp>
        <p:nvSpPr>
          <p:cNvPr id="7" name="TextBox 6">
            <a:extLst>
              <a:ext uri="{FF2B5EF4-FFF2-40B4-BE49-F238E27FC236}">
                <a16:creationId xmlns:a16="http://schemas.microsoft.com/office/drawing/2014/main" id="{7643A2A8-2BCC-C172-7D28-B9211FDB30E1}"/>
              </a:ext>
            </a:extLst>
          </p:cNvPr>
          <p:cNvSpPr txBox="1"/>
          <p:nvPr/>
        </p:nvSpPr>
        <p:spPr>
          <a:xfrm>
            <a:off x="9212366" y="1039908"/>
            <a:ext cx="2620723" cy="307777"/>
          </a:xfrm>
          <a:prstGeom prst="rect">
            <a:avLst/>
          </a:prstGeom>
          <a:noFill/>
        </p:spPr>
        <p:txBody>
          <a:bodyPr wrap="square" rtlCol="0">
            <a:spAutoFit/>
          </a:bodyPr>
          <a:lstStyle/>
          <a:p>
            <a:r>
              <a:rPr lang="en-US" b="1" i="1">
                <a:latin typeface="Times New Roman" panose="02020603050405020304" pitchFamily="18" charset="0"/>
                <a:cs typeface="Times New Roman" panose="02020603050405020304" pitchFamily="18" charset="0"/>
              </a:rPr>
              <a:t>Block diagram của chip SX 1276</a:t>
            </a:r>
          </a:p>
        </p:txBody>
      </p:sp>
      <p:sp>
        <p:nvSpPr>
          <p:cNvPr id="8" name="Rectangle 7">
            <a:extLst>
              <a:ext uri="{FF2B5EF4-FFF2-40B4-BE49-F238E27FC236}">
                <a16:creationId xmlns:a16="http://schemas.microsoft.com/office/drawing/2014/main" id="{2FD2E12A-7CFF-FBDE-6534-A3F7ABB2B261}"/>
              </a:ext>
            </a:extLst>
          </p:cNvPr>
          <p:cNvSpPr/>
          <p:nvPr/>
        </p:nvSpPr>
        <p:spPr>
          <a:xfrm>
            <a:off x="7943850" y="1999716"/>
            <a:ext cx="681038" cy="521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798403-1F4F-68A2-B822-E268AD6135E1}"/>
              </a:ext>
            </a:extLst>
          </p:cNvPr>
          <p:cNvSpPr/>
          <p:nvPr/>
        </p:nvSpPr>
        <p:spPr>
          <a:xfrm>
            <a:off x="7943850" y="3168353"/>
            <a:ext cx="681038" cy="521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2D57C6-6E4D-CA63-641A-71FD8DAC4834}"/>
              </a:ext>
            </a:extLst>
          </p:cNvPr>
          <p:cNvSpPr txBox="1"/>
          <p:nvPr/>
        </p:nvSpPr>
        <p:spPr>
          <a:xfrm>
            <a:off x="5667034" y="1122164"/>
            <a:ext cx="2392680" cy="646331"/>
          </a:xfrm>
          <a:prstGeom prst="rect">
            <a:avLst/>
          </a:prstGeom>
          <a:noFill/>
          <a:ln w="38100">
            <a:solidFill>
              <a:srgbClr val="FF0000"/>
            </a:solidFill>
          </a:ln>
        </p:spPr>
        <p:txBody>
          <a:bodyPr wrap="square" rtlCol="0">
            <a:spAutoFit/>
          </a:bodyPr>
          <a:lstStyle/>
          <a:p>
            <a:pPr algn="just"/>
            <a:r>
              <a:rPr lang="en-US" sz="1800" i="1">
                <a:latin typeface="Times New Roman" panose="02020603050405020304" pitchFamily="18" charset="0"/>
                <a:cs typeface="Times New Roman" panose="02020603050405020304" pitchFamily="18" charset="0"/>
              </a:rPr>
              <a:t>Vị trí của bộ điều chế và giải điều chế LoRa</a:t>
            </a:r>
          </a:p>
        </p:txBody>
      </p:sp>
      <p:cxnSp>
        <p:nvCxnSpPr>
          <p:cNvPr id="14" name="Straight Arrow Connector 13">
            <a:extLst>
              <a:ext uri="{FF2B5EF4-FFF2-40B4-BE49-F238E27FC236}">
                <a16:creationId xmlns:a16="http://schemas.microsoft.com/office/drawing/2014/main" id="{0C710583-E550-E120-2211-11F35D272CE9}"/>
              </a:ext>
            </a:extLst>
          </p:cNvPr>
          <p:cNvCxnSpPr>
            <a:stCxn id="10" idx="2"/>
          </p:cNvCxnSpPr>
          <p:nvPr/>
        </p:nvCxnSpPr>
        <p:spPr>
          <a:xfrm>
            <a:off x="6863374" y="1768495"/>
            <a:ext cx="1080476" cy="327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8FD21B-0A56-E168-CA08-D21B5FFC19E5}"/>
              </a:ext>
            </a:extLst>
          </p:cNvPr>
          <p:cNvCxnSpPr>
            <a:stCxn id="10" idx="2"/>
            <a:endCxn id="19" idx="1"/>
          </p:cNvCxnSpPr>
          <p:nvPr/>
        </p:nvCxnSpPr>
        <p:spPr>
          <a:xfrm>
            <a:off x="6863374" y="1768495"/>
            <a:ext cx="1080476" cy="16605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914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Làm thế nào để tối ưu số lượng bit nhớ trong ROM? (1/2)</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8" name="Group 7">
            <a:extLst>
              <a:ext uri="{FF2B5EF4-FFF2-40B4-BE49-F238E27FC236}">
                <a16:creationId xmlns:a16="http://schemas.microsoft.com/office/drawing/2014/main" id="{5EDF0773-A7D3-6E32-7943-F3C1133EFAC4}"/>
              </a:ext>
            </a:extLst>
          </p:cNvPr>
          <p:cNvGrpSpPr/>
          <p:nvPr/>
        </p:nvGrpSpPr>
        <p:grpSpPr>
          <a:xfrm>
            <a:off x="687570" y="847430"/>
            <a:ext cx="10816859" cy="5657675"/>
            <a:chOff x="1375141" y="837905"/>
            <a:chExt cx="10816859" cy="5657675"/>
          </a:xfrm>
        </p:grpSpPr>
        <p:grpSp>
          <p:nvGrpSpPr>
            <p:cNvPr id="7" name="Group 6">
              <a:extLst>
                <a:ext uri="{FF2B5EF4-FFF2-40B4-BE49-F238E27FC236}">
                  <a16:creationId xmlns:a16="http://schemas.microsoft.com/office/drawing/2014/main" id="{3E41FF0C-B61D-D46D-373D-C4F3D976B2BB}"/>
                </a:ext>
              </a:extLst>
            </p:cNvPr>
            <p:cNvGrpSpPr/>
            <p:nvPr/>
          </p:nvGrpSpPr>
          <p:grpSpPr>
            <a:xfrm>
              <a:off x="1640793" y="1039907"/>
              <a:ext cx="10551207" cy="5455673"/>
              <a:chOff x="1640793" y="900141"/>
              <a:chExt cx="10551207" cy="5595440"/>
            </a:xfrm>
          </p:grpSpPr>
          <p:sp>
            <p:nvSpPr>
              <p:cNvPr id="19" name="Rectangle 18">
                <a:extLst>
                  <a:ext uri="{FF2B5EF4-FFF2-40B4-BE49-F238E27FC236}">
                    <a16:creationId xmlns:a16="http://schemas.microsoft.com/office/drawing/2014/main" id="{9584A598-FA8F-7C2B-2E1C-C077429D16B6}"/>
                  </a:ext>
                </a:extLst>
              </p:cNvPr>
              <p:cNvSpPr/>
              <p:nvPr/>
            </p:nvSpPr>
            <p:spPr>
              <a:xfrm>
                <a:off x="9067343" y="3155534"/>
                <a:ext cx="2969081" cy="273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B72B1D-82F5-B393-E4E5-136C81C297BD}"/>
                  </a:ext>
                </a:extLst>
              </p:cNvPr>
              <p:cNvSpPr/>
              <p:nvPr/>
            </p:nvSpPr>
            <p:spPr>
              <a:xfrm>
                <a:off x="5667034" y="5017093"/>
                <a:ext cx="2969081" cy="273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chart&#10;&#10;Description automatically generated">
                <a:extLst>
                  <a:ext uri="{FF2B5EF4-FFF2-40B4-BE49-F238E27FC236}">
                    <a16:creationId xmlns:a16="http://schemas.microsoft.com/office/drawing/2014/main" id="{D240650D-BD1B-C453-B192-27D1613509E0}"/>
                  </a:ext>
                </a:extLst>
              </p:cNvPr>
              <p:cNvPicPr>
                <a:picLocks noChangeAspect="1"/>
              </p:cNvPicPr>
              <p:nvPr/>
            </p:nvPicPr>
            <p:blipFill>
              <a:blip r:embed="rId3"/>
              <a:stretch>
                <a:fillRect/>
              </a:stretch>
            </p:blipFill>
            <p:spPr>
              <a:xfrm>
                <a:off x="1640793" y="900141"/>
                <a:ext cx="10551207" cy="5595440"/>
              </a:xfrm>
              <a:prstGeom prst="rect">
                <a:avLst/>
              </a:prstGeom>
            </p:spPr>
          </p:pic>
          <p:sp>
            <p:nvSpPr>
              <p:cNvPr id="5" name="Oval 4">
                <a:extLst>
                  <a:ext uri="{FF2B5EF4-FFF2-40B4-BE49-F238E27FC236}">
                    <a16:creationId xmlns:a16="http://schemas.microsoft.com/office/drawing/2014/main" id="{A5A1710B-9AD4-9D7E-EF94-A4F9364D527A}"/>
                  </a:ext>
                </a:extLst>
              </p:cNvPr>
              <p:cNvSpPr/>
              <p:nvPr/>
            </p:nvSpPr>
            <p:spPr>
              <a:xfrm>
                <a:off x="2419350" y="2452688"/>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6AAED7-789F-A78A-66CE-45FF7990DE8D}"/>
                  </a:ext>
                </a:extLst>
              </p:cNvPr>
              <p:cNvSpPr/>
              <p:nvPr/>
            </p:nvSpPr>
            <p:spPr>
              <a:xfrm>
                <a:off x="6362700" y="1683745"/>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D352571-8904-A407-25E7-B5C96D82D4E1}"/>
                  </a:ext>
                </a:extLst>
              </p:cNvPr>
              <p:cNvSpPr/>
              <p:nvPr/>
            </p:nvSpPr>
            <p:spPr>
              <a:xfrm>
                <a:off x="7458075" y="1683745"/>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66D1A0-CB54-6A0D-94AB-0890FA5610DB}"/>
                  </a:ext>
                </a:extLst>
              </p:cNvPr>
              <p:cNvSpPr/>
              <p:nvPr/>
            </p:nvSpPr>
            <p:spPr>
              <a:xfrm>
                <a:off x="11406188" y="2452773"/>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8B62BA-C445-A1E0-043F-6FC5B8780618}"/>
                  </a:ext>
                </a:extLst>
              </p:cNvPr>
              <p:cNvSpPr/>
              <p:nvPr/>
            </p:nvSpPr>
            <p:spPr>
              <a:xfrm>
                <a:off x="3522345" y="1860751"/>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65EF48-FF02-82E6-26FE-62DAC1E5616D}"/>
                  </a:ext>
                </a:extLst>
              </p:cNvPr>
              <p:cNvSpPr/>
              <p:nvPr/>
            </p:nvSpPr>
            <p:spPr>
              <a:xfrm>
                <a:off x="5262245" y="2263976"/>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BC157E-4753-CA97-FC47-D929E43760DF}"/>
                  </a:ext>
                </a:extLst>
              </p:cNvPr>
              <p:cNvSpPr/>
              <p:nvPr/>
            </p:nvSpPr>
            <p:spPr>
              <a:xfrm>
                <a:off x="8574722" y="2267945"/>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28D3CA-A0EE-7916-3A1D-AF39FB39471E}"/>
                  </a:ext>
                </a:extLst>
              </p:cNvPr>
              <p:cNvSpPr/>
              <p:nvPr/>
            </p:nvSpPr>
            <p:spPr>
              <a:xfrm>
                <a:off x="10301922" y="1870676"/>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943192-4880-F4BB-DDD5-267BB4DAF861}"/>
                  </a:ext>
                </a:extLst>
              </p:cNvPr>
              <p:cNvSpPr/>
              <p:nvPr/>
            </p:nvSpPr>
            <p:spPr>
              <a:xfrm>
                <a:off x="2419350" y="618169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A713BD-AC71-946E-950D-7C0759EFAD44}"/>
                  </a:ext>
                </a:extLst>
              </p:cNvPr>
              <p:cNvSpPr/>
              <p:nvPr/>
            </p:nvSpPr>
            <p:spPr>
              <a:xfrm>
                <a:off x="6362700" y="414334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4A2C10-FB80-CA9D-3D62-77D8DF094956}"/>
                  </a:ext>
                </a:extLst>
              </p:cNvPr>
              <p:cNvSpPr/>
              <p:nvPr/>
            </p:nvSpPr>
            <p:spPr>
              <a:xfrm>
                <a:off x="7458075" y="414334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FC9967C-5C96-7636-7179-1C4ED126EC70}"/>
                  </a:ext>
                </a:extLst>
              </p:cNvPr>
              <p:cNvSpPr/>
              <p:nvPr/>
            </p:nvSpPr>
            <p:spPr>
              <a:xfrm>
                <a:off x="11406188" y="618169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6ACBE2-5584-0E87-5DC5-AC071FC83410}"/>
                  </a:ext>
                </a:extLst>
              </p:cNvPr>
              <p:cNvSpPr/>
              <p:nvPr/>
            </p:nvSpPr>
            <p:spPr>
              <a:xfrm>
                <a:off x="3598545" y="587927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1924835-95C2-BE31-1CD2-8C7589BE1DF4}"/>
                  </a:ext>
                </a:extLst>
              </p:cNvPr>
              <p:cNvSpPr/>
              <p:nvPr/>
            </p:nvSpPr>
            <p:spPr>
              <a:xfrm>
                <a:off x="6096000" y="442305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A3005C-45E3-06E1-037B-2E769DE577D7}"/>
                  </a:ext>
                </a:extLst>
              </p:cNvPr>
              <p:cNvSpPr/>
              <p:nvPr/>
            </p:nvSpPr>
            <p:spPr>
              <a:xfrm>
                <a:off x="7708900" y="442305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6BE2B0A-3829-9293-F5B8-1E241E97DF47}"/>
                  </a:ext>
                </a:extLst>
              </p:cNvPr>
              <p:cNvSpPr/>
              <p:nvPr/>
            </p:nvSpPr>
            <p:spPr>
              <a:xfrm>
                <a:off x="10225722" y="587927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A7E28B-8ACA-B228-D39C-F0D957B0B0CF}"/>
                  </a:ext>
                </a:extLst>
              </p:cNvPr>
              <p:cNvSpPr/>
              <p:nvPr/>
            </p:nvSpPr>
            <p:spPr>
              <a:xfrm>
                <a:off x="4231322" y="5211978"/>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A602BA-EAD2-07C8-0AA1-10280522189A}"/>
                  </a:ext>
                </a:extLst>
              </p:cNvPr>
              <p:cNvSpPr/>
              <p:nvPr/>
            </p:nvSpPr>
            <p:spPr>
              <a:xfrm>
                <a:off x="6763996" y="5046561"/>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B8A8F9-FD46-DD38-A0DA-202F406473F4}"/>
                  </a:ext>
                </a:extLst>
              </p:cNvPr>
              <p:cNvSpPr/>
              <p:nvPr/>
            </p:nvSpPr>
            <p:spPr>
              <a:xfrm>
                <a:off x="7075374" y="5046561"/>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2B7861E-500D-C149-0ED9-19EA3CADED71}"/>
                  </a:ext>
                </a:extLst>
              </p:cNvPr>
              <p:cNvSpPr/>
              <p:nvPr/>
            </p:nvSpPr>
            <p:spPr>
              <a:xfrm>
                <a:off x="9609024" y="5222274"/>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11A8F3BC-12CA-F4D7-377F-CC88524338BA}"/>
                </a:ext>
              </a:extLst>
            </p:cNvPr>
            <p:cNvSpPr txBox="1"/>
            <p:nvPr/>
          </p:nvSpPr>
          <p:spPr>
            <a:xfrm>
              <a:off x="4847538" y="837905"/>
              <a:ext cx="4137714"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Phần thực của tín hiệu up-chirp cơ bản</a:t>
              </a:r>
            </a:p>
          </p:txBody>
        </p:sp>
        <p:sp>
          <p:nvSpPr>
            <p:cNvPr id="33" name="TextBox 32">
              <a:extLst>
                <a:ext uri="{FF2B5EF4-FFF2-40B4-BE49-F238E27FC236}">
                  <a16:creationId xmlns:a16="http://schemas.microsoft.com/office/drawing/2014/main" id="{BF8836E4-D32B-3A10-CA0C-E62D93926951}"/>
                </a:ext>
              </a:extLst>
            </p:cNvPr>
            <p:cNvSpPr txBox="1"/>
            <p:nvPr/>
          </p:nvSpPr>
          <p:spPr>
            <a:xfrm>
              <a:off x="4971998" y="3707848"/>
              <a:ext cx="3888795"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Phần ảo của tín hiệu up-chirp cơ bản</a:t>
              </a:r>
            </a:p>
          </p:txBody>
        </p:sp>
        <p:sp>
          <p:nvSpPr>
            <p:cNvPr id="34" name="TextBox 33">
              <a:extLst>
                <a:ext uri="{FF2B5EF4-FFF2-40B4-BE49-F238E27FC236}">
                  <a16:creationId xmlns:a16="http://schemas.microsoft.com/office/drawing/2014/main" id="{941D9616-BE9E-781D-3AF6-B233EB0D6E58}"/>
                </a:ext>
              </a:extLst>
            </p:cNvPr>
            <p:cNvSpPr txBox="1"/>
            <p:nvPr/>
          </p:nvSpPr>
          <p:spPr>
            <a:xfrm rot="16200000">
              <a:off x="1124766" y="2107601"/>
              <a:ext cx="924681"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D51EB45-F524-0389-20D6-9FF54EEA2A5C}"/>
                </a:ext>
              </a:extLst>
            </p:cNvPr>
            <p:cNvSpPr txBox="1"/>
            <p:nvPr/>
          </p:nvSpPr>
          <p:spPr>
            <a:xfrm rot="16200000">
              <a:off x="1066689" y="5076081"/>
              <a:ext cx="924681"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875193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Làm thế nào để tối ưu số lượng bit nhớ trong ROM? (2/2)</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8" name="Group 7">
            <a:extLst>
              <a:ext uri="{FF2B5EF4-FFF2-40B4-BE49-F238E27FC236}">
                <a16:creationId xmlns:a16="http://schemas.microsoft.com/office/drawing/2014/main" id="{5EDF0773-A7D3-6E32-7943-F3C1133EFAC4}"/>
              </a:ext>
            </a:extLst>
          </p:cNvPr>
          <p:cNvGrpSpPr/>
          <p:nvPr/>
        </p:nvGrpSpPr>
        <p:grpSpPr>
          <a:xfrm>
            <a:off x="5016917" y="850491"/>
            <a:ext cx="7103879" cy="5671722"/>
            <a:chOff x="1375141" y="823858"/>
            <a:chExt cx="10816859" cy="5671722"/>
          </a:xfrm>
        </p:grpSpPr>
        <p:grpSp>
          <p:nvGrpSpPr>
            <p:cNvPr id="7" name="Group 6">
              <a:extLst>
                <a:ext uri="{FF2B5EF4-FFF2-40B4-BE49-F238E27FC236}">
                  <a16:creationId xmlns:a16="http://schemas.microsoft.com/office/drawing/2014/main" id="{3E41FF0C-B61D-D46D-373D-C4F3D976B2BB}"/>
                </a:ext>
              </a:extLst>
            </p:cNvPr>
            <p:cNvGrpSpPr/>
            <p:nvPr/>
          </p:nvGrpSpPr>
          <p:grpSpPr>
            <a:xfrm>
              <a:off x="1640793" y="1039907"/>
              <a:ext cx="10551207" cy="5455673"/>
              <a:chOff x="1640793" y="900141"/>
              <a:chExt cx="10551207" cy="5595440"/>
            </a:xfrm>
          </p:grpSpPr>
          <p:sp>
            <p:nvSpPr>
              <p:cNvPr id="19" name="Rectangle 18">
                <a:extLst>
                  <a:ext uri="{FF2B5EF4-FFF2-40B4-BE49-F238E27FC236}">
                    <a16:creationId xmlns:a16="http://schemas.microsoft.com/office/drawing/2014/main" id="{9584A598-FA8F-7C2B-2E1C-C077429D16B6}"/>
                  </a:ext>
                </a:extLst>
              </p:cNvPr>
              <p:cNvSpPr/>
              <p:nvPr/>
            </p:nvSpPr>
            <p:spPr>
              <a:xfrm>
                <a:off x="9067343" y="3155534"/>
                <a:ext cx="2969081" cy="273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B72B1D-82F5-B393-E4E5-136C81C297BD}"/>
                  </a:ext>
                </a:extLst>
              </p:cNvPr>
              <p:cNvSpPr/>
              <p:nvPr/>
            </p:nvSpPr>
            <p:spPr>
              <a:xfrm>
                <a:off x="5667034" y="5017093"/>
                <a:ext cx="2969081" cy="2734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chart&#10;&#10;Description automatically generated">
                <a:extLst>
                  <a:ext uri="{FF2B5EF4-FFF2-40B4-BE49-F238E27FC236}">
                    <a16:creationId xmlns:a16="http://schemas.microsoft.com/office/drawing/2014/main" id="{D240650D-BD1B-C453-B192-27D1613509E0}"/>
                  </a:ext>
                </a:extLst>
              </p:cNvPr>
              <p:cNvPicPr>
                <a:picLocks noChangeAspect="1"/>
              </p:cNvPicPr>
              <p:nvPr/>
            </p:nvPicPr>
            <p:blipFill>
              <a:blip r:embed="rId3"/>
              <a:stretch>
                <a:fillRect/>
              </a:stretch>
            </p:blipFill>
            <p:spPr>
              <a:xfrm>
                <a:off x="1640793" y="900141"/>
                <a:ext cx="10551207" cy="5595440"/>
              </a:xfrm>
              <a:prstGeom prst="rect">
                <a:avLst/>
              </a:prstGeom>
            </p:spPr>
          </p:pic>
          <p:sp>
            <p:nvSpPr>
              <p:cNvPr id="5" name="Oval 4">
                <a:extLst>
                  <a:ext uri="{FF2B5EF4-FFF2-40B4-BE49-F238E27FC236}">
                    <a16:creationId xmlns:a16="http://schemas.microsoft.com/office/drawing/2014/main" id="{A5A1710B-9AD4-9D7E-EF94-A4F9364D527A}"/>
                  </a:ext>
                </a:extLst>
              </p:cNvPr>
              <p:cNvSpPr/>
              <p:nvPr/>
            </p:nvSpPr>
            <p:spPr>
              <a:xfrm>
                <a:off x="2419350" y="2452688"/>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6AAED7-789F-A78A-66CE-45FF7990DE8D}"/>
                  </a:ext>
                </a:extLst>
              </p:cNvPr>
              <p:cNvSpPr/>
              <p:nvPr/>
            </p:nvSpPr>
            <p:spPr>
              <a:xfrm>
                <a:off x="6362700" y="1683745"/>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D352571-8904-A407-25E7-B5C96D82D4E1}"/>
                  </a:ext>
                </a:extLst>
              </p:cNvPr>
              <p:cNvSpPr/>
              <p:nvPr/>
            </p:nvSpPr>
            <p:spPr>
              <a:xfrm>
                <a:off x="7458075" y="1683745"/>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F66D1A0-CB54-6A0D-94AB-0890FA5610DB}"/>
                  </a:ext>
                </a:extLst>
              </p:cNvPr>
              <p:cNvSpPr/>
              <p:nvPr/>
            </p:nvSpPr>
            <p:spPr>
              <a:xfrm>
                <a:off x="11406188" y="2452773"/>
                <a:ext cx="152400" cy="157162"/>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8B62BA-C445-A1E0-043F-6FC5B8780618}"/>
                  </a:ext>
                </a:extLst>
              </p:cNvPr>
              <p:cNvSpPr/>
              <p:nvPr/>
            </p:nvSpPr>
            <p:spPr>
              <a:xfrm>
                <a:off x="3522345" y="1860751"/>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65EF48-FF02-82E6-26FE-62DAC1E5616D}"/>
                  </a:ext>
                </a:extLst>
              </p:cNvPr>
              <p:cNvSpPr/>
              <p:nvPr/>
            </p:nvSpPr>
            <p:spPr>
              <a:xfrm>
                <a:off x="5262245" y="2263976"/>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BC157E-4753-CA97-FC47-D929E43760DF}"/>
                  </a:ext>
                </a:extLst>
              </p:cNvPr>
              <p:cNvSpPr/>
              <p:nvPr/>
            </p:nvSpPr>
            <p:spPr>
              <a:xfrm>
                <a:off x="8574722" y="2267945"/>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28D3CA-A0EE-7916-3A1D-AF39FB39471E}"/>
                  </a:ext>
                </a:extLst>
              </p:cNvPr>
              <p:cNvSpPr/>
              <p:nvPr/>
            </p:nvSpPr>
            <p:spPr>
              <a:xfrm>
                <a:off x="10301922" y="1870676"/>
                <a:ext cx="152400" cy="1571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4943192-4880-F4BB-DDD5-267BB4DAF861}"/>
                  </a:ext>
                </a:extLst>
              </p:cNvPr>
              <p:cNvSpPr/>
              <p:nvPr/>
            </p:nvSpPr>
            <p:spPr>
              <a:xfrm>
                <a:off x="2419350" y="618169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A713BD-AC71-946E-950D-7C0759EFAD44}"/>
                  </a:ext>
                </a:extLst>
              </p:cNvPr>
              <p:cNvSpPr/>
              <p:nvPr/>
            </p:nvSpPr>
            <p:spPr>
              <a:xfrm>
                <a:off x="6362700" y="414334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14A2C10-FB80-CA9D-3D62-77D8DF094956}"/>
                  </a:ext>
                </a:extLst>
              </p:cNvPr>
              <p:cNvSpPr/>
              <p:nvPr/>
            </p:nvSpPr>
            <p:spPr>
              <a:xfrm>
                <a:off x="7458075" y="414334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FC9967C-5C96-7636-7179-1C4ED126EC70}"/>
                  </a:ext>
                </a:extLst>
              </p:cNvPr>
              <p:cNvSpPr/>
              <p:nvPr/>
            </p:nvSpPr>
            <p:spPr>
              <a:xfrm>
                <a:off x="11406188" y="6181697"/>
                <a:ext cx="152400" cy="1571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6ACBE2-5584-0E87-5DC5-AC071FC83410}"/>
                  </a:ext>
                </a:extLst>
              </p:cNvPr>
              <p:cNvSpPr/>
              <p:nvPr/>
            </p:nvSpPr>
            <p:spPr>
              <a:xfrm>
                <a:off x="3598545" y="587927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1924835-95C2-BE31-1CD2-8C7589BE1DF4}"/>
                  </a:ext>
                </a:extLst>
              </p:cNvPr>
              <p:cNvSpPr/>
              <p:nvPr/>
            </p:nvSpPr>
            <p:spPr>
              <a:xfrm>
                <a:off x="6096000" y="442305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A3005C-45E3-06E1-037B-2E769DE577D7}"/>
                  </a:ext>
                </a:extLst>
              </p:cNvPr>
              <p:cNvSpPr/>
              <p:nvPr/>
            </p:nvSpPr>
            <p:spPr>
              <a:xfrm>
                <a:off x="7708900" y="442305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6BE2B0A-3829-9293-F5B8-1E241E97DF47}"/>
                  </a:ext>
                </a:extLst>
              </p:cNvPr>
              <p:cNvSpPr/>
              <p:nvPr/>
            </p:nvSpPr>
            <p:spPr>
              <a:xfrm>
                <a:off x="10225722" y="5879278"/>
                <a:ext cx="152400" cy="1571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A7E28B-8ACA-B228-D39C-F0D957B0B0CF}"/>
                  </a:ext>
                </a:extLst>
              </p:cNvPr>
              <p:cNvSpPr/>
              <p:nvPr/>
            </p:nvSpPr>
            <p:spPr>
              <a:xfrm>
                <a:off x="4231322" y="5211978"/>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A602BA-EAD2-07C8-0AA1-10280522189A}"/>
                  </a:ext>
                </a:extLst>
              </p:cNvPr>
              <p:cNvSpPr/>
              <p:nvPr/>
            </p:nvSpPr>
            <p:spPr>
              <a:xfrm>
                <a:off x="6763996" y="5046561"/>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6B8A8F9-FD46-DD38-A0DA-202F406473F4}"/>
                  </a:ext>
                </a:extLst>
              </p:cNvPr>
              <p:cNvSpPr/>
              <p:nvPr/>
            </p:nvSpPr>
            <p:spPr>
              <a:xfrm>
                <a:off x="7075374" y="5046561"/>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2B7861E-500D-C149-0ED9-19EA3CADED71}"/>
                  </a:ext>
                </a:extLst>
              </p:cNvPr>
              <p:cNvSpPr/>
              <p:nvPr/>
            </p:nvSpPr>
            <p:spPr>
              <a:xfrm>
                <a:off x="9609024" y="5222274"/>
                <a:ext cx="152400" cy="1571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11A8F3BC-12CA-F4D7-377F-CC88524338BA}"/>
                </a:ext>
              </a:extLst>
            </p:cNvPr>
            <p:cNvSpPr txBox="1"/>
            <p:nvPr/>
          </p:nvSpPr>
          <p:spPr>
            <a:xfrm>
              <a:off x="4610620" y="823858"/>
              <a:ext cx="5234307"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Phần thực của tín hiệu up-chirp cơ bản</a:t>
              </a:r>
            </a:p>
          </p:txBody>
        </p:sp>
        <p:sp>
          <p:nvSpPr>
            <p:cNvPr id="33" name="TextBox 32">
              <a:extLst>
                <a:ext uri="{FF2B5EF4-FFF2-40B4-BE49-F238E27FC236}">
                  <a16:creationId xmlns:a16="http://schemas.microsoft.com/office/drawing/2014/main" id="{BF8836E4-D32B-3A10-CA0C-E62D93926951}"/>
                </a:ext>
              </a:extLst>
            </p:cNvPr>
            <p:cNvSpPr txBox="1"/>
            <p:nvPr/>
          </p:nvSpPr>
          <p:spPr>
            <a:xfrm>
              <a:off x="4760638" y="3785281"/>
              <a:ext cx="4629471"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Phần ảo của tín hiệu up-chirp cơ bản</a:t>
              </a:r>
            </a:p>
          </p:txBody>
        </p:sp>
        <p:sp>
          <p:nvSpPr>
            <p:cNvPr id="34" name="TextBox 33">
              <a:extLst>
                <a:ext uri="{FF2B5EF4-FFF2-40B4-BE49-F238E27FC236}">
                  <a16:creationId xmlns:a16="http://schemas.microsoft.com/office/drawing/2014/main" id="{941D9616-BE9E-781D-3AF6-B233EB0D6E58}"/>
                </a:ext>
              </a:extLst>
            </p:cNvPr>
            <p:cNvSpPr txBox="1"/>
            <p:nvPr/>
          </p:nvSpPr>
          <p:spPr>
            <a:xfrm rot="16200000">
              <a:off x="1124766" y="2107601"/>
              <a:ext cx="924681"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D51EB45-F524-0389-20D6-9FF54EEA2A5C}"/>
                </a:ext>
              </a:extLst>
            </p:cNvPr>
            <p:cNvSpPr txBox="1"/>
            <p:nvPr/>
          </p:nvSpPr>
          <p:spPr>
            <a:xfrm rot="16200000">
              <a:off x="1066689" y="5076081"/>
              <a:ext cx="924681" cy="307777"/>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endParaRPr 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3B8BC1C-9F14-13F0-20BF-326B589EBD10}"/>
                  </a:ext>
                </a:extLst>
              </p:cNvPr>
              <p:cNvGraphicFramePr>
                <a:graphicFrameLocks noGrp="1"/>
              </p:cNvGraphicFramePr>
              <p:nvPr>
                <p:extLst>
                  <p:ext uri="{D42A27DB-BD31-4B8C-83A1-F6EECF244321}">
                    <p14:modId xmlns:p14="http://schemas.microsoft.com/office/powerpoint/2010/main" val="362672257"/>
                  </p:ext>
                </p:extLst>
              </p:nvPr>
            </p:nvGraphicFramePr>
            <p:xfrm>
              <a:off x="190681" y="2396308"/>
              <a:ext cx="4883617" cy="4152583"/>
            </p:xfrm>
            <a:graphic>
              <a:graphicData uri="http://schemas.openxmlformats.org/drawingml/2006/table">
                <a:tbl>
                  <a:tblPr firstRow="1" bandRow="1">
                    <a:tableStyleId>{5C22544A-7EE6-4342-B048-85BDC9FD1C3A}</a:tableStyleId>
                  </a:tblPr>
                  <a:tblGrid>
                    <a:gridCol w="819200">
                      <a:extLst>
                        <a:ext uri="{9D8B030D-6E8A-4147-A177-3AD203B41FA5}">
                          <a16:colId xmlns:a16="http://schemas.microsoft.com/office/drawing/2014/main" val="4013027113"/>
                        </a:ext>
                      </a:extLst>
                    </a:gridCol>
                    <a:gridCol w="1622609">
                      <a:extLst>
                        <a:ext uri="{9D8B030D-6E8A-4147-A177-3AD203B41FA5}">
                          <a16:colId xmlns:a16="http://schemas.microsoft.com/office/drawing/2014/main" val="3416095002"/>
                        </a:ext>
                      </a:extLst>
                    </a:gridCol>
                    <a:gridCol w="1220904">
                      <a:extLst>
                        <a:ext uri="{9D8B030D-6E8A-4147-A177-3AD203B41FA5}">
                          <a16:colId xmlns:a16="http://schemas.microsoft.com/office/drawing/2014/main" val="3085967078"/>
                        </a:ext>
                      </a:extLst>
                    </a:gridCol>
                    <a:gridCol w="1220904">
                      <a:extLst>
                        <a:ext uri="{9D8B030D-6E8A-4147-A177-3AD203B41FA5}">
                          <a16:colId xmlns:a16="http://schemas.microsoft.com/office/drawing/2014/main" val="2482421419"/>
                        </a:ext>
                      </a:extLst>
                    </a:gridCol>
                  </a:tblGrid>
                  <a:tr h="0">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Segment selection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Công thức</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Địa chỉ của chip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Giá trị mẫu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3646229"/>
                      </a:ext>
                    </a:extLst>
                  </a:tr>
                  <a:tr h="0">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12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m:t>
                                </m:r>
                                <m:r>
                                  <a:rPr lang="en-US" sz="1200">
                                    <a:effectLst/>
                                    <a:latin typeface="Cambria Math" panose="02040503050406030204" pitchFamily="18" charset="0"/>
                                  </a:rPr>
                                  <m:t>𝐺𝑖</m:t>
                                </m:r>
                                <m:r>
                                  <a:rPr lang="en-US" sz="1200">
                                    <a:effectLst/>
                                    <a:latin typeface="Cambria Math" panose="02040503050406030204" pitchFamily="18" charset="0"/>
                                  </a:rPr>
                                  <m:t>á </m:t>
                                </m:r>
                                <m:r>
                                  <a:rPr lang="en-US" sz="1200">
                                    <a:effectLst/>
                                    <a:latin typeface="Cambria Math" panose="02040503050406030204" pitchFamily="18" charset="0"/>
                                  </a:rPr>
                                  <m:t>𝑡𝑟</m:t>
                                </m:r>
                                <m:r>
                                  <a:rPr lang="en-US" sz="1200">
                                    <a:effectLst/>
                                    <a:latin typeface="Cambria Math" panose="02040503050406030204" pitchFamily="18" charset="0"/>
                                  </a:rPr>
                                  <m:t>ị </m:t>
                                </m:r>
                                <m:r>
                                  <a:rPr lang="en-US" sz="1200">
                                    <a:effectLst/>
                                    <a:latin typeface="Cambria Math" panose="02040503050406030204" pitchFamily="18" charset="0"/>
                                  </a:rPr>
                                  <m:t>𝑙</m:t>
                                </m:r>
                                <m:r>
                                  <a:rPr lang="en-US" sz="1200">
                                    <a:effectLst/>
                                    <a:latin typeface="Cambria Math" panose="02040503050406030204" pitchFamily="18" charset="0"/>
                                  </a:rPr>
                                  <m:t>ấ</m:t>
                                </m:r>
                                <m:r>
                                  <a:rPr lang="en-US" sz="1200">
                                    <a:effectLst/>
                                    <a:latin typeface="Cambria Math" panose="02040503050406030204" pitchFamily="18" charset="0"/>
                                  </a:rPr>
                                  <m:t>𝑦</m:t>
                                </m:r>
                                <m:r>
                                  <a:rPr lang="en-US" sz="1200">
                                    <a:effectLst/>
                                    <a:latin typeface="Cambria Math" panose="02040503050406030204" pitchFamily="18" charset="0"/>
                                  </a:rPr>
                                  <m:t> </m:t>
                                </m:r>
                                <m:r>
                                  <a:rPr lang="en-US" sz="1200">
                                    <a:effectLst/>
                                    <a:latin typeface="Cambria Math" panose="02040503050406030204" pitchFamily="18" charset="0"/>
                                  </a:rPr>
                                  <m:t>𝑚</m:t>
                                </m:r>
                                <m:r>
                                  <a:rPr lang="en-US" sz="1200">
                                    <a:effectLst/>
                                    <a:latin typeface="Cambria Math" panose="02040503050406030204" pitchFamily="18" charset="0"/>
                                  </a:rPr>
                                  <m:t>ẫ</m:t>
                                </m:r>
                                <m:r>
                                  <a:rPr lang="en-US" sz="1200">
                                    <a:effectLst/>
                                    <a:latin typeface="Cambria Math" panose="02040503050406030204" pitchFamily="18" charset="0"/>
                                  </a:rPr>
                                  <m:t>𝑢</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với 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60267955"/>
                      </a:ext>
                    </a:extLst>
                  </a:tr>
                  <a:tr h="0">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12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0,2</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f>
                                              <m:fPr>
                                                <m:ctrlPr>
                                                  <a:rPr lang="en-US" sz="1200" i="1">
                                                    <a:effectLst/>
                                                    <a:latin typeface="Cambria Math" panose="02040503050406030204" pitchFamily="18" charset="0"/>
                                                  </a:rPr>
                                                </m:ctrlPr>
                                              </m:fPr>
                                              <m:num>
                                                <m:r>
                                                  <a:rPr lang="en-US" sz="1200">
                                                    <a:effectLst/>
                                                    <a:latin typeface="Cambria Math" panose="02040503050406030204" pitchFamily="18" charset="0"/>
                                                  </a:rPr>
                                                  <m:t>𝑀</m:t>
                                                </m:r>
                                              </m:num>
                                              <m:den>
                                                <m:r>
                                                  <a:rPr lang="en-US" sz="1200">
                                                    <a:effectLst/>
                                                    <a:latin typeface="Cambria Math" panose="02040503050406030204" pitchFamily="18" charset="0"/>
                                                  </a:rPr>
                                                  <m:t>4</m:t>
                                                </m:r>
                                              </m:den>
                                            </m:f>
                                            <m:r>
                                              <a:rPr lang="en-US" sz="1200">
                                                <a:effectLst/>
                                                <a:latin typeface="Cambria Math" panose="02040503050406030204" pitchFamily="18" charset="0"/>
                                              </a:rPr>
                                              <m:t>−</m:t>
                                            </m:r>
                                            <m:r>
                                              <a:rPr lang="en-US" sz="1200">
                                                <a:effectLst/>
                                                <a:latin typeface="Cambria Math" panose="02040503050406030204" pitchFamily="18" charset="0"/>
                                              </a:rPr>
                                              <m:t>𝑛</m:t>
                                            </m:r>
                                          </m:e>
                                        </m:d>
                                        <m:r>
                                          <a:rPr lang="en-US" sz="1200">
                                            <a:effectLst/>
                                            <a:latin typeface="Cambria Math" panose="02040503050406030204" pitchFamily="18" charset="0"/>
                                          </a:rPr>
                                          <m:t> </m:t>
                                        </m:r>
                                        <m:r>
                                          <m:rPr>
                                            <m:sty m:val="p"/>
                                          </m:rPr>
                                          <a:rPr lang="en-US" sz="1200">
                                            <a:effectLst/>
                                            <a:latin typeface="Cambria Math" panose="02040503050406030204" pitchFamily="18" charset="0"/>
                                          </a:rPr>
                                          <m:t>khi</m:t>
                                        </m:r>
                                        <m:r>
                                          <a:rPr lang="en-US" sz="1200">
                                            <a:effectLst/>
                                            <a:latin typeface="Cambria Math" panose="02040503050406030204" pitchFamily="18" charset="0"/>
                                          </a:rPr>
                                          <m:t> </m:t>
                                        </m:r>
                                        <m:r>
                                          <m:rPr>
                                            <m:sty m:val="p"/>
                                          </m:rPr>
                                          <a:rPr lang="en-US" sz="1200">
                                            <a:effectLst/>
                                            <a:latin typeface="Cambria Math" panose="02040503050406030204" pitchFamily="18" charset="0"/>
                                          </a:rPr>
                                          <m:t>n</m:t>
                                        </m:r>
                                        <m:r>
                                          <a:rPr lang="en-US" sz="1200">
                                            <a:effectLst/>
                                            <a:latin typeface="Cambria Math" panose="02040503050406030204" pitchFamily="18" charset="0"/>
                                          </a:rPr>
                                          <m:t> </m:t>
                                        </m:r>
                                        <m:r>
                                          <m:rPr>
                                            <m:sty m:val="p"/>
                                          </m:rPr>
                                          <a:rPr lang="en-US" sz="1200">
                                            <a:effectLst/>
                                            <a:latin typeface="Cambria Math" panose="02040503050406030204" pitchFamily="18" charset="0"/>
                                          </a:rPr>
                                          <m:t>l</m:t>
                                        </m:r>
                                        <m:r>
                                          <a:rPr lang="en-US" sz="1200">
                                            <a:effectLst/>
                                            <a:latin typeface="Cambria Math" panose="02040503050406030204" pitchFamily="18" charset="0"/>
                                          </a:rPr>
                                          <m:t>ẻ</m:t>
                                        </m:r>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f>
                                              <m:fPr>
                                                <m:ctrlPr>
                                                  <a:rPr lang="en-US" sz="1200" i="1">
                                                    <a:effectLst/>
                                                    <a:latin typeface="Cambria Math" panose="02040503050406030204" pitchFamily="18" charset="0"/>
                                                  </a:rPr>
                                                </m:ctrlPr>
                                              </m:fPr>
                                              <m:num>
                                                <m:r>
                                                  <a:rPr lang="en-US" sz="1200">
                                                    <a:effectLst/>
                                                    <a:latin typeface="Cambria Math" panose="02040503050406030204" pitchFamily="18" charset="0"/>
                                                  </a:rPr>
                                                  <m:t>𝑀</m:t>
                                                </m:r>
                                              </m:num>
                                              <m:den>
                                                <m:r>
                                                  <a:rPr lang="en-US" sz="1200">
                                                    <a:effectLst/>
                                                    <a:latin typeface="Cambria Math" panose="02040503050406030204" pitchFamily="18" charset="0"/>
                                                  </a:rPr>
                                                  <m:t>4</m:t>
                                                </m:r>
                                              </m:den>
                                            </m:f>
                                            <m:r>
                                              <a:rPr lang="en-US" sz="1200">
                                                <a:effectLst/>
                                                <a:latin typeface="Cambria Math" panose="02040503050406030204" pitchFamily="18" charset="0"/>
                                              </a:rPr>
                                              <m:t>−</m:t>
                                            </m:r>
                                            <m:r>
                                              <a:rPr lang="en-US" sz="1200">
                                                <a:effectLst/>
                                                <a:latin typeface="Cambria Math" panose="02040503050406030204" pitchFamily="18" charset="0"/>
                                              </a:rPr>
                                              <m:t>𝑛</m:t>
                                            </m:r>
                                          </m:e>
                                        </m:d>
                                        <m:r>
                                          <a:rPr lang="en-US" sz="1200">
                                            <a:effectLst/>
                                            <a:latin typeface="Cambria Math" panose="02040503050406030204" pitchFamily="18" charset="0"/>
                                          </a:rPr>
                                          <m:t> </m:t>
                                        </m:r>
                                        <m:r>
                                          <m:rPr>
                                            <m:sty m:val="p"/>
                                          </m:rPr>
                                          <a:rPr lang="en-US" sz="1200">
                                            <a:effectLst/>
                                            <a:latin typeface="Cambria Math" panose="02040503050406030204" pitchFamily="18" charset="0"/>
                                          </a:rPr>
                                          <m:t>khi</m:t>
                                        </m:r>
                                        <m:r>
                                          <a:rPr lang="en-US" sz="1200">
                                            <a:effectLst/>
                                            <a:latin typeface="Cambria Math" panose="02040503050406030204" pitchFamily="18" charset="0"/>
                                          </a:rPr>
                                          <m:t> </m:t>
                                        </m:r>
                                        <m:r>
                                          <m:rPr>
                                            <m:sty m:val="p"/>
                                          </m:rPr>
                                          <a:rPr lang="en-US" sz="1200">
                                            <a:effectLst/>
                                            <a:latin typeface="Cambria Math" panose="02040503050406030204" pitchFamily="18" charset="0"/>
                                          </a:rPr>
                                          <m:t>n</m:t>
                                        </m:r>
                                        <m:r>
                                          <a:rPr lang="en-US" sz="1200">
                                            <a:effectLst/>
                                            <a:latin typeface="Cambria Math" panose="02040503050406030204" pitchFamily="18" charset="0"/>
                                          </a:rPr>
                                          <m:t> </m:t>
                                        </m:r>
                                        <m:r>
                                          <m:rPr>
                                            <m:sty m:val="p"/>
                                          </m:rPr>
                                          <a:rPr lang="en-US" sz="1200">
                                            <a:effectLst/>
                                            <a:latin typeface="Cambria Math" panose="02040503050406030204" pitchFamily="18" charset="0"/>
                                          </a:rPr>
                                          <m:t>ch</m:t>
                                        </m:r>
                                        <m:r>
                                          <a:rPr lang="en-US" sz="1200">
                                            <a:effectLst/>
                                            <a:latin typeface="Cambria Math" panose="02040503050406030204" pitchFamily="18" charset="0"/>
                                          </a:rPr>
                                          <m:t>ẵ</m:t>
                                        </m:r>
                                        <m:r>
                                          <m:rPr>
                                            <m:sty m:val="p"/>
                                          </m:rPr>
                                          <a:rPr lang="en-US" sz="1200">
                                            <a:effectLst/>
                                            <a:latin typeface="Cambria Math" panose="02040503050406030204" pitchFamily="18" charset="0"/>
                                          </a:rPr>
                                          <m:t>n</m:t>
                                        </m:r>
                                      </m:e>
                                    </m:eqArr>
                                  </m:e>
                                </m:d>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a:t>
                          </a:r>
                          <a14:m>
                            <m:oMath xmlns:m="http://schemas.openxmlformats.org/officeDocument/2006/math">
                              <m:f>
                                <m:fPr>
                                  <m:ctrlPr>
                                    <a:rPr lang="en-US" sz="1200" i="1">
                                      <a:effectLst/>
                                      <a:latin typeface="Cambria Math" panose="02040503050406030204" pitchFamily="18" charset="0"/>
                                    </a:rPr>
                                  </m:ctrlPr>
                                </m:fPr>
                                <m:num>
                                  <m:r>
                                    <a:rPr lang="en-US" sz="1200">
                                      <a:effectLst/>
                                      <a:latin typeface="Cambria Math" panose="02040503050406030204" pitchFamily="18" charset="0"/>
                                    </a:rPr>
                                    <m:t>𝑀</m:t>
                                  </m:r>
                                </m:num>
                                <m:den>
                                  <m:r>
                                    <a:rPr lang="en-US" sz="1200">
                                      <a:effectLst/>
                                      <a:latin typeface="Cambria Math" panose="02040503050406030204" pitchFamily="18" charset="0"/>
                                    </a:rPr>
                                    <m:t>4</m:t>
                                  </m:r>
                                </m:den>
                              </m:f>
                              <m:r>
                                <a:rPr lang="en-US" sz="1200">
                                  <a:effectLst/>
                                  <a:latin typeface="Cambria Math" panose="02040503050406030204" pitchFamily="18" charset="0"/>
                                </a:rPr>
                                <m:t>−</m:t>
                              </m:r>
                              <m:r>
                                <a:rPr lang="en-US" sz="1200">
                                  <a:effectLst/>
                                  <a:latin typeface="Cambria Math" panose="02040503050406030204" pitchFamily="18" charset="0"/>
                                </a:rPr>
                                <m:t>𝑛</m:t>
                              </m:r>
                            </m:oMath>
                          </a14:m>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Lấy bù khi n lẻ</a:t>
                          </a:r>
                        </a:p>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 khi n chẵn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28479"/>
                      </a:ext>
                    </a:extLst>
                  </a:tr>
                  <a:tr h="0">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12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0,3</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m:t>
                                </m:r>
                                <m:d>
                                  <m:dPr>
                                    <m:begChr m:val="{"/>
                                    <m:endChr m:val=""/>
                                    <m:ctrlPr>
                                      <a:rPr lang="en-US" sz="1200" i="1">
                                        <a:effectLst/>
                                        <a:latin typeface="Cambria Math" panose="02040503050406030204" pitchFamily="18" charset="0"/>
                                      </a:rPr>
                                    </m:ctrlPr>
                                  </m:dPr>
                                  <m:e>
                                    <m:eqArr>
                                      <m:eqArrPr>
                                        <m:ctrlPr>
                                          <a:rPr lang="en-US" sz="1200" i="1">
                                            <a:effectLst/>
                                            <a:latin typeface="Cambria Math" panose="02040503050406030204" pitchFamily="18" charset="0"/>
                                          </a:rPr>
                                        </m:ctrlPr>
                                      </m:eqArrPr>
                                      <m:e>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 </m:t>
                                        </m:r>
                                        <m:r>
                                          <m:rPr>
                                            <m:sty m:val="p"/>
                                          </m:rPr>
                                          <a:rPr lang="en-US" sz="1200">
                                            <a:effectLst/>
                                            <a:latin typeface="Cambria Math" panose="02040503050406030204" pitchFamily="18" charset="0"/>
                                          </a:rPr>
                                          <m:t>khi</m:t>
                                        </m:r>
                                        <m:r>
                                          <a:rPr lang="en-US" sz="1200">
                                            <a:effectLst/>
                                            <a:latin typeface="Cambria Math" panose="02040503050406030204" pitchFamily="18" charset="0"/>
                                          </a:rPr>
                                          <m:t> </m:t>
                                        </m:r>
                                        <m:r>
                                          <m:rPr>
                                            <m:sty m:val="p"/>
                                          </m:rPr>
                                          <a:rPr lang="en-US" sz="1200">
                                            <a:effectLst/>
                                            <a:latin typeface="Cambria Math" panose="02040503050406030204" pitchFamily="18" charset="0"/>
                                          </a:rPr>
                                          <m:t>n</m:t>
                                        </m:r>
                                        <m:r>
                                          <a:rPr lang="en-US" sz="1200">
                                            <a:effectLst/>
                                            <a:latin typeface="Cambria Math" panose="02040503050406030204" pitchFamily="18" charset="0"/>
                                          </a:rPr>
                                          <m:t> </m:t>
                                        </m:r>
                                        <m:r>
                                          <m:rPr>
                                            <m:sty m:val="p"/>
                                          </m:rPr>
                                          <a:rPr lang="en-US" sz="1200">
                                            <a:effectLst/>
                                            <a:latin typeface="Cambria Math" panose="02040503050406030204" pitchFamily="18" charset="0"/>
                                          </a:rPr>
                                          <m:t>l</m:t>
                                        </m:r>
                                        <m:r>
                                          <a:rPr lang="en-US" sz="1200">
                                            <a:effectLst/>
                                            <a:latin typeface="Cambria Math" panose="02040503050406030204" pitchFamily="18" charset="0"/>
                                          </a:rPr>
                                          <m:t>ẻ</m:t>
                                        </m:r>
                                      </m:e>
                                      <m:e>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 </m:t>
                                        </m:r>
                                        <m:r>
                                          <m:rPr>
                                            <m:sty m:val="p"/>
                                          </m:rPr>
                                          <a:rPr lang="en-US" sz="1200">
                                            <a:effectLst/>
                                            <a:latin typeface="Cambria Math" panose="02040503050406030204" pitchFamily="18" charset="0"/>
                                          </a:rPr>
                                          <m:t>khi</m:t>
                                        </m:r>
                                        <m:r>
                                          <a:rPr lang="en-US" sz="1200">
                                            <a:effectLst/>
                                            <a:latin typeface="Cambria Math" panose="02040503050406030204" pitchFamily="18" charset="0"/>
                                          </a:rPr>
                                          <m:t> </m:t>
                                        </m:r>
                                        <m:r>
                                          <m:rPr>
                                            <m:sty m:val="p"/>
                                          </m:rPr>
                                          <a:rPr lang="en-US" sz="1200">
                                            <a:effectLst/>
                                            <a:latin typeface="Cambria Math" panose="02040503050406030204" pitchFamily="18" charset="0"/>
                                          </a:rPr>
                                          <m:t>n</m:t>
                                        </m:r>
                                        <m:r>
                                          <a:rPr lang="en-US" sz="1200">
                                            <a:effectLst/>
                                            <a:latin typeface="Cambria Math" panose="02040503050406030204" pitchFamily="18" charset="0"/>
                                          </a:rPr>
                                          <m:t> </m:t>
                                        </m:r>
                                        <m:r>
                                          <m:rPr>
                                            <m:sty m:val="p"/>
                                          </m:rPr>
                                          <a:rPr lang="en-US" sz="1200">
                                            <a:effectLst/>
                                            <a:latin typeface="Cambria Math" panose="02040503050406030204" pitchFamily="18" charset="0"/>
                                          </a:rPr>
                                          <m:t>ch</m:t>
                                        </m:r>
                                        <m:r>
                                          <a:rPr lang="en-US" sz="1200">
                                            <a:effectLst/>
                                            <a:latin typeface="Cambria Math" panose="02040503050406030204" pitchFamily="18" charset="0"/>
                                          </a:rPr>
                                          <m:t>ẵ</m:t>
                                        </m:r>
                                        <m:r>
                                          <m:rPr>
                                            <m:sty m:val="p"/>
                                          </m:rPr>
                                          <a:rPr lang="en-US" sz="1200">
                                            <a:effectLst/>
                                            <a:latin typeface="Cambria Math" panose="02040503050406030204" pitchFamily="18" charset="0"/>
                                          </a:rPr>
                                          <m:t>n</m:t>
                                        </m:r>
                                      </m:e>
                                    </m:eqArr>
                                  </m:e>
                                </m:d>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với 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Lấy bù khi n lẻ</a:t>
                          </a:r>
                        </a:p>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 khi n chẵn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1619764"/>
                      </a:ext>
                    </a:extLst>
                  </a:tr>
                  <a:tr h="0">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0,4</m:t>
                                    </m:r>
                                  </m:sub>
                                </m:sSub>
                                <m:d>
                                  <m:dPr>
                                    <m:begChr m:val="["/>
                                    <m:endChr m:val="]"/>
                                    <m:ctrlPr>
                                      <a:rPr lang="en-US" sz="1200" i="1">
                                        <a:effectLst/>
                                        <a:latin typeface="Cambria Math" panose="02040503050406030204" pitchFamily="18" charset="0"/>
                                      </a:rPr>
                                    </m:ctrlPr>
                                  </m:dPr>
                                  <m:e>
                                    <m:r>
                                      <a:rPr lang="en-US" sz="1200">
                                        <a:effectLst/>
                                        <a:latin typeface="Cambria Math" panose="02040503050406030204" pitchFamily="18" charset="0"/>
                                      </a:rPr>
                                      <m:t>𝑛</m:t>
                                    </m:r>
                                  </m:e>
                                </m:d>
                                <m:r>
                                  <a:rPr lang="en-US" sz="1200">
                                    <a:effectLst/>
                                    <a:latin typeface="Cambria Math" panose="02040503050406030204" pitchFamily="18" charset="0"/>
                                  </a:rPr>
                                  <m:t>=</m:t>
                                </m:r>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𝑥</m:t>
                                    </m:r>
                                  </m:e>
                                  <m:sub>
                                    <m:r>
                                      <a:rPr lang="en-US" sz="1200">
                                        <a:effectLst/>
                                        <a:latin typeface="Cambria Math" panose="02040503050406030204" pitchFamily="18" charset="0"/>
                                      </a:rPr>
                                      <m:t>0,1</m:t>
                                    </m:r>
                                  </m:sub>
                                </m:sSub>
                                <m:d>
                                  <m:dPr>
                                    <m:begChr m:val="["/>
                                    <m:endChr m:val="]"/>
                                    <m:ctrlPr>
                                      <a:rPr lang="en-US" sz="1200" i="1">
                                        <a:effectLst/>
                                        <a:latin typeface="Cambria Math" panose="02040503050406030204" pitchFamily="18" charset="0"/>
                                      </a:rPr>
                                    </m:ctrlPr>
                                  </m:dPr>
                                  <m:e>
                                    <m:f>
                                      <m:fPr>
                                        <m:ctrlPr>
                                          <a:rPr lang="en-US" sz="1200" i="1">
                                            <a:effectLst/>
                                            <a:latin typeface="Cambria Math" panose="02040503050406030204" pitchFamily="18" charset="0"/>
                                          </a:rPr>
                                        </m:ctrlPr>
                                      </m:fPr>
                                      <m:num>
                                        <m:r>
                                          <a:rPr lang="en-US" sz="1200">
                                            <a:effectLst/>
                                            <a:latin typeface="Cambria Math" panose="02040503050406030204" pitchFamily="18" charset="0"/>
                                          </a:rPr>
                                          <m:t>𝑀</m:t>
                                        </m:r>
                                      </m:num>
                                      <m:den>
                                        <m:r>
                                          <a:rPr lang="en-US" sz="1200">
                                            <a:effectLst/>
                                            <a:latin typeface="Cambria Math" panose="02040503050406030204" pitchFamily="18" charset="0"/>
                                          </a:rPr>
                                          <m:t>4</m:t>
                                        </m:r>
                                      </m:den>
                                    </m:f>
                                    <m:r>
                                      <a:rPr lang="en-US" sz="1200">
                                        <a:effectLst/>
                                        <a:latin typeface="Cambria Math" panose="02040503050406030204" pitchFamily="18" charset="0"/>
                                      </a:rPr>
                                      <m:t>−</m:t>
                                    </m:r>
                                    <m:r>
                                      <a:rPr lang="en-US" sz="1200">
                                        <a:effectLst/>
                                        <a:latin typeface="Cambria Math" panose="02040503050406030204" pitchFamily="18" charset="0"/>
                                      </a:rPr>
                                      <m:t>𝑛</m:t>
                                    </m:r>
                                  </m:e>
                                </m:d>
                                <m:r>
                                  <a:rPr lang="en-US" sz="1200">
                                    <a:effectLst/>
                                    <a:latin typeface="Cambria Math" panose="02040503050406030204" pitchFamily="18" charset="0"/>
                                  </a:rPr>
                                  <m:t>.</m:t>
                                </m:r>
                              </m:oMath>
                            </m:oMathPara>
                          </a14:m>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a:t>
                          </a:r>
                          <a14:m>
                            <m:oMath xmlns:m="http://schemas.openxmlformats.org/officeDocument/2006/math">
                              <m:f>
                                <m:fPr>
                                  <m:ctrlPr>
                                    <a:rPr lang="en-US" sz="1200" i="1">
                                      <a:effectLst/>
                                      <a:latin typeface="Cambria Math" panose="02040503050406030204" pitchFamily="18" charset="0"/>
                                    </a:rPr>
                                  </m:ctrlPr>
                                </m:fPr>
                                <m:num>
                                  <m:r>
                                    <a:rPr lang="en-US" sz="1200">
                                      <a:effectLst/>
                                      <a:latin typeface="Cambria Math" panose="02040503050406030204" pitchFamily="18" charset="0"/>
                                    </a:rPr>
                                    <m:t>𝑀</m:t>
                                  </m:r>
                                </m:num>
                                <m:den>
                                  <m:r>
                                    <a:rPr lang="en-US" sz="1200">
                                      <a:effectLst/>
                                      <a:latin typeface="Cambria Math" panose="02040503050406030204" pitchFamily="18" charset="0"/>
                                    </a:rPr>
                                    <m:t>4</m:t>
                                  </m:r>
                                </m:den>
                              </m:f>
                              <m:r>
                                <a:rPr lang="en-US" sz="1200">
                                  <a:effectLst/>
                                  <a:latin typeface="Cambria Math" panose="02040503050406030204" pitchFamily="18" charset="0"/>
                                </a:rPr>
                                <m:t>−</m:t>
                              </m:r>
                              <m:r>
                                <a:rPr lang="en-US" sz="1200">
                                  <a:effectLst/>
                                  <a:latin typeface="Cambria Math" panose="02040503050406030204" pitchFamily="18" charset="0"/>
                                </a:rPr>
                                <m:t>𝑛</m:t>
                              </m:r>
                            </m:oMath>
                          </a14:m>
                          <a:r>
                            <a:rPr lang="en-US" sz="1200">
                              <a:effectLst/>
                              <a:latin typeface="Times New Roman" panose="02020603050405020304" pitchFamily="18" charset="0"/>
                              <a:cs typeface="Times New Roman" panose="02020603050405020304" pitchFamily="18" charset="0"/>
                            </a:rPr>
                            <a: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1648395"/>
                      </a:ext>
                    </a:extLst>
                  </a:tr>
                </a:tbl>
              </a:graphicData>
            </a:graphic>
          </p:graphicFrame>
        </mc:Choice>
        <mc:Fallback xmlns="">
          <p:graphicFrame>
            <p:nvGraphicFramePr>
              <p:cNvPr id="2" name="Table 1">
                <a:extLst>
                  <a:ext uri="{FF2B5EF4-FFF2-40B4-BE49-F238E27FC236}">
                    <a16:creationId xmlns:a16="http://schemas.microsoft.com/office/drawing/2014/main" id="{53B8BC1C-9F14-13F0-20BF-326B589EBD10}"/>
                  </a:ext>
                </a:extLst>
              </p:cNvPr>
              <p:cNvGraphicFramePr>
                <a:graphicFrameLocks noGrp="1"/>
              </p:cNvGraphicFramePr>
              <p:nvPr>
                <p:extLst>
                  <p:ext uri="{D42A27DB-BD31-4B8C-83A1-F6EECF244321}">
                    <p14:modId xmlns:p14="http://schemas.microsoft.com/office/powerpoint/2010/main" val="362672257"/>
                  </p:ext>
                </p:extLst>
              </p:nvPr>
            </p:nvGraphicFramePr>
            <p:xfrm>
              <a:off x="190681" y="2396308"/>
              <a:ext cx="4883617" cy="4119690"/>
            </p:xfrm>
            <a:graphic>
              <a:graphicData uri="http://schemas.openxmlformats.org/drawingml/2006/table">
                <a:tbl>
                  <a:tblPr firstRow="1" bandRow="1">
                    <a:tableStyleId>{5C22544A-7EE6-4342-B048-85BDC9FD1C3A}</a:tableStyleId>
                  </a:tblPr>
                  <a:tblGrid>
                    <a:gridCol w="819200">
                      <a:extLst>
                        <a:ext uri="{9D8B030D-6E8A-4147-A177-3AD203B41FA5}">
                          <a16:colId xmlns:a16="http://schemas.microsoft.com/office/drawing/2014/main" val="4013027113"/>
                        </a:ext>
                      </a:extLst>
                    </a:gridCol>
                    <a:gridCol w="1622609">
                      <a:extLst>
                        <a:ext uri="{9D8B030D-6E8A-4147-A177-3AD203B41FA5}">
                          <a16:colId xmlns:a16="http://schemas.microsoft.com/office/drawing/2014/main" val="3416095002"/>
                        </a:ext>
                      </a:extLst>
                    </a:gridCol>
                    <a:gridCol w="1220904">
                      <a:extLst>
                        <a:ext uri="{9D8B030D-6E8A-4147-A177-3AD203B41FA5}">
                          <a16:colId xmlns:a16="http://schemas.microsoft.com/office/drawing/2014/main" val="3085967078"/>
                        </a:ext>
                      </a:extLst>
                    </a:gridCol>
                    <a:gridCol w="1220904">
                      <a:extLst>
                        <a:ext uri="{9D8B030D-6E8A-4147-A177-3AD203B41FA5}">
                          <a16:colId xmlns:a16="http://schemas.microsoft.com/office/drawing/2014/main" val="2482421419"/>
                        </a:ext>
                      </a:extLst>
                    </a:gridCol>
                  </a:tblGrid>
                  <a:tr h="515747">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Segment selection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Công thức</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Địa chỉ của chip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Giá trị mẫu</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3646229"/>
                      </a:ext>
                    </a:extLst>
                  </a:tr>
                  <a:tr h="560832">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51128" t="-93478" r="-152256" b="-544565"/>
                          </a:stretch>
                        </a:blipFill>
                      </a:tcP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với 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60267955"/>
                      </a:ext>
                    </a:extLst>
                  </a:tr>
                  <a:tr h="1523048">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51128" t="-71200" r="-152256" b="-100400"/>
                          </a:stretch>
                        </a:blipFill>
                      </a:tcPr>
                    </a:tc>
                    <a:tc>
                      <a:txBody>
                        <a:bodyPr/>
                        <a:lstStyle/>
                        <a:p>
                          <a:endParaRPr lang="en-US"/>
                        </a:p>
                      </a:txBody>
                      <a:tcPr marL="68580" marR="68580" marT="0" marB="0" anchor="ctr">
                        <a:blipFill>
                          <a:blip r:embed="rId4"/>
                          <a:stretch>
                            <a:fillRect l="-200000" t="-71200" r="-101493" b="-100400"/>
                          </a:stretch>
                        </a:blipFill>
                      </a:tcP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Lấy bù khi n lẻ</a:t>
                          </a:r>
                        </a:p>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 khi n chẵn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28479"/>
                      </a:ext>
                    </a:extLst>
                  </a:tr>
                  <a:tr h="999109">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51128" t="-260976" r="-152256" b="-53049"/>
                          </a:stretch>
                        </a:blipFill>
                      </a:tcP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bằng với 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Lấy bù khi n lẻ</a:t>
                          </a:r>
                        </a:p>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 khi n chẵn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1619764"/>
                      </a:ext>
                    </a:extLst>
                  </a:tr>
                  <a:tr h="520954">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4"/>
                          <a:stretch>
                            <a:fillRect l="-51128" t="-696471" r="-152256" b="-2353"/>
                          </a:stretch>
                        </a:blipFill>
                      </a:tcPr>
                    </a:tc>
                    <a:tc>
                      <a:txBody>
                        <a:bodyPr/>
                        <a:lstStyle/>
                        <a:p>
                          <a:endParaRPr lang="en-US"/>
                        </a:p>
                      </a:txBody>
                      <a:tcPr marL="68580" marR="68580" marT="0" marB="0" anchor="ctr">
                        <a:blipFill>
                          <a:blip r:embed="rId4"/>
                          <a:stretch>
                            <a:fillRect l="-200000" t="-696471" r="-101493" b="-2353"/>
                          </a:stretch>
                        </a:blipFill>
                      </a:tcPr>
                    </a:tc>
                    <a:tc>
                      <a:txBody>
                        <a:bodyPr/>
                        <a:lstStyle/>
                        <a:p>
                          <a:pPr marL="0" marR="0" algn="ctr">
                            <a:lnSpc>
                              <a:spcPct val="150000"/>
                            </a:lnSpc>
                            <a:spcBef>
                              <a:spcPts val="1200"/>
                            </a:spcBef>
                            <a:spcAft>
                              <a:spcPts val="0"/>
                            </a:spcAft>
                          </a:pPr>
                          <a:r>
                            <a:rPr lang="en-US" sz="1200">
                              <a:effectLst/>
                              <a:latin typeface="Times New Roman" panose="02020603050405020304" pitchFamily="18" charset="0"/>
                              <a:cs typeface="Times New Roman" panose="02020603050405020304" pitchFamily="18" charset="0"/>
                            </a:rPr>
                            <a:t>Giữ nguyên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71648395"/>
                      </a:ext>
                    </a:extLst>
                  </a:tr>
                </a:tbl>
              </a:graphicData>
            </a:graphic>
          </p:graphicFrame>
        </mc:Fallback>
      </mc:AlternateContent>
      <p:sp>
        <p:nvSpPr>
          <p:cNvPr id="4" name="TextBox 3">
            <a:extLst>
              <a:ext uri="{FF2B5EF4-FFF2-40B4-BE49-F238E27FC236}">
                <a16:creationId xmlns:a16="http://schemas.microsoft.com/office/drawing/2014/main" id="{F2DB9888-B846-4BAC-B650-D474C76FED8F}"/>
              </a:ext>
            </a:extLst>
          </p:cNvPr>
          <p:cNvSpPr txBox="1"/>
          <p:nvPr/>
        </p:nvSpPr>
        <p:spPr>
          <a:xfrm>
            <a:off x="190025" y="1090529"/>
            <a:ext cx="4770165" cy="1200329"/>
          </a:xfrm>
          <a:prstGeom prst="rect">
            <a:avLst/>
          </a:prstGeom>
          <a:noFill/>
          <a:ln w="38100">
            <a:solidFill>
              <a:srgbClr val="00B0F0"/>
            </a:solidFill>
          </a:ln>
        </p:spPr>
        <p:txBody>
          <a:bodyPr wrap="square" rtlCol="0">
            <a:spAutoFit/>
          </a:bodyPr>
          <a:lstStyle/>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Giá trị các chip của tín hiệu chirp có sự lặp lại.</a:t>
            </a:r>
          </a:p>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Bằng cách chỉ lưu trữ một trong 4 phân đoạn của ký tự chirp, kích thước của ROM được giảm đi 4 lần. ()</a:t>
            </a:r>
          </a:p>
        </p:txBody>
      </p:sp>
    </p:spTree>
    <p:extLst>
      <p:ext uri="{BB962C8B-B14F-4D97-AF65-F5344CB8AC3E}">
        <p14:creationId xmlns:p14="http://schemas.microsoft.com/office/powerpoint/2010/main" val="827405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Tại sao tăng SF lại giảm bitrate nhưng tăng độ nhạy? </a:t>
            </a:r>
            <a:br>
              <a:rPr lang="en-GB" sz="2000" b="1">
                <a:solidFill>
                  <a:srgbClr val="FF0000"/>
                </a:solidFill>
                <a:latin typeface="Times New Roman" panose="02020603050405020304" pitchFamily="18" charset="0"/>
                <a:cs typeface="Times New Roman" panose="02020603050405020304" pitchFamily="18" charset="0"/>
              </a:rPr>
            </a:br>
            <a:r>
              <a:rPr lang="en-GB" sz="2000" b="1">
                <a:solidFill>
                  <a:srgbClr val="FF0000"/>
                </a:solidFill>
                <a:latin typeface="Times New Roman" panose="02020603050405020304" pitchFamily="18" charset="0"/>
                <a:cs typeface="Times New Roman" panose="02020603050405020304" pitchFamily="18" charset="0"/>
              </a:rPr>
              <a:t>	 Đánh đổi giữa hệ số trải phổ, BW, bitrate, độ nhạy của máy thu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5DA81A-4A4C-4F26-8B87-7114DE61352C}"/>
                  </a:ext>
                </a:extLst>
              </p:cNvPr>
              <p:cNvSpPr txBox="1"/>
              <p:nvPr/>
            </p:nvSpPr>
            <p:spPr>
              <a:xfrm>
                <a:off x="155575" y="2413998"/>
                <a:ext cx="5108634" cy="3755131"/>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𝑏𝑖𝑡𝑟𝑎𝑡𝑒</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𝑆𝐹</m:t>
                          </m:r>
                        </m:num>
                        <m:den>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𝑠𝑦𝑚</m:t>
                              </m:r>
                            </m:sub>
                          </m:sSub>
                        </m:den>
                      </m:f>
                      <m:r>
                        <a:rPr lang="en-US" sz="2000" i="0">
                          <a:latin typeface="Cambria Math" panose="02040503050406030204" pitchFamily="18" charset="0"/>
                        </a:rPr>
                        <m:t>=</m:t>
                      </m:r>
                      <m:r>
                        <a:rPr lang="en-US" sz="2000" i="1">
                          <a:latin typeface="Cambria Math" panose="02040503050406030204" pitchFamily="18" charset="0"/>
                        </a:rPr>
                        <m:t>𝑆𝐹</m:t>
                      </m:r>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𝐵𝑊</m:t>
                          </m:r>
                        </m:num>
                        <m:den>
                          <m:sSup>
                            <m:sSupPr>
                              <m:ctrlPr>
                                <a:rPr lang="en-US" sz="2000" i="1">
                                  <a:solidFill>
                                    <a:srgbClr val="836967"/>
                                  </a:solidFill>
                                  <a:latin typeface="Cambria Math" panose="02040503050406030204" pitchFamily="18" charset="0"/>
                                </a:rPr>
                              </m:ctrlPr>
                            </m:sSupPr>
                            <m:e>
                              <m:r>
                                <a:rPr lang="en-US" sz="2000" i="0">
                                  <a:latin typeface="Cambria Math" panose="02040503050406030204" pitchFamily="18" charset="0"/>
                                </a:rPr>
                                <m:t>2</m:t>
                              </m:r>
                            </m:e>
                            <m:sup>
                              <m:r>
                                <a:rPr lang="en-US" sz="2000" i="1">
                                  <a:latin typeface="Cambria Math" panose="02040503050406030204" pitchFamily="18" charset="0"/>
                                </a:rPr>
                                <m:t>𝑆𝐹</m:t>
                              </m:r>
                            </m:sup>
                          </m:sSup>
                        </m:den>
                      </m:f>
                    </m:oMath>
                  </m:oMathPara>
                </a14:m>
                <a:endParaRPr lang="en-US" sz="2000"/>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1 ký tự mã hóa được SF bits. Thời gian truyền 1 ký tự là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𝑇</m:t>
                        </m:r>
                      </m:e>
                      <m:sub>
                        <m:r>
                          <a:rPr lang="en-US" sz="2000" i="1" smtClean="0">
                            <a:latin typeface="Cambria Math" panose="02040503050406030204" pitchFamily="18" charset="0"/>
                            <a:cs typeface="Times New Roman" panose="02020603050405020304" pitchFamily="18" charset="0"/>
                          </a:rPr>
                          <m:t>𝑠𝑦𝑚</m:t>
                        </m:r>
                      </m:sub>
                    </m:sSub>
                    <m:r>
                      <a:rPr lang="en-US" sz="2000" b="0" i="0" smtClean="0">
                        <a:latin typeface="Cambria Math" panose="02040503050406030204" pitchFamily="18" charset="0"/>
                        <a:cs typeface="Times New Roman" panose="02020603050405020304" pitchFamily="18" charset="0"/>
                      </a:rPr>
                      <m:t>. </m:t>
                    </m:r>
                  </m:oMath>
                </a14:m>
                <a:r>
                  <a:rPr lang="en-US" sz="2000">
                    <a:latin typeface="Times New Roman" panose="02020603050405020304" pitchFamily="18" charset="0"/>
                    <a:cs typeface="Times New Roman" panose="02020603050405020304" pitchFamily="18" charset="0"/>
                  </a:rPr>
                  <a:t>Suy ra thời gian truyền 1 bit là  </a:t>
                </a:r>
                <a14:m>
                  <m:oMath xmlns:m="http://schemas.openxmlformats.org/officeDocument/2006/math">
                    <m:f>
                      <m:fPr>
                        <m:ctrlPr>
                          <a:rPr lang="en-US" sz="2000" i="1" smtClean="0">
                            <a:latin typeface="Cambria Math" panose="02040503050406030204" pitchFamily="18" charset="0"/>
                            <a:cs typeface="Times New Roman" panose="02020603050405020304" pitchFamily="18" charset="0"/>
                          </a:rPr>
                        </m:ctrlPr>
                      </m:fPr>
                      <m:num>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𝑇</m:t>
                            </m:r>
                          </m:e>
                          <m:sub>
                            <m:r>
                              <a:rPr lang="en-US" sz="2000" b="0" i="1" smtClean="0">
                                <a:latin typeface="Cambria Math" panose="02040503050406030204" pitchFamily="18" charset="0"/>
                                <a:cs typeface="Times New Roman" panose="02020603050405020304" pitchFamily="18" charset="0"/>
                              </a:rPr>
                              <m:t>𝑠𝑦𝑚</m:t>
                            </m:r>
                          </m:sub>
                        </m:sSub>
                      </m:num>
                      <m:den>
                        <m:r>
                          <a:rPr lang="en-US" sz="2000" b="0" i="1" smtClean="0">
                            <a:latin typeface="Cambria Math" panose="02040503050406030204" pitchFamily="18" charset="0"/>
                            <a:cs typeface="Times New Roman" panose="02020603050405020304" pitchFamily="18" charset="0"/>
                          </a:rPr>
                          <m:t>𝑆𝐹</m:t>
                        </m:r>
                      </m:den>
                    </m:f>
                  </m:oMath>
                </a14:m>
                <a:r>
                  <a:rPr lang="en-US" sz="2000">
                    <a:latin typeface="Times New Roman" panose="02020603050405020304" pitchFamily="18" charset="0"/>
                    <a:cs typeface="Times New Roman" panose="02020603050405020304" pitchFamily="18" charset="0"/>
                  </a:rPr>
                  <a:t> nên bitrate = </a:t>
                </a:r>
                <a14:m>
                  <m:oMath xmlns:m="http://schemas.openxmlformats.org/officeDocument/2006/math">
                    <m:f>
                      <m:fPr>
                        <m:ctrlPr>
                          <a:rPr lang="en-US" sz="2000" i="1" smtClean="0">
                            <a:latin typeface="Cambria Math" panose="02040503050406030204" pitchFamily="18" charset="0"/>
                            <a:cs typeface="Times New Roman" panose="02020603050405020304" pitchFamily="18" charset="0"/>
                          </a:rPr>
                        </m:ctrlPr>
                      </m:fPr>
                      <m:num>
                        <m:r>
                          <a:rPr lang="en-US" sz="2000" i="1" smtClean="0">
                            <a:latin typeface="Cambria Math" panose="02040503050406030204" pitchFamily="18" charset="0"/>
                            <a:cs typeface="Times New Roman" panose="02020603050405020304" pitchFamily="18" charset="0"/>
                          </a:rPr>
                          <m:t>𝑆𝐹</m:t>
                        </m:r>
                      </m:num>
                      <m:den>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𝑇</m:t>
                            </m:r>
                          </m:e>
                          <m:sub>
                            <m:r>
                              <a:rPr lang="en-US" sz="2000" i="1" smtClean="0">
                                <a:latin typeface="Cambria Math" panose="02040503050406030204" pitchFamily="18" charset="0"/>
                                <a:cs typeface="Times New Roman" panose="02020603050405020304" pitchFamily="18" charset="0"/>
                              </a:rPr>
                              <m:t>𝑠𝑦𝑚</m:t>
                            </m:r>
                          </m:sub>
                        </m:sSub>
                      </m:den>
                    </m:f>
                  </m:oMath>
                </a14:m>
                <a:endParaRPr lang="en-US"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Thời gian truyền 1 chip là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𝑇</m:t>
                        </m:r>
                      </m:e>
                      <m:sub>
                        <m:r>
                          <a:rPr lang="en-US" sz="2000" i="1" smtClean="0">
                            <a:latin typeface="Cambria Math" panose="02040503050406030204" pitchFamily="18" charset="0"/>
                            <a:cs typeface="Times New Roman" panose="02020603050405020304" pitchFamily="18" charset="0"/>
                          </a:rPr>
                          <m:t>𝑐h𝑖𝑝</m:t>
                        </m:r>
                      </m:sub>
                    </m:sSub>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1</m:t>
                        </m:r>
                      </m:num>
                      <m:den>
                        <m:r>
                          <a:rPr lang="en-US" sz="2000" b="0" i="1" smtClean="0">
                            <a:latin typeface="Cambria Math" panose="02040503050406030204" pitchFamily="18" charset="0"/>
                            <a:cs typeface="Times New Roman" panose="02020603050405020304" pitchFamily="18" charset="0"/>
                          </a:rPr>
                          <m:t>𝐵𝑊</m:t>
                        </m:r>
                      </m:den>
                    </m:f>
                    <m:r>
                      <a:rPr lang="en-US" sz="2000" b="0" i="0" smtClean="0">
                        <a:latin typeface="Cambria Math" panose="02040503050406030204" pitchFamily="18" charset="0"/>
                        <a:cs typeface="Times New Roman" panose="02020603050405020304" pitchFamily="18" charset="0"/>
                      </a:rPr>
                      <m:t>. </m:t>
                    </m:r>
                  </m:oMath>
                </a14:m>
                <a:r>
                  <a:rPr lang="en-US" sz="2000">
                    <a:latin typeface="Times New Roman" panose="02020603050405020304" pitchFamily="18" charset="0"/>
                    <a:cs typeface="Times New Roman" panose="02020603050405020304" pitchFamily="18" charset="0"/>
                  </a:rPr>
                  <a:t>Thời gian truyền 1 ký tự bằng thời gian truyền toàn bộ các chip là </a:t>
                </a:r>
                <a14:m>
                  <m:oMath xmlns:m="http://schemas.openxmlformats.org/officeDocument/2006/math">
                    <m:sSub>
                      <m:sSubPr>
                        <m:ctrlPr>
                          <a:rPr lang="en-US" sz="2000" i="1" smtClean="0">
                            <a:latin typeface="Cambria Math" panose="02040503050406030204" pitchFamily="18" charset="0"/>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𝑇</m:t>
                        </m:r>
                      </m:e>
                      <m:sub>
                        <m:r>
                          <a:rPr lang="en-US" sz="2000" i="1" smtClean="0">
                            <a:latin typeface="Cambria Math" panose="02040503050406030204" pitchFamily="18" charset="0"/>
                            <a:cs typeface="Times New Roman" panose="02020603050405020304" pitchFamily="18" charset="0"/>
                          </a:rPr>
                          <m:t>𝑠𝑦𝑚</m:t>
                        </m:r>
                      </m:sub>
                    </m:sSub>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panose="02040503050406030204" pitchFamily="18" charset="0"/>
                            <a:cs typeface="Times New Roman" panose="02020603050405020304" pitchFamily="18" charset="0"/>
                          </a:rPr>
                        </m:ctrlPr>
                      </m:fPr>
                      <m:num>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2</m:t>
                            </m:r>
                          </m:e>
                          <m:sup>
                            <m:r>
                              <a:rPr lang="en-US" sz="2000" b="0" i="1" smtClean="0">
                                <a:latin typeface="Cambria Math" panose="02040503050406030204" pitchFamily="18" charset="0"/>
                                <a:cs typeface="Times New Roman" panose="02020603050405020304" pitchFamily="18" charset="0"/>
                              </a:rPr>
                              <m:t>𝑆𝐹</m:t>
                            </m:r>
                          </m:sup>
                        </m:sSup>
                      </m:num>
                      <m:den>
                        <m:r>
                          <a:rPr lang="en-US" sz="2000" b="0" i="1" smtClean="0">
                            <a:latin typeface="Cambria Math" panose="02040503050406030204" pitchFamily="18" charset="0"/>
                            <a:cs typeface="Times New Roman" panose="02020603050405020304" pitchFamily="18" charset="0"/>
                          </a:rPr>
                          <m:t>𝐵𝑊</m:t>
                        </m:r>
                      </m:den>
                    </m:f>
                    <m:r>
                      <a:rPr lang="en-US" sz="2000" b="0" i="1" smtClean="0">
                        <a:latin typeface="Cambria Math" panose="02040503050406030204" pitchFamily="18" charset="0"/>
                        <a:cs typeface="Times New Roman" panose="02020603050405020304" pitchFamily="18" charset="0"/>
                      </a:rPr>
                      <m:t>.</m:t>
                    </m:r>
                  </m:oMath>
                </a14:m>
                <a:endParaRPr lang="en-US" sz="200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a:solidFill>
                      <a:srgbClr val="FF0000"/>
                    </a:solidFill>
                    <a:latin typeface="Times New Roman" panose="02020603050405020304" pitchFamily="18" charset="0"/>
                    <a:cs typeface="Times New Roman" panose="02020603050405020304" pitchFamily="18" charset="0"/>
                  </a:rPr>
                  <a:t>Khi tăng SF, bitrate giảm. Khi tăng BW, bitrate tăng</a:t>
                </a:r>
              </a:p>
            </p:txBody>
          </p:sp>
        </mc:Choice>
        <mc:Fallback xmlns="">
          <p:sp>
            <p:nvSpPr>
              <p:cNvPr id="9" name="TextBox 8">
                <a:extLst>
                  <a:ext uri="{FF2B5EF4-FFF2-40B4-BE49-F238E27FC236}">
                    <a16:creationId xmlns:a16="http://schemas.microsoft.com/office/drawing/2014/main" id="{C45DA81A-4A4C-4F26-8B87-7114DE61352C}"/>
                  </a:ext>
                </a:extLst>
              </p:cNvPr>
              <p:cNvSpPr txBox="1">
                <a:spLocks noRot="1" noChangeAspect="1" noMove="1" noResize="1" noEditPoints="1" noAdjustHandles="1" noChangeArrowheads="1" noChangeShapeType="1" noTextEdit="1"/>
              </p:cNvSpPr>
              <p:nvPr/>
            </p:nvSpPr>
            <p:spPr>
              <a:xfrm>
                <a:off x="155575" y="2413998"/>
                <a:ext cx="5108634" cy="3755131"/>
              </a:xfrm>
              <a:prstGeom prst="rect">
                <a:avLst/>
              </a:prstGeom>
              <a:blipFill>
                <a:blip r:embed="rId3"/>
                <a:stretch>
                  <a:fillRect l="-711" r="-829" b="-1447"/>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EF2A00-7E1F-F91F-477D-390170805352}"/>
                  </a:ext>
                </a:extLst>
              </p:cNvPr>
              <p:cNvSpPr txBox="1"/>
              <p:nvPr/>
            </p:nvSpPr>
            <p:spPr>
              <a:xfrm>
                <a:off x="5529793" y="1361256"/>
                <a:ext cx="6506632" cy="707886"/>
              </a:xfrm>
              <a:prstGeom prst="rect">
                <a:avLst/>
              </a:prstGeom>
              <a:noFill/>
              <a:ln w="38100">
                <a:solidFill>
                  <a:srgbClr val="FFC000"/>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noise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floor</m:t>
                      </m:r>
                      <m:r>
                        <a:rPr lang="en-US" sz="2000" i="0">
                          <a:latin typeface="Cambria Math" panose="02040503050406030204" pitchFamily="18" charset="0"/>
                        </a:rPr>
                        <m:t>=</m:t>
                      </m:r>
                      <m:r>
                        <m:rPr>
                          <m:sty m:val="p"/>
                        </m:rPr>
                        <a:rPr lang="en-US" sz="2000" b="0" i="0" smtClean="0">
                          <a:latin typeface="Cambria Math" panose="02040503050406030204" pitchFamily="18" charset="0"/>
                        </a:rPr>
                        <m:t>k</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T</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BW</m:t>
                      </m:r>
                    </m:oMath>
                  </m:oMathPara>
                </a14:m>
                <a:endParaRPr lang="en-US" sz="2000" b="0"/>
              </a:p>
              <a:p>
                <a:pPr marL="342900" indent="-342900">
                  <a:buFont typeface="Arial" panose="020B0604020202020204" pitchFamily="34" charset="0"/>
                  <a:buChar char="•"/>
                </a:pPr>
                <a:r>
                  <a:rPr lang="en-US" sz="2000" b="1">
                    <a:solidFill>
                      <a:srgbClr val="FFC000"/>
                    </a:solidFill>
                    <a:latin typeface="Times New Roman" panose="02020603050405020304" pitchFamily="18" charset="0"/>
                    <a:cs typeface="Times New Roman" panose="02020603050405020304" pitchFamily="18" charset="0"/>
                  </a:rPr>
                  <a:t>Khi tăng BW, lượng nhiễu thêm vào tín hiệu sẽ tăng </a:t>
                </a:r>
              </a:p>
            </p:txBody>
          </p:sp>
        </mc:Choice>
        <mc:Fallback xmlns="">
          <p:sp>
            <p:nvSpPr>
              <p:cNvPr id="11" name="TextBox 10">
                <a:extLst>
                  <a:ext uri="{FF2B5EF4-FFF2-40B4-BE49-F238E27FC236}">
                    <a16:creationId xmlns:a16="http://schemas.microsoft.com/office/drawing/2014/main" id="{80EF2A00-7E1F-F91F-477D-390170805352}"/>
                  </a:ext>
                </a:extLst>
              </p:cNvPr>
              <p:cNvSpPr txBox="1">
                <a:spLocks noRot="1" noChangeAspect="1" noMove="1" noResize="1" noEditPoints="1" noAdjustHandles="1" noChangeArrowheads="1" noChangeShapeType="1" noTextEdit="1"/>
              </p:cNvSpPr>
              <p:nvPr/>
            </p:nvSpPr>
            <p:spPr>
              <a:xfrm>
                <a:off x="5529793" y="1361256"/>
                <a:ext cx="6506632" cy="707886"/>
              </a:xfrm>
              <a:prstGeom prst="rect">
                <a:avLst/>
              </a:prstGeom>
              <a:blipFill>
                <a:blip r:embed="rId4"/>
                <a:stretch>
                  <a:fillRect l="-559" b="-11475"/>
                </a:stretch>
              </a:blipFill>
              <a:ln w="38100">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9D7FFB1-7855-962C-68C2-5FF161724A14}"/>
                  </a:ext>
                </a:extLst>
              </p:cNvPr>
              <p:cNvSpPr txBox="1"/>
              <p:nvPr/>
            </p:nvSpPr>
            <p:spPr>
              <a:xfrm>
                <a:off x="5529793" y="2540572"/>
                <a:ext cx="6506632" cy="3628557"/>
              </a:xfrm>
              <a:prstGeom prst="rect">
                <a:avLst/>
              </a:prstGeom>
              <a:noFill/>
              <a:ln w="38100">
                <a:solidFill>
                  <a:srgbClr val="00B0F0"/>
                </a:solidFill>
              </a:ln>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𝑚</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𝑚</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𝑥</m:t>
                        </m:r>
                      </m:e>
                      <m:sub>
                        <m:r>
                          <a:rPr lang="en-US" sz="2000" i="0">
                            <a:latin typeface="Cambria Math" panose="02040503050406030204" pitchFamily="18" charset="0"/>
                          </a:rPr>
                          <m:t>0</m:t>
                        </m:r>
                      </m:sub>
                      <m:sup>
                        <m:r>
                          <a:rPr lang="en-US" sz="2000" i="0">
                            <a:latin typeface="Cambria Math" panose="02040503050406030204" pitchFamily="18" charset="0"/>
                          </a:rPr>
                          <m:t>∗</m:t>
                        </m:r>
                      </m:sup>
                    </m:sSubSup>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d>
                      <m:dPr>
                        <m:begChr m:val="{"/>
                        <m:endChr m:val="}"/>
                        <m:ctrlPr>
                          <a:rPr lang="en-US" sz="2000" i="1">
                            <a:solidFill>
                              <a:srgbClr val="836967"/>
                            </a:solidFill>
                            <a:latin typeface="Cambria Math" panose="02040503050406030204" pitchFamily="18" charset="0"/>
                          </a:rPr>
                        </m:ctrlPr>
                      </m:dPr>
                      <m:e>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𝑚</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r>
                          <a:rPr lang="en-US" sz="2000" i="1">
                            <a:latin typeface="Cambria Math" panose="02040503050406030204" pitchFamily="18" charset="0"/>
                          </a:rPr>
                          <m:t>𝑤</m:t>
                        </m:r>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e>
                    </m:d>
                    <m:r>
                      <a:rPr lang="en-US" sz="2000" i="0">
                        <a:latin typeface="Cambria Math" panose="02040503050406030204" pitchFamily="18" charset="0"/>
                      </a:rPr>
                      <m:t>∗</m:t>
                    </m:r>
                    <m:sSubSup>
                      <m:sSubSupPr>
                        <m:ctrlPr>
                          <a:rPr lang="en-US" sz="2000" i="1">
                            <a:solidFill>
                              <a:srgbClr val="836967"/>
                            </a:solidFill>
                            <a:latin typeface="Cambria Math" panose="02040503050406030204" pitchFamily="18" charset="0"/>
                          </a:rPr>
                        </m:ctrlPr>
                      </m:sSubSupPr>
                      <m:e>
                        <m:r>
                          <a:rPr lang="en-US" sz="2000" i="1">
                            <a:latin typeface="Cambria Math" panose="02040503050406030204" pitchFamily="18" charset="0"/>
                          </a:rPr>
                          <m:t>𝑥</m:t>
                        </m:r>
                      </m:e>
                      <m:sub>
                        <m:r>
                          <a:rPr lang="en-US" sz="2000" i="0">
                            <a:latin typeface="Cambria Math" panose="02040503050406030204" pitchFamily="18" charset="0"/>
                          </a:rPr>
                          <m:t>0</m:t>
                        </m:r>
                      </m:sub>
                      <m:sup>
                        <m:r>
                          <a:rPr lang="en-US" sz="2000" i="0">
                            <a:latin typeface="Cambria Math" panose="02040503050406030204" pitchFamily="18" charset="0"/>
                          </a:rPr>
                          <m:t>∗</m:t>
                        </m:r>
                      </m:sup>
                    </m:sSubSup>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oMath>
                </a14:m>
                <a:endParaRPr lang="en-US" sz="20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exp</m:t>
                          </m:r>
                        </m:fName>
                        <m:e>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𝑗</m:t>
                              </m:r>
                              <m:r>
                                <a:rPr lang="en-US" sz="2000" i="0">
                                  <a:latin typeface="Cambria Math" panose="02040503050406030204" pitchFamily="18" charset="0"/>
                                </a:rPr>
                                <m:t>2</m:t>
                              </m:r>
                              <m:r>
                                <a:rPr lang="en-US" sz="2000" i="1">
                                  <a:latin typeface="Cambria Math" panose="02040503050406030204" pitchFamily="18" charset="0"/>
                                </a:rPr>
                                <m:t>𝜋</m:t>
                              </m:r>
                              <m:d>
                                <m:dPr>
                                  <m:ctrlPr>
                                    <a:rPr lang="en-US" sz="2000" i="1">
                                      <a:solidFill>
                                        <a:srgbClr val="836967"/>
                                      </a:solidFill>
                                      <a:latin typeface="Cambria Math" panose="02040503050406030204" pitchFamily="18" charset="0"/>
                                    </a:rPr>
                                  </m:ctrlPr>
                                </m:dPr>
                                <m:e>
                                  <m:f>
                                    <m:fPr>
                                      <m:ctrlPr>
                                        <a:rPr lang="en-US" sz="2000" i="1">
                                          <a:solidFill>
                                            <a:srgbClr val="836967"/>
                                          </a:solidFill>
                                          <a:latin typeface="Cambria Math" panose="02040503050406030204" pitchFamily="18" charset="0"/>
                                        </a:rPr>
                                      </m:ctrlPr>
                                    </m:fPr>
                                    <m:num>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𝑚</m:t>
                                          </m:r>
                                        </m:e>
                                        <m:sup>
                                          <m:r>
                                            <a:rPr lang="en-US" sz="2000" i="0">
                                              <a:latin typeface="Cambria Math" panose="02040503050406030204" pitchFamily="18" charset="0"/>
                                            </a:rPr>
                                            <m:t>2</m:t>
                                          </m:r>
                                        </m:sup>
                                      </m:sSup>
                                    </m:num>
                                    <m:den>
                                      <m:r>
                                        <a:rPr lang="en-US" sz="2000" i="0">
                                          <a:latin typeface="Cambria Math" panose="02040503050406030204" pitchFamily="18" charset="0"/>
                                        </a:rPr>
                                        <m:t>2</m:t>
                                      </m:r>
                                      <m:r>
                                        <a:rPr lang="en-US" sz="2000" i="1">
                                          <a:latin typeface="Cambria Math" panose="02040503050406030204" pitchFamily="18" charset="0"/>
                                        </a:rPr>
                                        <m:t>𝑀</m:t>
                                      </m:r>
                                    </m:den>
                                  </m:f>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𝑚</m:t>
                                      </m:r>
                                    </m:num>
                                    <m:den>
                                      <m:r>
                                        <a:rPr lang="en-US" sz="2000" i="0">
                                          <a:latin typeface="Cambria Math" panose="02040503050406030204" pitchFamily="18" charset="0"/>
                                        </a:rPr>
                                        <m:t>2</m:t>
                                      </m:r>
                                    </m:den>
                                  </m:f>
                                </m:e>
                              </m:d>
                            </m:e>
                          </m:d>
                        </m:e>
                      </m:func>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exp</m:t>
                          </m:r>
                        </m:fName>
                        <m:e>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𝑗</m:t>
                              </m:r>
                              <m:r>
                                <a:rPr lang="en-US" sz="2000" i="0">
                                  <a:latin typeface="Cambria Math" panose="02040503050406030204" pitchFamily="18" charset="0"/>
                                </a:rPr>
                                <m:t>2</m:t>
                              </m:r>
                              <m:r>
                                <a:rPr lang="en-US" sz="2000" i="1">
                                  <a:latin typeface="Cambria Math" panose="02040503050406030204" pitchFamily="18" charset="0"/>
                                </a:rPr>
                                <m:t>𝜋</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𝑚𝑛</m:t>
                                  </m:r>
                                </m:num>
                                <m:den>
                                  <m:r>
                                    <a:rPr lang="en-US" sz="2000" i="1">
                                      <a:latin typeface="Cambria Math" panose="02040503050406030204" pitchFamily="18" charset="0"/>
                                    </a:rPr>
                                    <m:t>𝑀</m:t>
                                  </m:r>
                                </m:den>
                              </m:f>
                            </m:e>
                          </m:d>
                        </m:e>
                      </m:func>
                      <m:r>
                        <a:rPr lang="en-US" sz="2000" i="0">
                          <a:latin typeface="Cambria Math" panose="02040503050406030204" pitchFamily="18" charset="0"/>
                        </a:rPr>
                        <m:t>+</m:t>
                      </m:r>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𝑤</m:t>
                          </m:r>
                        </m:e>
                      </m:acc>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𝑛</m:t>
                          </m:r>
                        </m:e>
                      </m:d>
                    </m:oMath>
                  </m:oMathPara>
                </a14:m>
                <a:endParaRPr lang="en-US" sz="2000"/>
              </a:p>
              <a:p>
                <a:pPr marL="285750" indent="-285750">
                  <a:buFont typeface="Arial" panose="020B0604020202020204" pitchFamily="34" charset="0"/>
                  <a:buChar char="•"/>
                </a:pP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𝑚</m:t>
                        </m:r>
                      </m:sub>
                    </m:sSub>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𝑘</m:t>
                        </m:r>
                      </m:e>
                    </m:d>
                    <m:r>
                      <a:rPr lang="en-US" sz="2000" i="0">
                        <a:latin typeface="Cambria Math" panose="02040503050406030204" pitchFamily="18" charset="0"/>
                      </a:rPr>
                      <m:t>=</m:t>
                    </m:r>
                    <m:d>
                      <m:dPr>
                        <m:begChr m:val="{"/>
                        <m:endChr m:val=""/>
                        <m:ctrlPr>
                          <a:rPr lang="en-US" sz="2000" i="1">
                            <a:solidFill>
                              <a:srgbClr val="836967"/>
                            </a:solidFill>
                            <a:latin typeface="Cambria Math" panose="02040503050406030204" pitchFamily="18" charset="0"/>
                          </a:rPr>
                        </m:ctrlPr>
                      </m:dPr>
                      <m:e>
                        <m:eqArr>
                          <m:eqArrPr>
                            <m:ctrlPr>
                              <a:rPr lang="en-US" sz="2000" i="1">
                                <a:solidFill>
                                  <a:srgbClr val="836967"/>
                                </a:solidFill>
                                <a:latin typeface="Cambria Math" panose="02040503050406030204" pitchFamily="18" charset="0"/>
                              </a:rPr>
                            </m:ctrlPr>
                          </m:eqArrPr>
                          <m:e>
                            <m:r>
                              <a:rPr lang="en-US" sz="2000" i="0">
                                <a:latin typeface="Cambria Math" panose="02040503050406030204" pitchFamily="18" charset="0"/>
                              </a:rPr>
                              <m:t>&amp;</m:t>
                            </m:r>
                            <m:sSup>
                              <m:sSupPr>
                                <m:ctrlPr>
                                  <a:rPr lang="en-US" sz="2000" i="1">
                                    <a:solidFill>
                                      <a:srgbClr val="836967"/>
                                    </a:solidFill>
                                    <a:latin typeface="Cambria Math" panose="02040503050406030204" pitchFamily="18" charset="0"/>
                                  </a:rPr>
                                </m:ctrlPr>
                              </m:sSupPr>
                              <m:e>
                                <m:r>
                                  <a:rPr lang="en-US" sz="2000" i="0">
                                    <a:latin typeface="Cambria Math" panose="02040503050406030204" pitchFamily="18" charset="0"/>
                                  </a:rPr>
                                  <m:t>2</m:t>
                                </m:r>
                              </m:e>
                              <m:sup>
                                <m:r>
                                  <a:rPr lang="en-US" sz="2000" i="1">
                                    <a:latin typeface="Cambria Math" panose="02040503050406030204" pitchFamily="18" charset="0"/>
                                  </a:rPr>
                                  <m:t>𝑆𝐹</m:t>
                                </m:r>
                              </m:sup>
                            </m:sSup>
                            <m:r>
                              <a:rPr lang="en-US" sz="2000" i="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exp</m:t>
                                </m:r>
                              </m:fName>
                              <m:e>
                                <m:d>
                                  <m:dPr>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𝑗</m:t>
                                    </m:r>
                                    <m:r>
                                      <a:rPr lang="en-US" sz="2000" i="0">
                                        <a:latin typeface="Cambria Math" panose="02040503050406030204" pitchFamily="18" charset="0"/>
                                      </a:rPr>
                                      <m:t>2</m:t>
                                    </m:r>
                                    <m:r>
                                      <a:rPr lang="en-US" sz="2000" i="1">
                                        <a:latin typeface="Cambria Math" panose="02040503050406030204" pitchFamily="18" charset="0"/>
                                      </a:rPr>
                                      <m:t>𝜋</m:t>
                                    </m:r>
                                    <m:d>
                                      <m:dPr>
                                        <m:ctrlPr>
                                          <a:rPr lang="en-US" sz="2000" i="1">
                                            <a:solidFill>
                                              <a:srgbClr val="836967"/>
                                            </a:solidFill>
                                            <a:latin typeface="Cambria Math" panose="02040503050406030204" pitchFamily="18" charset="0"/>
                                          </a:rPr>
                                        </m:ctrlPr>
                                      </m:dPr>
                                      <m:e>
                                        <m:f>
                                          <m:fPr>
                                            <m:ctrlPr>
                                              <a:rPr lang="en-US" sz="2000" i="1">
                                                <a:solidFill>
                                                  <a:srgbClr val="836967"/>
                                                </a:solidFill>
                                                <a:latin typeface="Cambria Math" panose="02040503050406030204" pitchFamily="18" charset="0"/>
                                              </a:rPr>
                                            </m:ctrlPr>
                                          </m:fPr>
                                          <m:num>
                                            <m:sSup>
                                              <m:sSupPr>
                                                <m:ctrlPr>
                                                  <a:rPr lang="en-US" sz="2000" i="1">
                                                    <a:solidFill>
                                                      <a:srgbClr val="836967"/>
                                                    </a:solidFill>
                                                    <a:latin typeface="Cambria Math" panose="02040503050406030204" pitchFamily="18" charset="0"/>
                                                  </a:rPr>
                                                </m:ctrlPr>
                                              </m:sSupPr>
                                              <m:e>
                                                <m:r>
                                                  <a:rPr lang="en-US" sz="2000" i="1">
                                                    <a:latin typeface="Cambria Math" panose="02040503050406030204" pitchFamily="18" charset="0"/>
                                                  </a:rPr>
                                                  <m:t>𝑚</m:t>
                                                </m:r>
                                              </m:e>
                                              <m:sup>
                                                <m:r>
                                                  <a:rPr lang="en-US" sz="2000" i="0">
                                                    <a:latin typeface="Cambria Math" panose="02040503050406030204" pitchFamily="18" charset="0"/>
                                                  </a:rPr>
                                                  <m:t>2</m:t>
                                                </m:r>
                                              </m:sup>
                                            </m:sSup>
                                          </m:num>
                                          <m:den>
                                            <m:r>
                                              <a:rPr lang="en-US" sz="2000" i="0">
                                                <a:latin typeface="Cambria Math" panose="02040503050406030204" pitchFamily="18" charset="0"/>
                                              </a:rPr>
                                              <m:t>2</m:t>
                                            </m:r>
                                            <m:r>
                                              <a:rPr lang="en-US" sz="2000" i="1">
                                                <a:latin typeface="Cambria Math" panose="02040503050406030204" pitchFamily="18" charset="0"/>
                                              </a:rPr>
                                              <m:t>𝑀</m:t>
                                            </m:r>
                                          </m:den>
                                        </m:f>
                                        <m:r>
                                          <a:rPr lang="en-US" sz="200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i="1">
                                                <a:latin typeface="Cambria Math" panose="02040503050406030204" pitchFamily="18" charset="0"/>
                                              </a:rPr>
                                              <m:t>𝑚</m:t>
                                            </m:r>
                                          </m:num>
                                          <m:den>
                                            <m:r>
                                              <a:rPr lang="en-US" sz="2000" i="0">
                                                <a:latin typeface="Cambria Math" panose="02040503050406030204" pitchFamily="18" charset="0"/>
                                              </a:rPr>
                                              <m:t>2</m:t>
                                            </m:r>
                                          </m:den>
                                        </m:f>
                                      </m:e>
                                    </m:d>
                                  </m:e>
                                </m:d>
                                <m:r>
                                  <a:rPr lang="en-US" sz="2000" i="0">
                                    <a:latin typeface="Cambria Math" panose="02040503050406030204" pitchFamily="18" charset="0"/>
                                  </a:rPr>
                                  <m:t>+</m:t>
                                </m:r>
                                <m:r>
                                  <a:rPr lang="en-US" sz="2000" i="1">
                                    <a:latin typeface="Cambria Math" panose="02040503050406030204" pitchFamily="18" charset="0"/>
                                  </a:rPr>
                                  <m:t>𝑊</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𝑚</m:t>
                                    </m:r>
                                  </m:e>
                                </m:d>
                              </m:e>
                            </m:func>
                            <m:r>
                              <a:rPr lang="en-US" sz="2000" i="0">
                                <a:latin typeface="Cambria Math" panose="02040503050406030204" pitchFamily="18" charset="0"/>
                              </a:rPr>
                              <m:t>, </m:t>
                            </m:r>
                            <m:r>
                              <a:rPr lang="en-US" sz="2000" b="0" i="0" smtClean="0">
                                <a:latin typeface="Cambria Math" panose="02040503050406030204" pitchFamily="18" charset="0"/>
                              </a:rPr>
                              <m:t> </m:t>
                            </m:r>
                            <m:r>
                              <a:rPr lang="en-US" sz="2000" i="1">
                                <a:latin typeface="Cambria Math" panose="02040503050406030204" pitchFamily="18" charset="0"/>
                              </a:rPr>
                              <m:t>𝑘</m:t>
                            </m:r>
                            <m:r>
                              <a:rPr lang="en-US" sz="2000" i="0">
                                <a:latin typeface="Cambria Math" panose="02040503050406030204" pitchFamily="18" charset="0"/>
                              </a:rPr>
                              <m:t>=</m:t>
                            </m:r>
                            <m:r>
                              <a:rPr lang="en-US" sz="2000" i="1">
                                <a:latin typeface="Cambria Math" panose="02040503050406030204" pitchFamily="18" charset="0"/>
                              </a:rPr>
                              <m:t>𝑚</m:t>
                            </m:r>
                          </m:e>
                          <m:e>
                            <m:r>
                              <a:rPr lang="en-US" sz="2000" i="0">
                                <a:latin typeface="Cambria Math" panose="02040503050406030204" pitchFamily="18" charset="0"/>
                              </a:rPr>
                              <m:t>&amp;</m:t>
                            </m:r>
                            <m:r>
                              <a:rPr lang="en-US" sz="2000" i="1">
                                <a:latin typeface="Cambria Math" panose="02040503050406030204" pitchFamily="18" charset="0"/>
                              </a:rPr>
                              <m:t>𝑊</m:t>
                            </m:r>
                            <m:d>
                              <m:dPr>
                                <m:begChr m:val="["/>
                                <m:endChr m:val="]"/>
                                <m:ctrlPr>
                                  <a:rPr lang="en-US" sz="2000" i="1">
                                    <a:solidFill>
                                      <a:srgbClr val="836967"/>
                                    </a:solidFill>
                                    <a:latin typeface="Cambria Math" panose="02040503050406030204" pitchFamily="18" charset="0"/>
                                  </a:rPr>
                                </m:ctrlPr>
                              </m:dPr>
                              <m:e>
                                <m:r>
                                  <a:rPr lang="en-US" sz="2000" i="1">
                                    <a:latin typeface="Cambria Math" panose="02040503050406030204" pitchFamily="18" charset="0"/>
                                  </a:rPr>
                                  <m:t>𝑘</m:t>
                                </m:r>
                              </m:e>
                            </m:d>
                            <m:r>
                              <a:rPr lang="en-US" sz="2000" i="0">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𝑘</m:t>
                            </m:r>
                            <m:r>
                              <a:rPr lang="en-US" sz="2000" i="0">
                                <a:latin typeface="Cambria Math" panose="02040503050406030204" pitchFamily="18" charset="0"/>
                              </a:rPr>
                              <m:t>=</m:t>
                            </m:r>
                            <m:r>
                              <a:rPr lang="en-US" sz="2000" i="1">
                                <a:latin typeface="Cambria Math" panose="02040503050406030204" pitchFamily="18" charset="0"/>
                              </a:rPr>
                              <m:t>𝑒𝑙𝑠𝑒</m:t>
                            </m:r>
                          </m:e>
                        </m:eqArr>
                      </m:e>
                    </m:d>
                  </m:oMath>
                </a14:m>
                <a:endParaRPr lang="en-US" sz="2000"/>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𝑃𝑆𝑁𝑅</m:t>
                    </m:r>
                    <m:r>
                      <a:rPr lang="en-US" sz="2000" b="0" i="0">
                        <a:latin typeface="Cambria Math" panose="02040503050406030204" pitchFamily="18" charset="0"/>
                      </a:rPr>
                      <m:t>=</m:t>
                    </m:r>
                    <m:f>
                      <m:fPr>
                        <m:ctrlPr>
                          <a:rPr lang="en-US" sz="2000" i="1">
                            <a:solidFill>
                              <a:srgbClr val="836967"/>
                            </a:solidFill>
                            <a:latin typeface="Cambria Math" panose="02040503050406030204" pitchFamily="18" charset="0"/>
                          </a:rPr>
                        </m:ctrlPr>
                      </m:fPr>
                      <m:num>
                        <m:r>
                          <a:rPr lang="en-US" sz="2000" b="0" i="1">
                            <a:latin typeface="Cambria Math" panose="02040503050406030204" pitchFamily="18" charset="0"/>
                          </a:rPr>
                          <m:t>𝐸</m:t>
                        </m:r>
                        <m:d>
                          <m:dPr>
                            <m:ctrlPr>
                              <a:rPr lang="en-US" sz="2000" i="1">
                                <a:latin typeface="Cambria Math" panose="02040503050406030204" pitchFamily="18" charset="0"/>
                              </a:rPr>
                            </m:ctrlPr>
                          </m:dPr>
                          <m:e>
                            <m:sSub>
                              <m:sSubPr>
                                <m:ctrlPr>
                                  <a:rPr lang="en-US" sz="2000" i="1">
                                    <a:solidFill>
                                      <a:srgbClr val="836967"/>
                                    </a:solidFill>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𝑚</m:t>
                                </m:r>
                              </m:sub>
                            </m:sSub>
                            <m:d>
                              <m:dPr>
                                <m:begChr m:val="["/>
                                <m:endChr m:val="]"/>
                                <m:ctrlPr>
                                  <a:rPr lang="en-US" sz="2000" i="1">
                                    <a:solidFill>
                                      <a:srgbClr val="836967"/>
                                    </a:solidFill>
                                    <a:latin typeface="Cambria Math" panose="02040503050406030204" pitchFamily="18" charset="0"/>
                                  </a:rPr>
                                </m:ctrlPr>
                              </m:dPr>
                              <m:e>
                                <m:r>
                                  <a:rPr lang="en-US" sz="2000" b="0" i="1">
                                    <a:latin typeface="Cambria Math" panose="02040503050406030204" pitchFamily="18" charset="0"/>
                                  </a:rPr>
                                  <m:t>𝑚</m:t>
                                </m:r>
                              </m:e>
                            </m:d>
                          </m:e>
                        </m:d>
                        <m:r>
                          <a:rPr lang="en-US" sz="2000" b="0" i="0">
                            <a:latin typeface="Cambria Math" panose="02040503050406030204" pitchFamily="18" charset="0"/>
                          </a:rPr>
                          <m:t> </m:t>
                        </m:r>
                      </m:num>
                      <m:den>
                        <m:r>
                          <a:rPr lang="en-US" sz="2000" b="0" i="0">
                            <a:latin typeface="Cambria Math" panose="02040503050406030204" pitchFamily="18" charset="0"/>
                          </a:rPr>
                          <m:t> </m:t>
                        </m:r>
                        <m:r>
                          <a:rPr lang="en-US" sz="2000" b="0" i="1">
                            <a:latin typeface="Cambria Math" panose="02040503050406030204" pitchFamily="18" charset="0"/>
                          </a:rPr>
                          <m:t>𝑉𝑎𝑟</m:t>
                        </m:r>
                        <m:d>
                          <m:dPr>
                            <m:ctrlPr>
                              <a:rPr lang="en-US" sz="2000" i="1">
                                <a:latin typeface="Cambria Math" panose="02040503050406030204" pitchFamily="18" charset="0"/>
                              </a:rPr>
                            </m:ctrlPr>
                          </m:dPr>
                          <m:e>
                            <m:r>
                              <a:rPr lang="en-US" sz="2000" b="0" i="1">
                                <a:latin typeface="Cambria Math" panose="02040503050406030204" pitchFamily="18" charset="0"/>
                              </a:rPr>
                              <m:t>𝑊</m:t>
                            </m:r>
                            <m:d>
                              <m:dPr>
                                <m:begChr m:val="["/>
                                <m:endChr m:val="]"/>
                                <m:ctrlPr>
                                  <a:rPr lang="en-US" sz="2000" i="1">
                                    <a:solidFill>
                                      <a:srgbClr val="836967"/>
                                    </a:solidFill>
                                    <a:latin typeface="Cambria Math" panose="02040503050406030204" pitchFamily="18" charset="0"/>
                                  </a:rPr>
                                </m:ctrlPr>
                              </m:dPr>
                              <m:e>
                                <m:r>
                                  <a:rPr lang="en-US" sz="2000" b="0" i="1">
                                    <a:latin typeface="Cambria Math" panose="02040503050406030204" pitchFamily="18" charset="0"/>
                                  </a:rPr>
                                  <m:t>𝑘</m:t>
                                </m:r>
                              </m:e>
                            </m:d>
                          </m:e>
                        </m:d>
                      </m:den>
                    </m:f>
                    <m:r>
                      <a:rPr lang="en-US" sz="2000" b="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p>
                          <m:sSupPr>
                            <m:ctrlPr>
                              <a:rPr lang="en-US" sz="2000" i="1">
                                <a:solidFill>
                                  <a:srgbClr val="836967"/>
                                </a:solidFill>
                                <a:latin typeface="Cambria Math" panose="02040503050406030204" pitchFamily="18" charset="0"/>
                              </a:rPr>
                            </m:ctrlPr>
                          </m:sSupPr>
                          <m:e>
                            <m:d>
                              <m:dPr>
                                <m:ctrlPr>
                                  <a:rPr lang="en-US" sz="2000" i="1">
                                    <a:solidFill>
                                      <a:srgbClr val="836967"/>
                                    </a:solidFill>
                                    <a:latin typeface="Cambria Math" panose="02040503050406030204" pitchFamily="18" charset="0"/>
                                  </a:rPr>
                                </m:ctrlPr>
                              </m:dPr>
                              <m:e>
                                <m:sSup>
                                  <m:sSupPr>
                                    <m:ctrlPr>
                                      <a:rPr lang="en-US" sz="2000" i="1">
                                        <a:solidFill>
                                          <a:srgbClr val="836967"/>
                                        </a:solidFill>
                                        <a:latin typeface="Cambria Math" panose="02040503050406030204" pitchFamily="18" charset="0"/>
                                      </a:rPr>
                                    </m:ctrlPr>
                                  </m:sSupPr>
                                  <m:e>
                                    <m:r>
                                      <a:rPr lang="en-US" sz="2000" b="0" i="0">
                                        <a:latin typeface="Cambria Math" panose="02040503050406030204" pitchFamily="18" charset="0"/>
                                      </a:rPr>
                                      <m:t>2</m:t>
                                    </m:r>
                                  </m:e>
                                  <m:sup>
                                    <m:r>
                                      <a:rPr lang="en-US" sz="2000" b="0" i="1">
                                        <a:latin typeface="Cambria Math" panose="02040503050406030204" pitchFamily="18" charset="0"/>
                                      </a:rPr>
                                      <m:t>𝑆𝐹</m:t>
                                    </m:r>
                                  </m:sup>
                                </m:sSup>
                              </m:e>
                            </m:d>
                          </m:e>
                          <m:sup>
                            <m:r>
                              <a:rPr lang="en-US" sz="2000" b="0" i="0">
                                <a:latin typeface="Cambria Math" panose="02040503050406030204" pitchFamily="18" charset="0"/>
                              </a:rPr>
                              <m:t>2</m:t>
                            </m:r>
                          </m:sup>
                        </m:sSup>
                        <m:r>
                          <a:rPr lang="en-US" sz="2000" b="0" i="0">
                            <a:latin typeface="Cambria Math" panose="02040503050406030204" pitchFamily="18" charset="0"/>
                          </a:rPr>
                          <m:t>+</m:t>
                        </m:r>
                        <m:f>
                          <m:fPr>
                            <m:type m:val="lin"/>
                            <m:ctrlPr>
                              <a:rPr lang="en-US" sz="2000" i="1">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b="0" i="1">
                                    <a:latin typeface="Cambria Math" panose="02040503050406030204" pitchFamily="18" charset="0"/>
                                  </a:rPr>
                                  <m:t>𝑁</m:t>
                                </m:r>
                              </m:e>
                              <m:sub>
                                <m:r>
                                  <a:rPr lang="en-US" sz="2000" b="0" i="0">
                                    <a:latin typeface="Cambria Math" panose="02040503050406030204" pitchFamily="18" charset="0"/>
                                  </a:rPr>
                                  <m:t>0</m:t>
                                </m:r>
                              </m:sub>
                            </m:sSub>
                          </m:num>
                          <m:den>
                            <m:r>
                              <a:rPr lang="en-US" sz="2000" b="0" i="0">
                                <a:latin typeface="Cambria Math" panose="02040503050406030204" pitchFamily="18" charset="0"/>
                              </a:rPr>
                              <m:t>2</m:t>
                            </m:r>
                          </m:den>
                        </m:f>
                      </m:num>
                      <m:den>
                        <m:sSup>
                          <m:sSupPr>
                            <m:ctrlPr>
                              <a:rPr lang="en-US" sz="2000" i="1">
                                <a:solidFill>
                                  <a:srgbClr val="836967"/>
                                </a:solidFill>
                                <a:latin typeface="Cambria Math" panose="02040503050406030204" pitchFamily="18" charset="0"/>
                              </a:rPr>
                            </m:ctrlPr>
                          </m:sSupPr>
                          <m:e>
                            <m:r>
                              <a:rPr lang="en-US" sz="2000" b="0" i="0">
                                <a:latin typeface="Cambria Math" panose="02040503050406030204" pitchFamily="18" charset="0"/>
                              </a:rPr>
                              <m:t>2</m:t>
                            </m:r>
                          </m:e>
                          <m:sup>
                            <m:r>
                              <a:rPr lang="en-US" sz="2000" b="0" i="1">
                                <a:latin typeface="Cambria Math" panose="02040503050406030204" pitchFamily="18" charset="0"/>
                              </a:rPr>
                              <m:t>𝑆𝐹</m:t>
                            </m:r>
                          </m:sup>
                        </m:sSup>
                        <m:r>
                          <a:rPr lang="en-US" sz="2000" b="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b="0" i="1">
                                    <a:latin typeface="Cambria Math" panose="02040503050406030204" pitchFamily="18" charset="0"/>
                                  </a:rPr>
                                  <m:t>𝑁</m:t>
                                </m:r>
                              </m:e>
                              <m:sub>
                                <m:r>
                                  <a:rPr lang="en-US" sz="2000" b="0" i="0">
                                    <a:latin typeface="Cambria Math" panose="02040503050406030204" pitchFamily="18" charset="0"/>
                                  </a:rPr>
                                  <m:t>0</m:t>
                                </m:r>
                              </m:sub>
                            </m:sSub>
                          </m:num>
                          <m:den>
                            <m:r>
                              <a:rPr lang="en-US" sz="2000" b="0" i="0">
                                <a:latin typeface="Cambria Math" panose="02040503050406030204" pitchFamily="18" charset="0"/>
                              </a:rPr>
                              <m:t>2</m:t>
                            </m:r>
                          </m:den>
                        </m:f>
                      </m:den>
                    </m:f>
                    <m:r>
                      <a:rPr lang="en-US" sz="2000" b="0" i="0">
                        <a:latin typeface="Cambria Math" panose="02040503050406030204" pitchFamily="18" charset="0"/>
                      </a:rPr>
                      <m:t>≈</m:t>
                    </m:r>
                    <m:f>
                      <m:fPr>
                        <m:ctrlPr>
                          <a:rPr lang="en-US" sz="2000" i="1">
                            <a:solidFill>
                              <a:srgbClr val="836967"/>
                            </a:solidFill>
                            <a:latin typeface="Cambria Math" panose="02040503050406030204" pitchFamily="18" charset="0"/>
                          </a:rPr>
                        </m:ctrlPr>
                      </m:fPr>
                      <m:num>
                        <m:sSup>
                          <m:sSupPr>
                            <m:ctrlPr>
                              <a:rPr lang="en-US" sz="2000" i="1">
                                <a:solidFill>
                                  <a:srgbClr val="836967"/>
                                </a:solidFill>
                                <a:latin typeface="Cambria Math" panose="02040503050406030204" pitchFamily="18" charset="0"/>
                              </a:rPr>
                            </m:ctrlPr>
                          </m:sSupPr>
                          <m:e>
                            <m:r>
                              <a:rPr lang="en-US" sz="2000" b="0" i="0">
                                <a:latin typeface="Cambria Math" panose="02040503050406030204" pitchFamily="18" charset="0"/>
                              </a:rPr>
                              <m:t>2</m:t>
                            </m:r>
                          </m:e>
                          <m:sup>
                            <m:r>
                              <a:rPr lang="en-US" sz="2000" b="0" i="1">
                                <a:latin typeface="Cambria Math" panose="02040503050406030204" pitchFamily="18" charset="0"/>
                              </a:rPr>
                              <m:t>𝑆𝐹</m:t>
                            </m:r>
                          </m:sup>
                        </m:sSup>
                      </m:num>
                      <m:den>
                        <m:f>
                          <m:fPr>
                            <m:ctrlPr>
                              <a:rPr lang="en-US" sz="2000" i="1">
                                <a:solidFill>
                                  <a:srgbClr val="836967"/>
                                </a:solidFill>
                                <a:latin typeface="Cambria Math" panose="02040503050406030204" pitchFamily="18" charset="0"/>
                              </a:rPr>
                            </m:ctrlPr>
                          </m:fPr>
                          <m:num>
                            <m:sSub>
                              <m:sSubPr>
                                <m:ctrlPr>
                                  <a:rPr lang="en-US" sz="2000" i="1">
                                    <a:solidFill>
                                      <a:srgbClr val="836967"/>
                                    </a:solidFill>
                                    <a:latin typeface="Cambria Math" panose="02040503050406030204" pitchFamily="18" charset="0"/>
                                  </a:rPr>
                                </m:ctrlPr>
                              </m:sSubPr>
                              <m:e>
                                <m:r>
                                  <a:rPr lang="en-US" sz="2000" b="0" i="1">
                                    <a:latin typeface="Cambria Math" panose="02040503050406030204" pitchFamily="18" charset="0"/>
                                  </a:rPr>
                                  <m:t>𝑁</m:t>
                                </m:r>
                              </m:e>
                              <m:sub>
                                <m:r>
                                  <a:rPr lang="en-US" sz="2000" b="0" i="0">
                                    <a:latin typeface="Cambria Math" panose="02040503050406030204" pitchFamily="18" charset="0"/>
                                  </a:rPr>
                                  <m:t>0</m:t>
                                </m:r>
                              </m:sub>
                            </m:sSub>
                          </m:num>
                          <m:den>
                            <m:r>
                              <a:rPr lang="en-US" sz="2000" b="0" i="0">
                                <a:latin typeface="Cambria Math" panose="02040503050406030204" pitchFamily="18" charset="0"/>
                              </a:rPr>
                              <m:t>2</m:t>
                            </m:r>
                          </m:den>
                        </m:f>
                      </m:den>
                    </m:f>
                    <m:r>
                      <a:rPr lang="en-US" sz="2000" b="0" i="0">
                        <a:latin typeface="Cambria Math" panose="02040503050406030204" pitchFamily="18" charset="0"/>
                      </a:rPr>
                      <m:t>=</m:t>
                    </m:r>
                    <m:sSup>
                      <m:sSupPr>
                        <m:ctrlPr>
                          <a:rPr lang="en-US" sz="2000" i="1">
                            <a:solidFill>
                              <a:srgbClr val="836967"/>
                            </a:solidFill>
                            <a:latin typeface="Cambria Math" panose="02040503050406030204" pitchFamily="18" charset="0"/>
                          </a:rPr>
                        </m:ctrlPr>
                      </m:sSupPr>
                      <m:e>
                        <m:r>
                          <a:rPr lang="en-US" sz="2000" b="0" i="0">
                            <a:latin typeface="Cambria Math" panose="02040503050406030204" pitchFamily="18" charset="0"/>
                          </a:rPr>
                          <m:t>2</m:t>
                        </m:r>
                      </m:e>
                      <m:sup>
                        <m:r>
                          <a:rPr lang="en-US" sz="2000" b="0" i="1">
                            <a:latin typeface="Cambria Math" panose="02040503050406030204" pitchFamily="18" charset="0"/>
                          </a:rPr>
                          <m:t>𝑆𝐹</m:t>
                        </m:r>
                      </m:sup>
                    </m:sSup>
                    <m:r>
                      <a:rPr lang="en-US" sz="2000" b="0" i="0">
                        <a:latin typeface="Cambria Math" panose="02040503050406030204" pitchFamily="18" charset="0"/>
                      </a:rPr>
                      <m:t>∗</m:t>
                    </m:r>
                    <m:r>
                      <a:rPr lang="en-US" sz="2000" b="0" i="1">
                        <a:latin typeface="Cambria Math" panose="02040503050406030204" pitchFamily="18" charset="0"/>
                      </a:rPr>
                      <m:t>𝑆𝑁𝑅</m:t>
                    </m:r>
                  </m:oMath>
                </a14:m>
                <a:endParaRPr lang="en-US" sz="2000"/>
              </a:p>
              <a:p>
                <a:pPr marL="285750" indent="-285750" algn="just">
                  <a:buFont typeface="Arial" panose="020B0604020202020204" pitchFamily="34" charset="0"/>
                  <a:buChar char="•"/>
                </a:pPr>
                <a:r>
                  <a:rPr lang="en-US" sz="2000" b="1">
                    <a:solidFill>
                      <a:srgbClr val="0000FF"/>
                    </a:solidFill>
                    <a:latin typeface="Times New Roman" panose="02020603050405020304" pitchFamily="18" charset="0"/>
                    <a:cs typeface="Times New Roman" panose="02020603050405020304" pitchFamily="18" charset="0"/>
                  </a:rPr>
                  <a:t>Khi tăng SF và giữ nguyên BW, độ cao của xung cực đại sẽ tăng gấp đôi trong khi nền nhiễu vẫn giữ nguyên.</a:t>
                </a:r>
              </a:p>
            </p:txBody>
          </p:sp>
        </mc:Choice>
        <mc:Fallback xmlns="">
          <p:sp>
            <p:nvSpPr>
              <p:cNvPr id="18" name="TextBox 17">
                <a:extLst>
                  <a:ext uri="{FF2B5EF4-FFF2-40B4-BE49-F238E27FC236}">
                    <a16:creationId xmlns:a16="http://schemas.microsoft.com/office/drawing/2014/main" id="{C9D7FFB1-7855-962C-68C2-5FF161724A14}"/>
                  </a:ext>
                </a:extLst>
              </p:cNvPr>
              <p:cNvSpPr txBox="1">
                <a:spLocks noRot="1" noChangeAspect="1" noMove="1" noResize="1" noEditPoints="1" noAdjustHandles="1" noChangeArrowheads="1" noChangeShapeType="1" noTextEdit="1"/>
              </p:cNvSpPr>
              <p:nvPr/>
            </p:nvSpPr>
            <p:spPr>
              <a:xfrm>
                <a:off x="5529793" y="2540572"/>
                <a:ext cx="6506632" cy="3628557"/>
              </a:xfrm>
              <a:prstGeom prst="rect">
                <a:avLst/>
              </a:prstGeom>
              <a:blipFill>
                <a:blip r:embed="rId5"/>
                <a:stretch>
                  <a:fillRect l="-559" r="-746" b="-1664"/>
                </a:stretch>
              </a:blipFill>
              <a:ln w="38100">
                <a:solidFill>
                  <a:srgbClr val="00B0F0"/>
                </a:solid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7C9BB31C-2898-D10D-5D5A-D3DC73E1A0E3}"/>
              </a:ext>
            </a:extLst>
          </p:cNvPr>
          <p:cNvSpPr txBox="1"/>
          <p:nvPr/>
        </p:nvSpPr>
        <p:spPr>
          <a:xfrm>
            <a:off x="249509" y="1361256"/>
            <a:ext cx="5044155" cy="707886"/>
          </a:xfrm>
          <a:prstGeom prst="rect">
            <a:avLst/>
          </a:prstGeom>
          <a:noFill/>
          <a:ln w="38100">
            <a:solidFill>
              <a:srgbClr val="00B050"/>
            </a:solidFill>
          </a:ln>
        </p:spPr>
        <p:txBody>
          <a:bodyPr wrap="square">
            <a:spAutoFit/>
          </a:bodyPr>
          <a:lstStyle/>
          <a:p>
            <a:pPr algn="ctr"/>
            <a:r>
              <a:rPr lang="en-GB" sz="2000" b="1">
                <a:solidFill>
                  <a:srgbClr val="00B050"/>
                </a:solidFill>
                <a:latin typeface="Times New Roman" panose="02020603050405020304" pitchFamily="18" charset="0"/>
                <a:cs typeface="Times New Roman" panose="02020603050405020304" pitchFamily="18" charset="0"/>
              </a:rPr>
              <a:t>Tăng SF lại giảm bitrate nhưng tăng độ nhạy của máy thu</a:t>
            </a:r>
          </a:p>
        </p:txBody>
      </p:sp>
    </p:spTree>
    <p:extLst>
      <p:ext uri="{BB962C8B-B14F-4D97-AF65-F5344CB8AC3E}">
        <p14:creationId xmlns:p14="http://schemas.microsoft.com/office/powerpoint/2010/main" val="201531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Ảnh hưởng của nhiễu lên quá trình giải điều chế</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798AF8-8256-C2A2-80C1-F2845BA6F90E}"/>
                  </a:ext>
                </a:extLst>
              </p:cNvPr>
              <p:cNvSpPr txBox="1"/>
              <p:nvPr/>
            </p:nvSpPr>
            <p:spPr>
              <a:xfrm>
                <a:off x="85457" y="2895033"/>
                <a:ext cx="5759866" cy="2802434"/>
              </a:xfrm>
              <a:prstGeom prst="rect">
                <a:avLst/>
              </a:prstGeom>
              <a:noFill/>
              <a:ln w="38100">
                <a:solidFill>
                  <a:srgbClr val="FF0000"/>
                </a:solidFill>
              </a:ln>
            </p:spPr>
            <p:txBody>
              <a:bodyPr wrap="square">
                <a:spAutoFit/>
              </a:bodyPr>
              <a:lstStyle/>
              <a:p>
                <a:pPr marL="285750" indent="-285750">
                  <a:buFont typeface="Arial" panose="020B0604020202020204" pitchFamily="34" charset="0"/>
                  <a:buChar char="•"/>
                </a:pPr>
                <a:endParaRPr lang="en-US" sz="1800"/>
              </a:p>
              <a:p>
                <a:pPr marL="285750" indent="-285750">
                  <a:buFont typeface="Arial" panose="020B0604020202020204" pitchFamily="34" charset="0"/>
                  <a:buChar char="•"/>
                </a:pPr>
                <a14:m>
                  <m:oMath xmlns:m="http://schemas.openxmlformats.org/officeDocument/2006/math">
                    <m:sSub>
                      <m:sSubPr>
                        <m:ctrlPr>
                          <a:rPr lang="en-US" sz="1800" i="1" smtClean="0">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𝑚</m:t>
                        </m:r>
                      </m:sub>
                    </m:sSub>
                    <m:d>
                      <m:dPr>
                        <m:begChr m:val="["/>
                        <m:endChr m:val="]"/>
                        <m:ctrlPr>
                          <a:rPr lang="en-US" sz="18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𝑛</m:t>
                        </m:r>
                      </m:e>
                    </m:d>
                    <m:r>
                      <m:rPr>
                        <m:aln/>
                      </m:rP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𝑚</m:t>
                        </m:r>
                      </m:sub>
                    </m:sSub>
                    <m:d>
                      <m:dPr>
                        <m:begChr m:val="["/>
                        <m:endChr m:val="]"/>
                        <m:ctrlPr>
                          <a:rPr lang="en-US" sz="18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𝑛</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bSup>
                    <m:d>
                      <m:dPr>
                        <m:begChr m:val="["/>
                        <m:endChr m:val="]"/>
                        <m:ctrlPr>
                          <a:rPr lang="en-US" sz="18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𝑛</m:t>
                        </m:r>
                      </m:e>
                    </m:d>
                    <m:r>
                      <a:rPr lang="en-GB"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rPr>
                            </m:ctrlPr>
                          </m:sSub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d>
                          <m:dPr>
                            <m:begChr m:val="["/>
                            <m:endChr m:val="]"/>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𝑤</m:t>
                        </m:r>
                        <m:d>
                          <m:dPr>
                            <m:begChr m:val="["/>
                            <m:endChr m:val="]"/>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effectLst/>
                            <a:latin typeface="Cambria Math" panose="020405030504060302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up>
                    </m:sSubSup>
                    <m:d>
                      <m:dPr>
                        <m:begChr m:val="["/>
                        <m:endChr m:val="]"/>
                        <m:ctrlPr>
                          <a:rPr lang="en-US" sz="1800" i="1">
                            <a:effectLst/>
                            <a:latin typeface="Cambria Math" panose="020405030504060302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𝑛</m:t>
                        </m:r>
                      </m:e>
                    </m:d>
                  </m:oMath>
                </a14:m>
                <a:r>
                  <a:rPr lang="en-GB" sz="1800" i="1">
                    <a:effectLst/>
                    <a:latin typeface="Cambria Math" panose="02040503050406030204" pitchFamily="18" charset="0"/>
                    <a:ea typeface="Calibri" panose="020F0502020204030204" pitchFamily="34" charset="0"/>
                    <a:cs typeface="Times New Roman" panose="02020603050405020304" pitchFamily="18" charset="0"/>
                  </a:rPr>
                  <a:t/>
                </a:r>
                <a:br>
                  <a:rPr lang="en-GB" sz="1800" i="1">
                    <a:effectLst/>
                    <a:latin typeface="Cambria Math" panose="02040503050406030204" pitchFamily="18" charset="0"/>
                    <a:ea typeface="Calibri" panose="020F0502020204030204" pitchFamily="34" charset="0"/>
                    <a:cs typeface="Times New Roman" panose="02020603050405020304" pitchFamily="18" charset="0"/>
                  </a:rPr>
                </a:br>
                <a14:m>
                  <m:oMath xmlns:m="http://schemas.openxmlformats.org/officeDocument/2006/math">
                    <m:r>
                      <m:rPr>
                        <m:aln/>
                      </m:rP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800" i="1">
                            <a:effectLst/>
                            <a:latin typeface="Cambria Math" panose="02040503050406030204" pitchFamily="18" charset="0"/>
                            <a:ea typeface="Times New Roman" panose="020206030504050203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exp</m:t>
                        </m:r>
                      </m:fName>
                      <m:e>
                        <m:d>
                          <m:dPr>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US" sz="1800" i="1">
                                    <a:effectLst/>
                                    <a:latin typeface="Cambria Math" panose="02040503050406030204" pitchFamily="18" charset="0"/>
                                    <a:ea typeface="Times New Roman" panose="02020603050405020304" pitchFamily="18" charset="0"/>
                                  </a:rPr>
                                </m:ctrlPr>
                              </m:dPr>
                              <m:e>
                                <m:f>
                                  <m:fPr>
                                    <m:ctrlPr>
                                      <a:rPr lang="en-US" sz="1800" i="1">
                                        <a:effectLst/>
                                        <a:latin typeface="Cambria Math" panose="02040503050406030204" pitchFamily="18" charset="0"/>
                                        <a:ea typeface="Times New Roman" panose="02020603050405020304" pitchFamily="18" charset="0"/>
                                      </a:rPr>
                                    </m:ctrlPr>
                                  </m:fPr>
                                  <m:num>
                                    <m:sSup>
                                      <m:sSupPr>
                                        <m:ctrlPr>
                                          <a:rPr lang="en-US"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𝑀</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d>
                      </m:e>
                    </m:func>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800" i="1">
                            <a:effectLst/>
                            <a:latin typeface="Cambria Math" panose="02040503050406030204" pitchFamily="18" charset="0"/>
                            <a:ea typeface="Times New Roman" panose="020206030504050203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exp</m:t>
                        </m:r>
                      </m:fName>
                      <m:e>
                        <m:d>
                          <m:dPr>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𝜋</m:t>
                            </m:r>
                            <m:f>
                              <m:fPr>
                                <m:ctrlPr>
                                  <a:rPr lang="en-US"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𝑚𝑛</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𝑀</m:t>
                                </m:r>
                              </m:den>
                            </m:f>
                          </m:e>
                        </m:d>
                      </m:e>
                    </m:func>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𝑤</m:t>
                        </m:r>
                      </m:e>
                    </m:acc>
                    <m:d>
                      <m:dPr>
                        <m:begChr m:val="["/>
                        <m:endChr m:val="]"/>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oMath>
                </a14:m>
                <a:endParaRPr lang="en-US" sz="1800"/>
              </a:p>
              <a:p>
                <a:pPr marL="285750" indent="-285750">
                  <a:buFont typeface="Arial" panose="020B0604020202020204" pitchFamily="34" charset="0"/>
                  <a:buChar char="•"/>
                </a:pPr>
                <a14:m>
                  <m:oMath xmlns:m="http://schemas.openxmlformats.org/officeDocument/2006/math">
                    <m:sSub>
                      <m:sSubPr>
                        <m:ctrlPr>
                          <a:rPr lang="en-US" sz="1800"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sub>
                    </m:sSub>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r>
                      <m:rPr>
                        <m:aln/>
                      </m:rPr>
                      <a:rPr lang="en-US" sz="18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a:effectLst/>
                            <a:latin typeface="Cambria Math" panose="02040503050406030204" pitchFamily="18" charset="0"/>
                          </a:rPr>
                        </m:ctrlPr>
                      </m:dPr>
                      <m:e>
                        <m:eqArr>
                          <m:eqArrPr>
                            <m:ctrlPr>
                              <a:rPr lang="en-US" sz="1800" i="1">
                                <a:effectLst/>
                                <a:latin typeface="Cambria Math" panose="02040503050406030204" pitchFamily="18" charset="0"/>
                              </a:rPr>
                            </m:ctrlPr>
                          </m:eqArrPr>
                          <m:e>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𝑆𝐹</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1800" i="1">
                                    <a:effectLst/>
                                    <a:latin typeface="Cambria Math" panose="02040503050406030204" pitchFamily="18" charset="0"/>
                                    <a:ea typeface="Times New Roman" panose="020206030504050203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exp</m:t>
                                </m:r>
                              </m:fName>
                              <m:e>
                                <m:d>
                                  <m:dPr>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𝜋</m:t>
                                    </m:r>
                                    <m:d>
                                      <m:dPr>
                                        <m:ctrlPr>
                                          <a:rPr lang="en-US" sz="1800" i="1">
                                            <a:effectLst/>
                                            <a:latin typeface="Cambria Math" panose="02040503050406030204" pitchFamily="18" charset="0"/>
                                            <a:ea typeface="Times New Roman" panose="02020603050405020304" pitchFamily="18" charset="0"/>
                                          </a:rPr>
                                        </m:ctrlPr>
                                      </m:dPr>
                                      <m:e>
                                        <m:f>
                                          <m:fPr>
                                            <m:ctrlPr>
                                              <a:rPr lang="en-US" sz="1800" i="1">
                                                <a:effectLst/>
                                                <a:latin typeface="Cambria Math" panose="02040503050406030204" pitchFamily="18" charset="0"/>
                                                <a:ea typeface="Times New Roman" panose="02020603050405020304" pitchFamily="18" charset="0"/>
                                              </a:rPr>
                                            </m:ctrlPr>
                                          </m:fPr>
                                          <m:num>
                                            <m:sSup>
                                              <m:sSupPr>
                                                <m:ctrlPr>
                                                  <a:rPr lang="en-US" sz="1800"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𝑀</m:t>
                                            </m:r>
                                          </m:den>
                                        </m:f>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𝑊</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e>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𝑒𝑙𝑠𝑒</m:t>
                            </m:r>
                          </m:e>
                        </m:eqArr>
                      </m:e>
                    </m:d>
                  </m:oMath>
                </a14:m>
                <a:endParaRPr lang="en-US" sz="1800" i="1">
                  <a:effectLst/>
                  <a:latin typeface="Cambria Math" panose="020405030504060302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𝑊</m:t>
                    </m:r>
                    <m:d>
                      <m:dPr>
                        <m:begChr m:val="["/>
                        <m:endChr m:val="]"/>
                        <m:ctrlPr>
                          <a:rPr lang="en-U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sub>
                      <m:sup>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𝑆𝐹</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p>
                      <m:e>
                        <m:acc>
                          <m:accPr>
                            <m:chr m:val="̂"/>
                            <m:ctrlPr>
                              <a:rPr lang="en-US" sz="1800" i="1">
                                <a:effectLst/>
                                <a:latin typeface="Cambria Math" panose="02040503050406030204" pitchFamily="18" charset="0"/>
                                <a:ea typeface="Times New Roman" panose="02020603050405020304" pitchFamily="18" charset="0"/>
                              </a:rPr>
                            </m:ctrlPr>
                          </m:acc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𝑤</m:t>
                            </m:r>
                          </m:e>
                        </m:acc>
                        <m:d>
                          <m:dPr>
                            <m:begChr m:val="["/>
                            <m:endChr m:val="]"/>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𝑛</m:t>
                            </m:r>
                          </m:e>
                        </m:d>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1800" i="1">
                            <a:effectLst/>
                            <a:latin typeface="Cambria Math" panose="02040503050406030204" pitchFamily="18" charset="0"/>
                            <a:ea typeface="Times New Roman" panose="02020603050405020304" pitchFamily="18" charset="0"/>
                          </a:rPr>
                        </m:ctrlPr>
                      </m:funcPr>
                      <m:fName>
                        <m:r>
                          <m:rPr>
                            <m:sty m:val="p"/>
                          </m:rPr>
                          <a:rPr lang="en-GB" sz="1800">
                            <a:effectLst/>
                            <a:latin typeface="Cambria Math" panose="02040503050406030204" pitchFamily="18" charset="0"/>
                            <a:ea typeface="Times New Roman" panose="02020603050405020304" pitchFamily="18" charset="0"/>
                            <a:cs typeface="Times New Roman" panose="02020603050405020304" pitchFamily="18" charset="0"/>
                          </a:rPr>
                          <m:t>exp</m:t>
                        </m:r>
                      </m:fName>
                      <m:e>
                        <m:d>
                          <m:dPr>
                            <m:ctrlPr>
                              <a:rPr lang="en-US" sz="1800" i="1">
                                <a:effectLst/>
                                <a:latin typeface="Cambria Math" panose="02040503050406030204" pitchFamily="18" charset="0"/>
                                <a:ea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𝜋</m:t>
                            </m:r>
                            <m:f>
                              <m:fPr>
                                <m:ctrlPr>
                                  <a:rPr lang="en-US" sz="1800" i="1">
                                    <a:effectLst/>
                                    <a:latin typeface="Cambria Math" panose="02040503050406030204" pitchFamily="18" charset="0"/>
                                    <a:ea typeface="Times New Roman" panose="02020603050405020304" pitchFamily="18" charset="0"/>
                                  </a:rPr>
                                </m:ctrlPr>
                              </m:fPr>
                              <m:num>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𝑘𝑛</m:t>
                                </m:r>
                              </m:num>
                              <m:den>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𝑀</m:t>
                                </m:r>
                              </m:den>
                            </m:f>
                          </m:e>
                        </m:d>
                      </m:e>
                    </m:func>
                  </m:oMath>
                </a14:m>
                <a:endParaRPr lang="en-US" sz="1800"/>
              </a:p>
            </p:txBody>
          </p:sp>
        </mc:Choice>
        <mc:Fallback xmlns="">
          <p:sp>
            <p:nvSpPr>
              <p:cNvPr id="10" name="TextBox 9">
                <a:extLst>
                  <a:ext uri="{FF2B5EF4-FFF2-40B4-BE49-F238E27FC236}">
                    <a16:creationId xmlns:a16="http://schemas.microsoft.com/office/drawing/2014/main" id="{D0798AF8-8256-C2A2-80C1-F2845BA6F90E}"/>
                  </a:ext>
                </a:extLst>
              </p:cNvPr>
              <p:cNvSpPr txBox="1">
                <a:spLocks noRot="1" noChangeAspect="1" noMove="1" noResize="1" noEditPoints="1" noAdjustHandles="1" noChangeArrowheads="1" noChangeShapeType="1" noTextEdit="1"/>
              </p:cNvSpPr>
              <p:nvPr/>
            </p:nvSpPr>
            <p:spPr>
              <a:xfrm>
                <a:off x="85457" y="2895033"/>
                <a:ext cx="5759866" cy="2802434"/>
              </a:xfrm>
              <a:prstGeom prst="rect">
                <a:avLst/>
              </a:prstGeom>
              <a:blipFill>
                <a:blip r:embed="rId3"/>
                <a:stretch>
                  <a:fillRect l="-315" b="-20386"/>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84D43F-DAEA-6843-8E72-5EE796DA80B8}"/>
                  </a:ext>
                </a:extLst>
              </p:cNvPr>
              <p:cNvSpPr txBox="1"/>
              <p:nvPr/>
            </p:nvSpPr>
            <p:spPr>
              <a:xfrm>
                <a:off x="5932207" y="1160533"/>
                <a:ext cx="5843898" cy="1277594"/>
              </a:xfrm>
              <a:prstGeom prst="rect">
                <a:avLst/>
              </a:prstGeom>
              <a:noFill/>
              <a:ln w="38100">
                <a:solidFill>
                  <a:srgbClr val="00B05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𝑃𝑆𝑁𝑅</m:t>
                      </m:r>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r>
                            <a:rPr lang="en-US" sz="1600" i="1">
                              <a:latin typeface="Cambria Math" panose="02040503050406030204" pitchFamily="18" charset="0"/>
                            </a:rPr>
                            <m:t>𝐸</m:t>
                          </m:r>
                          <m:d>
                            <m:dPr>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𝑚</m:t>
                                  </m:r>
                                </m:sub>
                              </m:sSub>
                              <m:d>
                                <m:dPr>
                                  <m:begChr m:val="["/>
                                  <m:endChr m:val="]"/>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𝑚</m:t>
                                  </m:r>
                                </m:e>
                              </m:d>
                            </m:e>
                          </m:d>
                          <m:r>
                            <a:rPr lang="en-US" sz="1600" i="0">
                              <a:latin typeface="Cambria Math" panose="02040503050406030204" pitchFamily="18" charset="0"/>
                            </a:rPr>
                            <m:t> </m:t>
                          </m:r>
                        </m:num>
                        <m:den>
                          <m:r>
                            <a:rPr lang="en-US" sz="1600" i="0">
                              <a:latin typeface="Cambria Math" panose="02040503050406030204" pitchFamily="18" charset="0"/>
                            </a:rPr>
                            <m:t> </m:t>
                          </m:r>
                          <m:r>
                            <a:rPr lang="en-US" sz="1600" i="1">
                              <a:latin typeface="Cambria Math" panose="02040503050406030204" pitchFamily="18" charset="0"/>
                            </a:rPr>
                            <m:t>𝑉𝑎𝑟</m:t>
                          </m:r>
                          <m:d>
                            <m:dPr>
                              <m:ctrlPr>
                                <a:rPr lang="en-US" sz="1600" i="1">
                                  <a:latin typeface="Cambria Math" panose="02040503050406030204" pitchFamily="18" charset="0"/>
                                </a:rPr>
                              </m:ctrlPr>
                            </m:dPr>
                            <m:e>
                              <m:r>
                                <a:rPr lang="en-US" sz="1600" i="1">
                                  <a:latin typeface="Cambria Math" panose="02040503050406030204" pitchFamily="18" charset="0"/>
                                </a:rPr>
                                <m:t>𝑊</m:t>
                              </m:r>
                              <m:d>
                                <m:dPr>
                                  <m:begChr m:val="["/>
                                  <m:endChr m:val="]"/>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𝑘</m:t>
                                  </m:r>
                                </m:e>
                              </m:d>
                            </m:e>
                          </m:d>
                        </m:den>
                      </m:f>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d>
                                <m:dPr>
                                  <m:ctrlPr>
                                    <a:rPr lang="en-US" sz="1600" i="1">
                                      <a:solidFill>
                                        <a:srgbClr val="836967"/>
                                      </a:solidFill>
                                      <a:latin typeface="Cambria Math" panose="02040503050406030204" pitchFamily="18" charset="0"/>
                                    </a:rPr>
                                  </m:ctrlPr>
                                </m:dPr>
                                <m:e>
                                  <m:sSup>
                                    <m:sSupPr>
                                      <m:ctrlPr>
                                        <a:rPr lang="en-US" sz="1600" i="1">
                                          <a:solidFill>
                                            <a:srgbClr val="836967"/>
                                          </a:solidFill>
                                          <a:latin typeface="Cambria Math" panose="02040503050406030204" pitchFamily="18" charset="0"/>
                                        </a:rPr>
                                      </m:ctrlPr>
                                    </m:sSupPr>
                                    <m:e>
                                      <m:r>
                                        <a:rPr lang="en-US" sz="1600" i="0">
                                          <a:latin typeface="Cambria Math" panose="02040503050406030204" pitchFamily="18" charset="0"/>
                                        </a:rPr>
                                        <m:t>2</m:t>
                                      </m:r>
                                    </m:e>
                                    <m:sup>
                                      <m:r>
                                        <a:rPr lang="en-US" sz="1600" i="1">
                                          <a:latin typeface="Cambria Math" panose="02040503050406030204" pitchFamily="18" charset="0"/>
                                        </a:rPr>
                                        <m:t>𝑆𝐹</m:t>
                                      </m:r>
                                    </m:sup>
                                  </m:sSup>
                                </m:e>
                              </m:d>
                            </m:e>
                            <m:sup>
                              <m:r>
                                <a:rPr lang="en-US" sz="1600" i="0">
                                  <a:latin typeface="Cambria Math" panose="02040503050406030204" pitchFamily="18" charset="0"/>
                                </a:rPr>
                                <m:t>2</m:t>
                              </m:r>
                            </m:sup>
                          </m:sSup>
                          <m:r>
                            <a:rPr lang="en-US" sz="1600" i="0">
                              <a:latin typeface="Cambria Math" panose="02040503050406030204" pitchFamily="18" charset="0"/>
                            </a:rPr>
                            <m:t>+</m:t>
                          </m:r>
                          <m:f>
                            <m:fPr>
                              <m:type m:val="lin"/>
                              <m:ctrlPr>
                                <a:rPr lang="en-US" sz="1600" i="1">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𝑁</m:t>
                                  </m:r>
                                </m:e>
                                <m:sub>
                                  <m:r>
                                    <a:rPr lang="en-US" sz="1600" i="0">
                                      <a:latin typeface="Cambria Math" panose="02040503050406030204" pitchFamily="18" charset="0"/>
                                    </a:rPr>
                                    <m:t>0</m:t>
                                  </m:r>
                                </m:sub>
                              </m:sSub>
                            </m:num>
                            <m:den>
                              <m:r>
                                <a:rPr lang="en-US" sz="1600" i="0">
                                  <a:latin typeface="Cambria Math" panose="02040503050406030204" pitchFamily="18" charset="0"/>
                                </a:rPr>
                                <m:t>2</m:t>
                              </m:r>
                            </m:den>
                          </m:f>
                        </m:num>
                        <m:den>
                          <m:sSup>
                            <m:sSupPr>
                              <m:ctrlPr>
                                <a:rPr lang="en-US" sz="1600" i="1">
                                  <a:solidFill>
                                    <a:srgbClr val="836967"/>
                                  </a:solidFill>
                                  <a:latin typeface="Cambria Math" panose="02040503050406030204" pitchFamily="18" charset="0"/>
                                </a:rPr>
                              </m:ctrlPr>
                            </m:sSupPr>
                            <m:e>
                              <m:r>
                                <a:rPr lang="en-US" sz="1600" i="0">
                                  <a:latin typeface="Cambria Math" panose="02040503050406030204" pitchFamily="18" charset="0"/>
                                </a:rPr>
                                <m:t>2</m:t>
                              </m:r>
                            </m:e>
                            <m:sup>
                              <m:r>
                                <a:rPr lang="en-US" sz="1600" i="1">
                                  <a:latin typeface="Cambria Math" panose="02040503050406030204" pitchFamily="18" charset="0"/>
                                </a:rPr>
                                <m:t>𝑆𝐹</m:t>
                              </m:r>
                            </m:sup>
                          </m:sSup>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𝑁</m:t>
                                  </m:r>
                                </m:e>
                                <m:sub>
                                  <m:r>
                                    <a:rPr lang="en-US" sz="1600" i="0">
                                      <a:latin typeface="Cambria Math" panose="02040503050406030204" pitchFamily="18" charset="0"/>
                                    </a:rPr>
                                    <m:t>0</m:t>
                                  </m:r>
                                </m:sub>
                              </m:sSub>
                            </m:num>
                            <m:den>
                              <m:r>
                                <a:rPr lang="en-US" sz="1600" i="0">
                                  <a:latin typeface="Cambria Math" panose="02040503050406030204" pitchFamily="18" charset="0"/>
                                </a:rPr>
                                <m:t>2</m:t>
                              </m:r>
                            </m:den>
                          </m:f>
                        </m:den>
                      </m:f>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r>
                                <a:rPr lang="en-US" sz="1600" i="0">
                                  <a:latin typeface="Cambria Math" panose="02040503050406030204" pitchFamily="18" charset="0"/>
                                </a:rPr>
                                <m:t>2</m:t>
                              </m:r>
                            </m:e>
                            <m:sup>
                              <m:r>
                                <a:rPr lang="en-US" sz="1600" i="1">
                                  <a:latin typeface="Cambria Math" panose="02040503050406030204" pitchFamily="18" charset="0"/>
                                </a:rPr>
                                <m:t>𝑆𝐹</m:t>
                              </m:r>
                            </m:sup>
                          </m:sSup>
                        </m:num>
                        <m:den>
                          <m:f>
                            <m:fPr>
                              <m:ctrlPr>
                                <a:rPr lang="en-US" sz="1600" i="1">
                                  <a:solidFill>
                                    <a:srgbClr val="836967"/>
                                  </a:solidFill>
                                  <a:latin typeface="Cambria Math" panose="02040503050406030204" pitchFamily="18" charset="0"/>
                                </a:rPr>
                              </m:ctrlPr>
                            </m:fPr>
                            <m:num>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𝑁</m:t>
                                  </m:r>
                                </m:e>
                                <m:sub>
                                  <m:r>
                                    <a:rPr lang="en-US" sz="1600" i="0">
                                      <a:latin typeface="Cambria Math" panose="02040503050406030204" pitchFamily="18" charset="0"/>
                                    </a:rPr>
                                    <m:t>0</m:t>
                                  </m:r>
                                </m:sub>
                              </m:sSub>
                            </m:num>
                            <m:den>
                              <m:r>
                                <a:rPr lang="en-US" sz="1600" i="0">
                                  <a:latin typeface="Cambria Math" panose="02040503050406030204" pitchFamily="18" charset="0"/>
                                </a:rPr>
                                <m:t>2</m:t>
                              </m:r>
                            </m:den>
                          </m:f>
                        </m:den>
                      </m:f>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0">
                              <a:latin typeface="Cambria Math" panose="02040503050406030204" pitchFamily="18" charset="0"/>
                            </a:rPr>
                            <m:t>2</m:t>
                          </m:r>
                        </m:e>
                        <m:sup>
                          <m:r>
                            <a:rPr lang="en-US" sz="1600" i="1">
                              <a:latin typeface="Cambria Math" panose="02040503050406030204" pitchFamily="18" charset="0"/>
                            </a:rPr>
                            <m:t>𝑆𝐹</m:t>
                          </m:r>
                        </m:sup>
                      </m:sSup>
                      <m:r>
                        <a:rPr lang="en-US" sz="1600" i="0">
                          <a:latin typeface="Cambria Math" panose="02040503050406030204" pitchFamily="18" charset="0"/>
                        </a:rPr>
                        <m:t>∗</m:t>
                      </m:r>
                      <m:r>
                        <a:rPr lang="en-US" sz="1600" i="1">
                          <a:latin typeface="Cambria Math" panose="02040503050406030204" pitchFamily="18" charset="0"/>
                        </a:rPr>
                        <m:t>𝑆𝑁𝑅</m:t>
                      </m:r>
                    </m:oMath>
                  </m:oMathPara>
                </a14:m>
                <a:endParaRPr lang="en-US" sz="1600"/>
              </a:p>
              <a:p>
                <a:r>
                  <a:rPr lang="en-US" sz="1600">
                    <a:effectLst/>
                    <a:latin typeface="Times New Roman" panose="02020603050405020304" pitchFamily="18" charset="0"/>
                    <a:ea typeface="Times New Roman" panose="02020603050405020304" pitchFamily="18" charset="0"/>
                  </a:rPr>
                  <a:t>khi tăng hệ số trải phổ lên 1 đơn vị, tỉ số PSNR sẽ tăng gấp đôi</a:t>
                </a:r>
                <a:r>
                  <a:rPr lang="en-US" sz="1600">
                    <a:latin typeface="Times New Roman" panose="02020603050405020304" pitchFamily="18" charset="0"/>
                    <a:ea typeface="Times New Roman" panose="02020603050405020304" pitchFamily="18" charset="0"/>
                  </a:rPr>
                  <a:t> -&gt; </a:t>
                </a:r>
                <a:r>
                  <a:rPr lang="en-US" sz="1600">
                    <a:effectLst/>
                    <a:latin typeface="Times New Roman" panose="02020603050405020304" pitchFamily="18" charset="0"/>
                    <a:ea typeface="Times New Roman" panose="02020603050405020304" pitchFamily="18" charset="0"/>
                  </a:rPr>
                  <a:t>độ nhạy của máy thu được cải thiện đáng kể.</a:t>
                </a:r>
                <a:endParaRPr lang="en-US" sz="1600">
                  <a:effectLst/>
                  <a:latin typeface="Times New Roman" panose="02020603050405020304" pitchFamily="18" charset="0"/>
                  <a:ea typeface="Calibri" panose="020F0502020204030204" pitchFamily="34" charset="0"/>
                </a:endParaRPr>
              </a:p>
            </p:txBody>
          </p:sp>
        </mc:Choice>
        <mc:Fallback xmlns="">
          <p:sp>
            <p:nvSpPr>
              <p:cNvPr id="13" name="TextBox 12">
                <a:extLst>
                  <a:ext uri="{FF2B5EF4-FFF2-40B4-BE49-F238E27FC236}">
                    <a16:creationId xmlns:a16="http://schemas.microsoft.com/office/drawing/2014/main" id="{2184D43F-DAEA-6843-8E72-5EE796DA80B8}"/>
                  </a:ext>
                </a:extLst>
              </p:cNvPr>
              <p:cNvSpPr txBox="1">
                <a:spLocks noRot="1" noChangeAspect="1" noMove="1" noResize="1" noEditPoints="1" noAdjustHandles="1" noChangeArrowheads="1" noChangeShapeType="1" noTextEdit="1"/>
              </p:cNvSpPr>
              <p:nvPr/>
            </p:nvSpPr>
            <p:spPr>
              <a:xfrm>
                <a:off x="5932207" y="1160533"/>
                <a:ext cx="5843898" cy="1277594"/>
              </a:xfrm>
              <a:prstGeom prst="rect">
                <a:avLst/>
              </a:prstGeom>
              <a:blipFill>
                <a:blip r:embed="rId4"/>
                <a:stretch>
                  <a:fillRect l="-207" r="-311" b="-3704"/>
                </a:stretch>
              </a:blipFill>
              <a:ln w="381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BC71DE-50A0-6E5D-7540-D4321A4A2B36}"/>
                  </a:ext>
                </a:extLst>
              </p:cNvPr>
              <p:cNvSpPr txBox="1"/>
              <p:nvPr/>
            </p:nvSpPr>
            <p:spPr>
              <a:xfrm>
                <a:off x="85457" y="1095214"/>
                <a:ext cx="5759866" cy="1386020"/>
              </a:xfrm>
              <a:prstGeom prst="rect">
                <a:avLst/>
              </a:prstGeom>
              <a:noFill/>
              <a:ln w="38100">
                <a:solidFill>
                  <a:srgbClr val="00B0F0"/>
                </a:solidFill>
              </a:ln>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𝑠𝑖𝑔𝑛𝑎𝑙</m:t>
                        </m:r>
                      </m:sub>
                    </m:sSub>
                    <m:r>
                      <a:rPr lang="en-US" sz="1800" i="0">
                        <a:latin typeface="Cambria Math" panose="02040503050406030204" pitchFamily="18" charset="0"/>
                      </a:rPr>
                      <m:t>=</m:t>
                    </m:r>
                    <m:f>
                      <m:fPr>
                        <m:ctrlPr>
                          <a:rPr lang="en-US" sz="1800" i="1">
                            <a:solidFill>
                              <a:srgbClr val="836967"/>
                            </a:solidFill>
                            <a:latin typeface="Cambria Math" panose="02040503050406030204" pitchFamily="18" charset="0"/>
                          </a:rPr>
                        </m:ctrlPr>
                      </m:fPr>
                      <m:num>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𝑠𝑖𝑔𝑛𝑎𝑙</m:t>
                            </m:r>
                          </m:sub>
                        </m:sSub>
                      </m:num>
                      <m:den>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𝑠𝑦𝑚</m:t>
                            </m:r>
                          </m:sub>
                        </m:sSub>
                      </m:den>
                    </m:f>
                    <m:r>
                      <a:rPr lang="en-US" sz="1800" b="0" i="0" smtClean="0">
                        <a:latin typeface="Cambria Math" panose="02040503050406030204" pitchFamily="18" charset="0"/>
                      </a:rPr>
                      <m:t>; </m:t>
                    </m:r>
                    <m:sSub>
                      <m:sSubPr>
                        <m:ctrlPr>
                          <a:rPr lang="en-US" sz="1800"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𝑛𝑜𝑖𝑠𝑒</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𝐵𝑊</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endParaRPr lang="en-US" sz="1800"/>
              </a:p>
              <a:p>
                <a:pPr marL="285750" indent="-285750">
                  <a:buFont typeface="Arial" panose="020B0604020202020204" pitchFamily="34" charset="0"/>
                  <a:buChar char="•"/>
                </a:pPr>
                <a14:m>
                  <m:oMath xmlns:m="http://schemas.openxmlformats.org/officeDocument/2006/math">
                    <m:sSub>
                      <m:sSubPr>
                        <m:ctrlPr>
                          <a:rPr lang="en-US" sz="1800"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𝑠𝑖𝑔𝑛𝑎𝑙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up>
                      <m:e>
                        <m:sSup>
                          <m:sSupPr>
                            <m:ctrlPr>
                              <a:rPr lang="en-US" sz="1800" i="1">
                                <a:effectLst/>
                                <a:latin typeface="Cambria Math" panose="02040503050406030204" pitchFamily="18" charset="0"/>
                              </a:rPr>
                            </m:ctrlPr>
                          </m:sSupPr>
                          <m:e>
                            <m:d>
                              <m:dPr>
                                <m:begChr m:val="|"/>
                                <m:endChr m:val="|"/>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sub>
                                </m:sSub>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e>
                                </m:d>
                              </m:e>
                            </m:d>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p>
                        </m:sSup>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𝑆𝐹</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p>
                      <m:e>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e>
                    </m:nary>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𝑆𝐹</m:t>
                        </m:r>
                      </m:sup>
                    </m:sSup>
                  </m:oMath>
                </a14:m>
                <a:endParaRPr lang="en-US" sz="1800" i="1">
                  <a:effectLst/>
                  <a:latin typeface="Cambria Math" panose="020405030504060302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𝑆𝑁𝑅</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a:effectLst/>
                            <a:latin typeface="Cambria Math" panose="02040503050406030204" pitchFamily="18" charset="0"/>
                          </a:rPr>
                        </m:ctrlPr>
                      </m:fPr>
                      <m:num>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𝑠𝑖𝑔𝑛𝑎𝑙</m:t>
                            </m:r>
                          </m:sub>
                        </m:sSub>
                      </m:num>
                      <m:den>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𝑛𝑜𝑖𝑠𝑒</m:t>
                            </m:r>
                          </m:sub>
                        </m:sSub>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rPr>
                        </m:ctrlPr>
                      </m:fPr>
                      <m:num>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𝑠𝑖𝑔𝑛𝑎𝑙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𝑠𝑦𝑚</m:t>
                            </m:r>
                          </m:sub>
                        </m:sSub>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𝐵𝑊</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𝑠𝑖𝑔𝑛𝑎𝑙</m:t>
                            </m:r>
                          </m:sub>
                        </m:sSub>
                      </m:num>
                      <m:den>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𝑆𝐹</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1800" i="1">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ea typeface="Calibri" panose="020F0502020204030204" pitchFamily="34" charset="0"/>
                            <a:cs typeface="Times New Roman" panose="02020603050405020304" pitchFamily="18" charset="0"/>
                          </a:rPr>
                          <m:t>2</m:t>
                        </m:r>
                      </m:num>
                      <m:den>
                        <m:sSub>
                          <m:sSubPr>
                            <m:ctrlPr>
                              <a:rPr lang="en-US" sz="1800" i="1">
                                <a:latin typeface="Cambria Math" panose="020405030504060302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𝑁</m:t>
                            </m:r>
                          </m:e>
                          <m:sub>
                            <m:r>
                              <a:rPr lang="en-US" sz="1800" i="1">
                                <a:latin typeface="Cambria Math" panose="02040503050406030204" pitchFamily="18" charset="0"/>
                                <a:ea typeface="Calibri" panose="020F0502020204030204" pitchFamily="34" charset="0"/>
                                <a:cs typeface="Times New Roman" panose="02020603050405020304" pitchFamily="18" charset="0"/>
                              </a:rPr>
                              <m:t>0</m:t>
                            </m:r>
                          </m:sub>
                        </m:sSub>
                      </m:den>
                    </m:f>
                  </m:oMath>
                </a14:m>
                <a:endParaRPr lang="en-US" sz="1800"/>
              </a:p>
            </p:txBody>
          </p:sp>
        </mc:Choice>
        <mc:Fallback xmlns="">
          <p:sp>
            <p:nvSpPr>
              <p:cNvPr id="15" name="TextBox 14">
                <a:extLst>
                  <a:ext uri="{FF2B5EF4-FFF2-40B4-BE49-F238E27FC236}">
                    <a16:creationId xmlns:a16="http://schemas.microsoft.com/office/drawing/2014/main" id="{15BC71DE-50A0-6E5D-7540-D4321A4A2B36}"/>
                  </a:ext>
                </a:extLst>
              </p:cNvPr>
              <p:cNvSpPr txBox="1">
                <a:spLocks noRot="1" noChangeAspect="1" noMove="1" noResize="1" noEditPoints="1" noAdjustHandles="1" noChangeArrowheads="1" noChangeShapeType="1" noTextEdit="1"/>
              </p:cNvSpPr>
              <p:nvPr/>
            </p:nvSpPr>
            <p:spPr>
              <a:xfrm>
                <a:off x="85457" y="1095214"/>
                <a:ext cx="5759866" cy="1386020"/>
              </a:xfrm>
              <a:prstGeom prst="rect">
                <a:avLst/>
              </a:prstGeom>
              <a:blipFill>
                <a:blip r:embed="rId5"/>
                <a:stretch>
                  <a:fillRect l="-315" b="-12876"/>
                </a:stretch>
              </a:blipFill>
              <a:ln w="38100">
                <a:solidFill>
                  <a:srgbClr val="00B0F0"/>
                </a:solidFill>
              </a:ln>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56CE285F-3DD9-7A70-06D2-E5EF17B5D61F}"/>
              </a:ext>
            </a:extLst>
          </p:cNvPr>
          <p:cNvGrpSpPr/>
          <p:nvPr/>
        </p:nvGrpSpPr>
        <p:grpSpPr>
          <a:xfrm>
            <a:off x="6016239" y="2649197"/>
            <a:ext cx="5759866" cy="3787152"/>
            <a:chOff x="7618750" y="2745659"/>
            <a:chExt cx="4621763" cy="3128420"/>
          </a:xfrm>
        </p:grpSpPr>
        <p:pic>
          <p:nvPicPr>
            <p:cNvPr id="17" name="Picture 16">
              <a:extLst>
                <a:ext uri="{FF2B5EF4-FFF2-40B4-BE49-F238E27FC236}">
                  <a16:creationId xmlns:a16="http://schemas.microsoft.com/office/drawing/2014/main" id="{E236545E-5B7E-238B-AD4E-69D5184764C0}"/>
                </a:ext>
              </a:extLst>
            </p:cNvPr>
            <p:cNvPicPr>
              <a:picLocks noChangeAspect="1"/>
            </p:cNvPicPr>
            <p:nvPr/>
          </p:nvPicPr>
          <p:blipFill rotWithShape="1">
            <a:blip r:embed="rId6"/>
            <a:srcRect r="1997"/>
            <a:stretch/>
          </p:blipFill>
          <p:spPr>
            <a:xfrm>
              <a:off x="7618750" y="2863588"/>
              <a:ext cx="4466731" cy="2930465"/>
            </a:xfrm>
            <a:prstGeom prst="rect">
              <a:avLst/>
            </a:prstGeom>
            <a:ln w="9525">
              <a:noFill/>
            </a:ln>
          </p:spPr>
        </p:pic>
        <p:sp>
          <p:nvSpPr>
            <p:cNvPr id="19" name="TextBox 18">
              <a:extLst>
                <a:ext uri="{FF2B5EF4-FFF2-40B4-BE49-F238E27FC236}">
                  <a16:creationId xmlns:a16="http://schemas.microsoft.com/office/drawing/2014/main" id="{A9E3B561-1EAA-79B6-8FAB-EC4329FB56BF}"/>
                </a:ext>
              </a:extLst>
            </p:cNvPr>
            <p:cNvSpPr txBox="1"/>
            <p:nvPr/>
          </p:nvSpPr>
          <p:spPr>
            <a:xfrm>
              <a:off x="7927086" y="2745659"/>
              <a:ext cx="4313427" cy="233917"/>
            </a:xfrm>
            <a:prstGeom prst="rect">
              <a:avLst/>
            </a:prstGeom>
            <a:noFill/>
          </p:spPr>
          <p:txBody>
            <a:bodyPr wrap="square" rtlCol="0">
              <a:spAutoFit/>
            </a:bodyPr>
            <a:lstStyle/>
            <a:p>
              <a:pPr algn="ctr"/>
              <a:r>
                <a:rPr lang="en-US" b="1" i="1" dirty="0" err="1">
                  <a:latin typeface="Times New Roman" panose="02020603050405020304" pitchFamily="18" charset="0"/>
                  <a:cs typeface="Times New Roman" panose="02020603050405020304" pitchFamily="18" charset="0"/>
                </a:rPr>
                <a:t>Hình</a:t>
              </a:r>
              <a:r>
                <a:rPr lang="en-US" b="1" i="1" dirty="0">
                  <a:latin typeface="Times New Roman" panose="02020603050405020304" pitchFamily="18" charset="0"/>
                  <a:cs typeface="Times New Roman" panose="02020603050405020304" pitchFamily="18" charset="0"/>
                </a:rPr>
                <a:t> 15: </a:t>
              </a:r>
              <a:r>
                <a:rPr lang="en-US" b="1" i="1" dirty="0" err="1">
                  <a:latin typeface="Times New Roman" panose="02020603050405020304" pitchFamily="18" charset="0"/>
                  <a:cs typeface="Times New Roman" panose="02020603050405020304" pitchFamily="18" charset="0"/>
                </a:rPr>
                <a:t>Kết</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phép</a:t>
              </a:r>
              <a:r>
                <a:rPr lang="en-US" b="1" i="1" dirty="0">
                  <a:latin typeface="Times New Roman" panose="02020603050405020304" pitchFamily="18" charset="0"/>
                  <a:cs typeface="Times New Roman" panose="02020603050405020304" pitchFamily="18" charset="0"/>
                </a:rPr>
                <a:t> DFT </a:t>
              </a:r>
              <a:r>
                <a:rPr lang="en-US" b="1" i="1" dirty="0" err="1">
                  <a:latin typeface="Times New Roman" panose="02020603050405020304" pitchFamily="18" charset="0"/>
                  <a:cs typeface="Times New Roman" panose="02020603050405020304" pitchFamily="18" charset="0"/>
                </a:rPr>
                <a:t>cho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tín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hiệu</a:t>
              </a:r>
              <a:r>
                <a:rPr lang="en-US" b="1" i="1" dirty="0">
                  <a:latin typeface="Times New Roman" panose="02020603050405020304" pitchFamily="18" charset="0"/>
                  <a:cs typeface="Times New Roman" panose="02020603050405020304" pitchFamily="18" charset="0"/>
                </a:rPr>
                <a:t> m = 120, SF = 7.</a:t>
              </a:r>
            </a:p>
          </p:txBody>
        </p:sp>
        <p:sp>
          <p:nvSpPr>
            <p:cNvPr id="20" name="Rectangular Callout 4">
              <a:extLst>
                <a:ext uri="{FF2B5EF4-FFF2-40B4-BE49-F238E27FC236}">
                  <a16:creationId xmlns:a16="http://schemas.microsoft.com/office/drawing/2014/main" id="{7AE98408-3E1B-E391-8E9B-8E4A0DD2EE93}"/>
                </a:ext>
              </a:extLst>
            </p:cNvPr>
            <p:cNvSpPr/>
            <p:nvPr/>
          </p:nvSpPr>
          <p:spPr>
            <a:xfrm>
              <a:off x="8976125" y="3404436"/>
              <a:ext cx="1602975" cy="497160"/>
            </a:xfrm>
            <a:prstGeom prst="wedgeRectCallout">
              <a:avLst>
                <a:gd name="adj1" fmla="val 100287"/>
                <a:gd name="adj2" fmla="val -89319"/>
              </a:avLst>
            </a:prstGeom>
            <a:noFill/>
            <a:ln>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Khi có nhiễu, độ cao xung cực đại giữ nguyên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4E61829-FC88-58BB-4B9E-CB4E841DAF9A}"/>
                </a:ext>
              </a:extLst>
            </p:cNvPr>
            <p:cNvSpPr txBox="1"/>
            <p:nvPr/>
          </p:nvSpPr>
          <p:spPr>
            <a:xfrm>
              <a:off x="9588500" y="5640162"/>
              <a:ext cx="990600" cy="233917"/>
            </a:xfrm>
            <a:prstGeom prst="rect">
              <a:avLst/>
            </a:prstGeom>
            <a:solidFill>
              <a:schemeClr val="bg1"/>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Ô </a:t>
              </a:r>
              <a:r>
                <a:rPr lang="en-US" b="1" dirty="0" err="1">
                  <a:latin typeface="Times New Roman" panose="02020603050405020304" pitchFamily="18" charset="0"/>
                  <a:cs typeface="Times New Roman" panose="02020603050405020304" pitchFamily="18" charset="0"/>
                </a:rPr>
                <a:t>tần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endParaRPr lang="en-US"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CB089E4-663E-B154-E941-2A3AE01216B8}"/>
                </a:ext>
              </a:extLst>
            </p:cNvPr>
            <p:cNvSpPr txBox="1"/>
            <p:nvPr/>
          </p:nvSpPr>
          <p:spPr>
            <a:xfrm rot="16200000">
              <a:off x="7057247" y="4178637"/>
              <a:ext cx="1408371" cy="231153"/>
            </a:xfrm>
            <a:prstGeom prst="rect">
              <a:avLst/>
            </a:prstGeom>
            <a:solidFill>
              <a:schemeClr val="bg1"/>
            </a:solidFill>
          </p:spPr>
          <p:txBody>
            <a:bodyPr wrap="square" rtlCol="0">
              <a:spAutoFit/>
            </a:bodyPr>
            <a:lstStyle/>
            <a:p>
              <a:pPr algn="ctr"/>
              <a:r>
                <a:rPr lang="en-US" b="1" dirty="0" err="1">
                  <a:latin typeface="Times New Roman" panose="02020603050405020304" pitchFamily="18" charset="0"/>
                  <a:cs typeface="Times New Roman" panose="02020603050405020304" pitchFamily="18" charset="0"/>
                </a:rPr>
                <a:t>Biên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độ</a:t>
              </a:r>
              <a:r>
                <a:rPr lang="en-US" b="1" dirty="0">
                  <a:latin typeface="Times New Roman" panose="02020603050405020304" pitchFamily="18" charset="0"/>
                  <a:cs typeface="Times New Roman" panose="02020603050405020304" pitchFamily="18" charset="0"/>
                </a:rPr>
                <a:t> DFT</a:t>
              </a:r>
            </a:p>
          </p:txBody>
        </p:sp>
      </p:grpSp>
      <p:sp>
        <p:nvSpPr>
          <p:cNvPr id="7" name="TextBox 6">
            <a:extLst>
              <a:ext uri="{FF2B5EF4-FFF2-40B4-BE49-F238E27FC236}">
                <a16:creationId xmlns:a16="http://schemas.microsoft.com/office/drawing/2014/main" id="{0C9717C6-EA3D-15EC-D785-226D9BA0BB39}"/>
              </a:ext>
            </a:extLst>
          </p:cNvPr>
          <p:cNvSpPr txBox="1"/>
          <p:nvPr/>
        </p:nvSpPr>
        <p:spPr>
          <a:xfrm>
            <a:off x="8046172" y="4879004"/>
            <a:ext cx="1926887" cy="523220"/>
          </a:xfrm>
          <a:prstGeom prst="rect">
            <a:avLst/>
          </a:prstGeom>
          <a:noFill/>
          <a:ln w="28575">
            <a:solidFill>
              <a:srgbClr val="0000FF"/>
            </a:solidFill>
            <a:prstDash val="sysDot"/>
          </a:ln>
        </p:spPr>
        <p:txBody>
          <a:bodyPr wrap="square" rtlCol="0">
            <a:spAutoFit/>
          </a:bodyPr>
          <a:lstStyle/>
          <a:p>
            <a:r>
              <a:rPr lang="en-US">
                <a:latin typeface="Times New Roman" panose="02020603050405020304" pitchFamily="18" charset="0"/>
                <a:cs typeface="Times New Roman" panose="02020603050405020304" pitchFamily="18" charset="0"/>
              </a:rPr>
              <a:t>Các ô tần số còn lại sẽ có giá trị khác 0</a:t>
            </a:r>
          </a:p>
        </p:txBody>
      </p:sp>
      <p:sp>
        <p:nvSpPr>
          <p:cNvPr id="8" name="Rectangle 7">
            <a:extLst>
              <a:ext uri="{FF2B5EF4-FFF2-40B4-BE49-F238E27FC236}">
                <a16:creationId xmlns:a16="http://schemas.microsoft.com/office/drawing/2014/main" id="{282BCF02-4DCC-96B2-FA18-099032172ABB}"/>
              </a:ext>
            </a:extLst>
          </p:cNvPr>
          <p:cNvSpPr/>
          <p:nvPr/>
        </p:nvSpPr>
        <p:spPr>
          <a:xfrm>
            <a:off x="6596616" y="5499100"/>
            <a:ext cx="4826000" cy="4265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78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hỏi:Tần số và pha tức thời của tín hiệu trước và sau điều chế?</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3" name="Picture 2" descr="Chart, histogram&#10;&#10;Description automatically generated">
            <a:extLst>
              <a:ext uri="{FF2B5EF4-FFF2-40B4-BE49-F238E27FC236}">
                <a16:creationId xmlns:a16="http://schemas.microsoft.com/office/drawing/2014/main" id="{E37E2BBE-B869-CAC1-A2E3-1ED898F6C073}"/>
              </a:ext>
            </a:extLst>
          </p:cNvPr>
          <p:cNvPicPr>
            <a:picLocks noChangeAspect="1"/>
          </p:cNvPicPr>
          <p:nvPr/>
        </p:nvPicPr>
        <p:blipFill>
          <a:blip r:embed="rId3"/>
          <a:stretch>
            <a:fillRect/>
          </a:stretch>
        </p:blipFill>
        <p:spPr>
          <a:xfrm>
            <a:off x="1130012" y="894442"/>
            <a:ext cx="9931976" cy="5561906"/>
          </a:xfrm>
          <a:prstGeom prst="rect">
            <a:avLst/>
          </a:prstGeom>
        </p:spPr>
      </p:pic>
      <p:sp>
        <p:nvSpPr>
          <p:cNvPr id="6" name="TextBox 5">
            <a:extLst>
              <a:ext uri="{FF2B5EF4-FFF2-40B4-BE49-F238E27FC236}">
                <a16:creationId xmlns:a16="http://schemas.microsoft.com/office/drawing/2014/main" id="{09DED6B0-6506-AE1F-B3CE-BE669F332ADD}"/>
              </a:ext>
            </a:extLst>
          </p:cNvPr>
          <p:cNvSpPr txBox="1"/>
          <p:nvPr/>
        </p:nvSpPr>
        <p:spPr>
          <a:xfrm>
            <a:off x="1563880" y="3475340"/>
            <a:ext cx="2683380"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Dạng sóng</a:t>
            </a:r>
          </a:p>
        </p:txBody>
      </p:sp>
      <p:sp>
        <p:nvSpPr>
          <p:cNvPr id="10" name="TextBox 9">
            <a:extLst>
              <a:ext uri="{FF2B5EF4-FFF2-40B4-BE49-F238E27FC236}">
                <a16:creationId xmlns:a16="http://schemas.microsoft.com/office/drawing/2014/main" id="{FD490AFB-95B5-4C40-8635-1BB4A6AA0472}"/>
              </a:ext>
            </a:extLst>
          </p:cNvPr>
          <p:cNvSpPr txBox="1"/>
          <p:nvPr/>
        </p:nvSpPr>
        <p:spPr>
          <a:xfrm>
            <a:off x="4933280" y="3475340"/>
            <a:ext cx="2683380"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Tần số tức thời</a:t>
            </a:r>
          </a:p>
        </p:txBody>
      </p:sp>
      <p:sp>
        <p:nvSpPr>
          <p:cNvPr id="11" name="TextBox 10">
            <a:extLst>
              <a:ext uri="{FF2B5EF4-FFF2-40B4-BE49-F238E27FC236}">
                <a16:creationId xmlns:a16="http://schemas.microsoft.com/office/drawing/2014/main" id="{60F8C6C1-F073-1A9C-91B7-30FE8CF84EAA}"/>
              </a:ext>
            </a:extLst>
          </p:cNvPr>
          <p:cNvSpPr txBox="1"/>
          <p:nvPr/>
        </p:nvSpPr>
        <p:spPr>
          <a:xfrm>
            <a:off x="8302680" y="3475340"/>
            <a:ext cx="2683380" cy="400110"/>
          </a:xfrm>
          <a:prstGeom prst="rect">
            <a:avLst/>
          </a:prstGeom>
          <a:noFill/>
        </p:spPr>
        <p:txBody>
          <a:bodyPr wrap="square" rtlCol="0">
            <a:spAutoFit/>
          </a:bodyPr>
          <a:lstStyle/>
          <a:p>
            <a:pPr algn="ctr"/>
            <a:r>
              <a:rPr lang="en-US" sz="2000">
                <a:latin typeface="Times New Roman" panose="02020603050405020304" pitchFamily="18" charset="0"/>
                <a:cs typeface="Times New Roman" panose="02020603050405020304" pitchFamily="18" charset="0"/>
              </a:rPr>
              <a:t>Pha tức thời</a:t>
            </a:r>
          </a:p>
        </p:txBody>
      </p:sp>
    </p:spTree>
    <p:extLst>
      <p:ext uri="{BB962C8B-B14F-4D97-AF65-F5344CB8AC3E}">
        <p14:creationId xmlns:p14="http://schemas.microsoft.com/office/powerpoint/2010/main" val="1057415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hỏi:Thiết kế cụ thể của bộ điều chế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8" name="Picture 7" descr="Timeline&#10;&#10;Description automatically generated">
            <a:extLst>
              <a:ext uri="{FF2B5EF4-FFF2-40B4-BE49-F238E27FC236}">
                <a16:creationId xmlns:a16="http://schemas.microsoft.com/office/drawing/2014/main" id="{34275099-80D4-0184-FEA4-D1189C089094}"/>
              </a:ext>
            </a:extLst>
          </p:cNvPr>
          <p:cNvPicPr>
            <a:picLocks noChangeAspect="1"/>
          </p:cNvPicPr>
          <p:nvPr/>
        </p:nvPicPr>
        <p:blipFill rotWithShape="1">
          <a:blip r:embed="rId3"/>
          <a:srcRect l="2534"/>
          <a:stretch/>
        </p:blipFill>
        <p:spPr bwMode="auto">
          <a:xfrm>
            <a:off x="131535" y="3111167"/>
            <a:ext cx="3883972" cy="2002120"/>
          </a:xfrm>
          <a:prstGeom prst="rect">
            <a:avLst/>
          </a:prstGeom>
          <a:ln w="12700">
            <a:solidFill>
              <a:schemeClr val="tx1"/>
            </a:solidFill>
          </a:ln>
          <a:extLst>
            <a:ext uri="{53640926-AAD7-44D8-BBD7-CCE9431645EC}">
              <a14:shadowObscured xmlns:a14="http://schemas.microsoft.com/office/drawing/2010/main"/>
            </a:ext>
          </a:extLst>
        </p:spPr>
      </p:pic>
      <p:pic>
        <p:nvPicPr>
          <p:cNvPr id="9" name="Picture 8" descr="Diagram&#10;&#10;Description automatically generated">
            <a:extLst>
              <a:ext uri="{FF2B5EF4-FFF2-40B4-BE49-F238E27FC236}">
                <a16:creationId xmlns:a16="http://schemas.microsoft.com/office/drawing/2014/main" id="{089975B9-FFF4-B4D2-5BEC-C6BF7670E482}"/>
              </a:ext>
            </a:extLst>
          </p:cNvPr>
          <p:cNvPicPr>
            <a:picLocks noChangeAspect="1"/>
          </p:cNvPicPr>
          <p:nvPr/>
        </p:nvPicPr>
        <p:blipFill rotWithShape="1">
          <a:blip r:embed="rId4"/>
          <a:srcRect l="3900"/>
          <a:stretch/>
        </p:blipFill>
        <p:spPr bwMode="auto">
          <a:xfrm>
            <a:off x="4166435" y="946170"/>
            <a:ext cx="4415590" cy="3528119"/>
          </a:xfrm>
          <a:prstGeom prst="rect">
            <a:avLst/>
          </a:prstGeom>
          <a:ln w="12700">
            <a:solidFill>
              <a:schemeClr val="tx1"/>
            </a:solidFill>
          </a:ln>
          <a:extLst>
            <a:ext uri="{53640926-AAD7-44D8-BBD7-CCE9431645EC}">
              <a14:shadowObscured xmlns:a14="http://schemas.microsoft.com/office/drawing/2010/main"/>
            </a:ext>
          </a:extLst>
        </p:spPr>
      </p:pic>
      <p:pic>
        <p:nvPicPr>
          <p:cNvPr id="12" name="Picture 11" descr="Graphical user interface, application, Teams&#10;&#10;Description automatically generated">
            <a:extLst>
              <a:ext uri="{FF2B5EF4-FFF2-40B4-BE49-F238E27FC236}">
                <a16:creationId xmlns:a16="http://schemas.microsoft.com/office/drawing/2014/main" id="{05EA7F5E-B9F2-CBBB-DB60-BF77C64604CE}"/>
              </a:ext>
            </a:extLst>
          </p:cNvPr>
          <p:cNvPicPr>
            <a:picLocks noChangeAspect="1"/>
          </p:cNvPicPr>
          <p:nvPr/>
        </p:nvPicPr>
        <p:blipFill rotWithShape="1">
          <a:blip r:embed="rId5"/>
          <a:srcRect r="47950"/>
          <a:stretch/>
        </p:blipFill>
        <p:spPr bwMode="auto">
          <a:xfrm>
            <a:off x="8691665" y="939023"/>
            <a:ext cx="3420947" cy="1513804"/>
          </a:xfrm>
          <a:prstGeom prst="rect">
            <a:avLst/>
          </a:prstGeom>
          <a:ln w="12700">
            <a:solidFill>
              <a:schemeClr val="tx1"/>
            </a:solidFill>
          </a:ln>
          <a:extLst>
            <a:ext uri="{53640926-AAD7-44D8-BBD7-CCE9431645EC}">
              <a14:shadowObscured xmlns:a14="http://schemas.microsoft.com/office/drawing/2010/main"/>
            </a:ext>
          </a:extLst>
        </p:spPr>
      </p:pic>
      <p:pic>
        <p:nvPicPr>
          <p:cNvPr id="13" name="Picture 12" descr="Diagram&#10;&#10;Description automatically generated">
            <a:extLst>
              <a:ext uri="{FF2B5EF4-FFF2-40B4-BE49-F238E27FC236}">
                <a16:creationId xmlns:a16="http://schemas.microsoft.com/office/drawing/2014/main" id="{83516E8A-4CA2-76A5-0576-EE8DAE7A39B1}"/>
              </a:ext>
            </a:extLst>
          </p:cNvPr>
          <p:cNvPicPr>
            <a:picLocks noChangeAspect="1"/>
          </p:cNvPicPr>
          <p:nvPr/>
        </p:nvPicPr>
        <p:blipFill>
          <a:blip r:embed="rId6"/>
          <a:stretch>
            <a:fillRect/>
          </a:stretch>
        </p:blipFill>
        <p:spPr>
          <a:xfrm>
            <a:off x="4166435" y="4573200"/>
            <a:ext cx="5065395" cy="1964690"/>
          </a:xfrm>
          <a:prstGeom prst="rect">
            <a:avLst/>
          </a:prstGeom>
          <a:ln w="12700">
            <a:solidFill>
              <a:schemeClr val="tx1"/>
            </a:solidFill>
          </a:ln>
        </p:spPr>
      </p:pic>
      <p:pic>
        <p:nvPicPr>
          <p:cNvPr id="14" name="Picture 13" descr="Diagram&#10;&#10;Description automatically generated">
            <a:extLst>
              <a:ext uri="{FF2B5EF4-FFF2-40B4-BE49-F238E27FC236}">
                <a16:creationId xmlns:a16="http://schemas.microsoft.com/office/drawing/2014/main" id="{5476F8B0-56CC-CAD2-79EB-B91A48C6A594}"/>
              </a:ext>
            </a:extLst>
          </p:cNvPr>
          <p:cNvPicPr>
            <a:picLocks noChangeAspect="1"/>
          </p:cNvPicPr>
          <p:nvPr/>
        </p:nvPicPr>
        <p:blipFill rotWithShape="1">
          <a:blip r:embed="rId7"/>
          <a:srcRect l="-2" r="40596"/>
          <a:stretch/>
        </p:blipFill>
        <p:spPr>
          <a:xfrm>
            <a:off x="8691664" y="2545936"/>
            <a:ext cx="3420947" cy="1922243"/>
          </a:xfrm>
          <a:prstGeom prst="rect">
            <a:avLst/>
          </a:prstGeom>
          <a:ln w="12700">
            <a:solidFill>
              <a:schemeClr val="tx1"/>
            </a:solidFill>
          </a:ln>
        </p:spPr>
      </p:pic>
      <p:pic>
        <p:nvPicPr>
          <p:cNvPr id="15" name="Picture 14" descr="A picture containing text, clock, screenshot&#10;&#10;Description automatically generated">
            <a:extLst>
              <a:ext uri="{FF2B5EF4-FFF2-40B4-BE49-F238E27FC236}">
                <a16:creationId xmlns:a16="http://schemas.microsoft.com/office/drawing/2014/main" id="{B463F55D-8088-7935-C271-13F4E2DF868D}"/>
              </a:ext>
            </a:extLst>
          </p:cNvPr>
          <p:cNvPicPr>
            <a:picLocks noChangeAspect="1"/>
          </p:cNvPicPr>
          <p:nvPr/>
        </p:nvPicPr>
        <p:blipFill rotWithShape="1">
          <a:blip r:embed="rId8"/>
          <a:srcRect l="1067" r="1"/>
          <a:stretch/>
        </p:blipFill>
        <p:spPr bwMode="auto">
          <a:xfrm>
            <a:off x="131535" y="5180143"/>
            <a:ext cx="3883972" cy="1357747"/>
          </a:xfrm>
          <a:prstGeom prst="rect">
            <a:avLst/>
          </a:prstGeom>
          <a:ln w="12700">
            <a:solidFill>
              <a:schemeClr val="tx1"/>
            </a:solidFill>
          </a:ln>
          <a:extLst>
            <a:ext uri="{53640926-AAD7-44D8-BBD7-CCE9431645EC}">
              <a14:shadowObscured xmlns:a14="http://schemas.microsoft.com/office/drawing/2010/main"/>
            </a:ext>
          </a:extLst>
        </p:spPr>
      </p:pic>
      <p:pic>
        <p:nvPicPr>
          <p:cNvPr id="16" name="Picture 15" descr="Diagram&#10;&#10;Description automatically generated with medium confidence">
            <a:extLst>
              <a:ext uri="{FF2B5EF4-FFF2-40B4-BE49-F238E27FC236}">
                <a16:creationId xmlns:a16="http://schemas.microsoft.com/office/drawing/2014/main" id="{E513B517-FDC2-1049-DB52-555811CDA4FE}"/>
              </a:ext>
            </a:extLst>
          </p:cNvPr>
          <p:cNvPicPr>
            <a:picLocks noChangeAspect="1"/>
          </p:cNvPicPr>
          <p:nvPr/>
        </p:nvPicPr>
        <p:blipFill>
          <a:blip r:embed="rId9"/>
          <a:stretch>
            <a:fillRect/>
          </a:stretch>
        </p:blipFill>
        <p:spPr>
          <a:xfrm>
            <a:off x="131535" y="939459"/>
            <a:ext cx="3883972" cy="2124470"/>
          </a:xfrm>
          <a:prstGeom prst="rect">
            <a:avLst/>
          </a:prstGeom>
          <a:ln w="12700">
            <a:solidFill>
              <a:schemeClr val="tx1"/>
            </a:solidFill>
          </a:ln>
        </p:spPr>
      </p:pic>
      <p:pic>
        <p:nvPicPr>
          <p:cNvPr id="17" name="Picture 16" descr="Graphical user interface, application, Teams&#10;&#10;Description automatically generated">
            <a:extLst>
              <a:ext uri="{FF2B5EF4-FFF2-40B4-BE49-F238E27FC236}">
                <a16:creationId xmlns:a16="http://schemas.microsoft.com/office/drawing/2014/main" id="{859039A2-9C00-ED0E-94B2-70A91E045FA9}"/>
              </a:ext>
            </a:extLst>
          </p:cNvPr>
          <p:cNvPicPr>
            <a:picLocks noChangeAspect="1"/>
          </p:cNvPicPr>
          <p:nvPr/>
        </p:nvPicPr>
        <p:blipFill rotWithShape="1">
          <a:blip r:embed="rId5"/>
          <a:srcRect l="53529" r="7734"/>
          <a:stretch/>
        </p:blipFill>
        <p:spPr bwMode="auto">
          <a:xfrm>
            <a:off x="9331958" y="4573200"/>
            <a:ext cx="2795115" cy="1964690"/>
          </a:xfrm>
          <a:prstGeom prst="rect">
            <a:avLst/>
          </a:prstGeom>
          <a:ln w="12700">
            <a:solidFill>
              <a:schemeClr val="tx1"/>
            </a:solid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C06F58C5-DD65-1434-35F0-3E5A8B9B32B8}"/>
              </a:ext>
            </a:extLst>
          </p:cNvPr>
          <p:cNvSpPr txBox="1"/>
          <p:nvPr/>
        </p:nvSpPr>
        <p:spPr>
          <a:xfrm>
            <a:off x="2936631" y="946170"/>
            <a:ext cx="1078876"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điều chế</a:t>
            </a:r>
          </a:p>
        </p:txBody>
      </p:sp>
      <p:sp>
        <p:nvSpPr>
          <p:cNvPr id="19" name="TextBox 18">
            <a:extLst>
              <a:ext uri="{FF2B5EF4-FFF2-40B4-BE49-F238E27FC236}">
                <a16:creationId xmlns:a16="http://schemas.microsoft.com/office/drawing/2014/main" id="{ADADE2A9-8AC4-84D2-EB22-6A65BAF8B461}"/>
              </a:ext>
            </a:extLst>
          </p:cNvPr>
          <p:cNvSpPr txBox="1"/>
          <p:nvPr/>
        </p:nvSpPr>
        <p:spPr>
          <a:xfrm>
            <a:off x="2895599" y="3112052"/>
            <a:ext cx="1119907"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Lõi điều chế</a:t>
            </a:r>
          </a:p>
        </p:txBody>
      </p:sp>
      <p:sp>
        <p:nvSpPr>
          <p:cNvPr id="20" name="TextBox 19">
            <a:extLst>
              <a:ext uri="{FF2B5EF4-FFF2-40B4-BE49-F238E27FC236}">
                <a16:creationId xmlns:a16="http://schemas.microsoft.com/office/drawing/2014/main" id="{2906B26D-BD3E-3878-7C22-080D1485A760}"/>
              </a:ext>
            </a:extLst>
          </p:cNvPr>
          <p:cNvSpPr txBox="1"/>
          <p:nvPr/>
        </p:nvSpPr>
        <p:spPr>
          <a:xfrm>
            <a:off x="2371725" y="5185259"/>
            <a:ext cx="1643781"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tăng tốc độ mẫu</a:t>
            </a:r>
          </a:p>
        </p:txBody>
      </p:sp>
      <p:sp>
        <p:nvSpPr>
          <p:cNvPr id="21" name="TextBox 20">
            <a:extLst>
              <a:ext uri="{FF2B5EF4-FFF2-40B4-BE49-F238E27FC236}">
                <a16:creationId xmlns:a16="http://schemas.microsoft.com/office/drawing/2014/main" id="{D0A90BDF-0A2D-9197-F115-90FD3EFE096F}"/>
              </a:ext>
            </a:extLst>
          </p:cNvPr>
          <p:cNvSpPr txBox="1"/>
          <p:nvPr/>
        </p:nvSpPr>
        <p:spPr>
          <a:xfrm>
            <a:off x="5653088" y="1036555"/>
            <a:ext cx="1367556"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điều khiển</a:t>
            </a:r>
          </a:p>
        </p:txBody>
      </p:sp>
      <p:sp>
        <p:nvSpPr>
          <p:cNvPr id="22" name="TextBox 21">
            <a:extLst>
              <a:ext uri="{FF2B5EF4-FFF2-40B4-BE49-F238E27FC236}">
                <a16:creationId xmlns:a16="http://schemas.microsoft.com/office/drawing/2014/main" id="{C9691458-2946-394D-1FDA-AF6A0C4E48A6}"/>
              </a:ext>
            </a:extLst>
          </p:cNvPr>
          <p:cNvSpPr txBox="1"/>
          <p:nvPr/>
        </p:nvSpPr>
        <p:spPr>
          <a:xfrm>
            <a:off x="8303342" y="4561288"/>
            <a:ext cx="928488"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LUT</a:t>
            </a:r>
          </a:p>
        </p:txBody>
      </p:sp>
      <p:sp>
        <p:nvSpPr>
          <p:cNvPr id="23" name="TextBox 22">
            <a:extLst>
              <a:ext uri="{FF2B5EF4-FFF2-40B4-BE49-F238E27FC236}">
                <a16:creationId xmlns:a16="http://schemas.microsoft.com/office/drawing/2014/main" id="{8F862151-4CD9-BDF2-4404-941220AF6C39}"/>
              </a:ext>
            </a:extLst>
          </p:cNvPr>
          <p:cNvSpPr txBox="1"/>
          <p:nvPr/>
        </p:nvSpPr>
        <p:spPr>
          <a:xfrm>
            <a:off x="10942045" y="2145050"/>
            <a:ext cx="1185028"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dịch bit</a:t>
            </a:r>
          </a:p>
        </p:txBody>
      </p:sp>
      <p:sp>
        <p:nvSpPr>
          <p:cNvPr id="24" name="TextBox 23">
            <a:extLst>
              <a:ext uri="{FF2B5EF4-FFF2-40B4-BE49-F238E27FC236}">
                <a16:creationId xmlns:a16="http://schemas.microsoft.com/office/drawing/2014/main" id="{DE09D261-D8C2-105B-90F6-063E246EA683}"/>
              </a:ext>
            </a:extLst>
          </p:cNvPr>
          <p:cNvSpPr txBox="1"/>
          <p:nvPr/>
        </p:nvSpPr>
        <p:spPr>
          <a:xfrm>
            <a:off x="11269980" y="2545936"/>
            <a:ext cx="857092" cy="307777"/>
          </a:xfrm>
          <a:prstGeom prst="rect">
            <a:avLst/>
          </a:prstGeom>
          <a:noFill/>
          <a:ln w="38100">
            <a:solidFill>
              <a:srgbClr val="FF0000"/>
            </a:solidFill>
          </a:ln>
        </p:spPr>
        <p:txBody>
          <a:bodyPr wrap="square" rtlCol="0">
            <a:spAutoFit/>
          </a:bodyPr>
          <a:lstStyle/>
          <a:p>
            <a:pPr algn="ctr"/>
            <a:r>
              <a:rPr lang="en-US" b="1" i="1">
                <a:latin typeface="Times New Roman" panose="02020603050405020304" pitchFamily="18" charset="0"/>
                <a:cs typeface="Times New Roman" panose="02020603050405020304" pitchFamily="18" charset="0"/>
              </a:rPr>
              <a:t>Bộ MUX </a:t>
            </a:r>
          </a:p>
        </p:txBody>
      </p:sp>
      <p:sp>
        <p:nvSpPr>
          <p:cNvPr id="25" name="TextBox 24">
            <a:extLst>
              <a:ext uri="{FF2B5EF4-FFF2-40B4-BE49-F238E27FC236}">
                <a16:creationId xmlns:a16="http://schemas.microsoft.com/office/drawing/2014/main" id="{38775E41-112D-C638-E3E8-3ED66FCE21B5}"/>
              </a:ext>
            </a:extLst>
          </p:cNvPr>
          <p:cNvSpPr txBox="1"/>
          <p:nvPr/>
        </p:nvSpPr>
        <p:spPr>
          <a:xfrm>
            <a:off x="11084561" y="6230113"/>
            <a:ext cx="1042512"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tạo M/4</a:t>
            </a:r>
          </a:p>
        </p:txBody>
      </p:sp>
    </p:spTree>
    <p:extLst>
      <p:ext uri="{BB962C8B-B14F-4D97-AF65-F5344CB8AC3E}">
        <p14:creationId xmlns:p14="http://schemas.microsoft.com/office/powerpoint/2010/main" val="3635716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hỏi:Thiết kế cụ thể của bộ giải điều chế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26" name="Picture 25" descr="A picture containing text, screenshot, indoor&#10;&#10;Description automatically generated">
            <a:extLst>
              <a:ext uri="{FF2B5EF4-FFF2-40B4-BE49-F238E27FC236}">
                <a16:creationId xmlns:a16="http://schemas.microsoft.com/office/drawing/2014/main" id="{FA9FB08A-4BBB-BB58-86D4-70CC5E343E87}"/>
              </a:ext>
            </a:extLst>
          </p:cNvPr>
          <p:cNvPicPr>
            <a:picLocks noChangeAspect="1"/>
          </p:cNvPicPr>
          <p:nvPr/>
        </p:nvPicPr>
        <p:blipFill rotWithShape="1">
          <a:blip r:embed="rId3"/>
          <a:srcRect l="976"/>
          <a:stretch/>
        </p:blipFill>
        <p:spPr bwMode="auto">
          <a:xfrm>
            <a:off x="155575" y="965882"/>
            <a:ext cx="5505568" cy="2767380"/>
          </a:xfrm>
          <a:prstGeom prst="rect">
            <a:avLst/>
          </a:prstGeom>
          <a:ln w="19050">
            <a:solidFill>
              <a:schemeClr val="tx1"/>
            </a:solidFill>
          </a:ln>
          <a:extLst>
            <a:ext uri="{53640926-AAD7-44D8-BBD7-CCE9431645EC}">
              <a14:shadowObscured xmlns:a14="http://schemas.microsoft.com/office/drawing/2010/main"/>
            </a:ext>
          </a:extLst>
        </p:spPr>
      </p:pic>
      <p:pic>
        <p:nvPicPr>
          <p:cNvPr id="27" name="Picture 26" descr="Diagram&#10;&#10;Description automatically generated">
            <a:extLst>
              <a:ext uri="{FF2B5EF4-FFF2-40B4-BE49-F238E27FC236}">
                <a16:creationId xmlns:a16="http://schemas.microsoft.com/office/drawing/2014/main" id="{12E97A85-07B6-CC90-51A3-30FBA17C64E5}"/>
              </a:ext>
            </a:extLst>
          </p:cNvPr>
          <p:cNvPicPr>
            <a:picLocks noChangeAspect="1"/>
          </p:cNvPicPr>
          <p:nvPr/>
        </p:nvPicPr>
        <p:blipFill rotWithShape="1">
          <a:blip r:embed="rId4"/>
          <a:srcRect r="47782"/>
          <a:stretch/>
        </p:blipFill>
        <p:spPr>
          <a:xfrm>
            <a:off x="155576" y="3920334"/>
            <a:ext cx="2892243" cy="2598422"/>
          </a:xfrm>
          <a:prstGeom prst="rect">
            <a:avLst/>
          </a:prstGeom>
          <a:ln w="12700">
            <a:solidFill>
              <a:schemeClr val="tx1"/>
            </a:solidFill>
          </a:ln>
        </p:spPr>
      </p:pic>
      <p:pic>
        <p:nvPicPr>
          <p:cNvPr id="28" name="Picture 27" descr="A diagram of a house&#10;&#10;Description automatically generated with medium confidence">
            <a:extLst>
              <a:ext uri="{FF2B5EF4-FFF2-40B4-BE49-F238E27FC236}">
                <a16:creationId xmlns:a16="http://schemas.microsoft.com/office/drawing/2014/main" id="{8346159B-0666-1410-2F36-F90DD63A5113}"/>
              </a:ext>
            </a:extLst>
          </p:cNvPr>
          <p:cNvPicPr>
            <a:picLocks noChangeAspect="1"/>
          </p:cNvPicPr>
          <p:nvPr/>
        </p:nvPicPr>
        <p:blipFill rotWithShape="1">
          <a:blip r:embed="rId5"/>
          <a:srcRect l="2473" t="30181" r="46170"/>
          <a:stretch/>
        </p:blipFill>
        <p:spPr bwMode="auto">
          <a:xfrm>
            <a:off x="3157122" y="3920332"/>
            <a:ext cx="2980732" cy="2598422"/>
          </a:xfrm>
          <a:prstGeom prst="rect">
            <a:avLst/>
          </a:prstGeom>
          <a:ln w="12700">
            <a:solidFill>
              <a:schemeClr val="tx1"/>
            </a:solidFill>
          </a:ln>
          <a:extLst>
            <a:ext uri="{53640926-AAD7-44D8-BBD7-CCE9431645EC}">
              <a14:shadowObscured xmlns:a14="http://schemas.microsoft.com/office/drawing/2010/main"/>
            </a:ext>
          </a:extLst>
        </p:spPr>
      </p:pic>
      <p:pic>
        <p:nvPicPr>
          <p:cNvPr id="29" name="Picture 28" descr="Diagram, schematic&#10;&#10;Description automatically generated">
            <a:extLst>
              <a:ext uri="{FF2B5EF4-FFF2-40B4-BE49-F238E27FC236}">
                <a16:creationId xmlns:a16="http://schemas.microsoft.com/office/drawing/2014/main" id="{4EE68167-64EB-4BEE-53FD-182129533996}"/>
              </a:ext>
            </a:extLst>
          </p:cNvPr>
          <p:cNvPicPr>
            <a:picLocks noChangeAspect="1"/>
          </p:cNvPicPr>
          <p:nvPr/>
        </p:nvPicPr>
        <p:blipFill rotWithShape="1">
          <a:blip r:embed="rId6"/>
          <a:srcRect l="579" t="2327"/>
          <a:stretch/>
        </p:blipFill>
        <p:spPr bwMode="auto">
          <a:xfrm>
            <a:off x="5745926" y="965882"/>
            <a:ext cx="6290499" cy="2767380"/>
          </a:xfrm>
          <a:prstGeom prst="rect">
            <a:avLst/>
          </a:prstGeom>
          <a:ln w="12700">
            <a:solidFill>
              <a:schemeClr val="tx1"/>
            </a:solidFill>
          </a:ln>
          <a:extLst>
            <a:ext uri="{53640926-AAD7-44D8-BBD7-CCE9431645EC}">
              <a14:shadowObscured xmlns:a14="http://schemas.microsoft.com/office/drawing/2010/main"/>
            </a:ext>
          </a:extLst>
        </p:spPr>
      </p:pic>
      <p:pic>
        <p:nvPicPr>
          <p:cNvPr id="30" name="Picture 29" descr="Diagram&#10;&#10;Description automatically generated with low confidence">
            <a:extLst>
              <a:ext uri="{FF2B5EF4-FFF2-40B4-BE49-F238E27FC236}">
                <a16:creationId xmlns:a16="http://schemas.microsoft.com/office/drawing/2014/main" id="{F9AB8555-3BB6-0117-9F46-A12B7FDB9871}"/>
              </a:ext>
            </a:extLst>
          </p:cNvPr>
          <p:cNvPicPr>
            <a:picLocks noChangeAspect="1"/>
          </p:cNvPicPr>
          <p:nvPr/>
        </p:nvPicPr>
        <p:blipFill rotWithShape="1">
          <a:blip r:embed="rId7"/>
          <a:srcRect l="1797" r="42781"/>
          <a:stretch/>
        </p:blipFill>
        <p:spPr bwMode="auto">
          <a:xfrm>
            <a:off x="9186909" y="3920333"/>
            <a:ext cx="2849516" cy="2598420"/>
          </a:xfrm>
          <a:prstGeom prst="rect">
            <a:avLst/>
          </a:prstGeom>
          <a:ln w="12700">
            <a:solidFill>
              <a:schemeClr val="tx1"/>
            </a:solidFill>
          </a:ln>
          <a:extLst>
            <a:ext uri="{53640926-AAD7-44D8-BBD7-CCE9431645EC}">
              <a14:shadowObscured xmlns:a14="http://schemas.microsoft.com/office/drawing/2010/main"/>
            </a:ext>
          </a:extLst>
        </p:spPr>
      </p:pic>
      <p:pic>
        <p:nvPicPr>
          <p:cNvPr id="31" name="Picture 30" descr="Diagram&#10;&#10;Description automatically generated">
            <a:extLst>
              <a:ext uri="{FF2B5EF4-FFF2-40B4-BE49-F238E27FC236}">
                <a16:creationId xmlns:a16="http://schemas.microsoft.com/office/drawing/2014/main" id="{70FC63B0-E7BE-1D5A-1F12-7734461C0508}"/>
              </a:ext>
            </a:extLst>
          </p:cNvPr>
          <p:cNvPicPr>
            <a:picLocks noChangeAspect="1"/>
          </p:cNvPicPr>
          <p:nvPr/>
        </p:nvPicPr>
        <p:blipFill>
          <a:blip r:embed="rId8"/>
          <a:stretch>
            <a:fillRect/>
          </a:stretch>
        </p:blipFill>
        <p:spPr>
          <a:xfrm>
            <a:off x="6296458" y="3920332"/>
            <a:ext cx="2781148" cy="2598421"/>
          </a:xfrm>
          <a:prstGeom prst="rect">
            <a:avLst/>
          </a:prstGeom>
          <a:ln w="12700">
            <a:solidFill>
              <a:schemeClr val="tx1"/>
            </a:solidFill>
          </a:ln>
        </p:spPr>
      </p:pic>
      <p:sp>
        <p:nvSpPr>
          <p:cNvPr id="32" name="TextBox 31">
            <a:extLst>
              <a:ext uri="{FF2B5EF4-FFF2-40B4-BE49-F238E27FC236}">
                <a16:creationId xmlns:a16="http://schemas.microsoft.com/office/drawing/2014/main" id="{6FF0EF18-12D0-1F2F-205D-255DCCACADAE}"/>
              </a:ext>
            </a:extLst>
          </p:cNvPr>
          <p:cNvSpPr txBox="1"/>
          <p:nvPr/>
        </p:nvSpPr>
        <p:spPr>
          <a:xfrm>
            <a:off x="4256509" y="965882"/>
            <a:ext cx="1404634"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giải điều chế</a:t>
            </a:r>
          </a:p>
        </p:txBody>
      </p:sp>
      <p:sp>
        <p:nvSpPr>
          <p:cNvPr id="33" name="TextBox 32">
            <a:extLst>
              <a:ext uri="{FF2B5EF4-FFF2-40B4-BE49-F238E27FC236}">
                <a16:creationId xmlns:a16="http://schemas.microsoft.com/office/drawing/2014/main" id="{A1ED637C-DC3B-8528-5296-D4B21D388F88}"/>
              </a:ext>
            </a:extLst>
          </p:cNvPr>
          <p:cNvSpPr txBox="1"/>
          <p:nvPr/>
        </p:nvSpPr>
        <p:spPr>
          <a:xfrm>
            <a:off x="1643185" y="3920331"/>
            <a:ext cx="1404634"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Khóa đóng ngắt</a:t>
            </a:r>
          </a:p>
        </p:txBody>
      </p:sp>
      <p:sp>
        <p:nvSpPr>
          <p:cNvPr id="34" name="TextBox 33">
            <a:extLst>
              <a:ext uri="{FF2B5EF4-FFF2-40B4-BE49-F238E27FC236}">
                <a16:creationId xmlns:a16="http://schemas.microsoft.com/office/drawing/2014/main" id="{90554F8F-D7A0-44E8-DC7E-2A22A248964D}"/>
              </a:ext>
            </a:extLst>
          </p:cNvPr>
          <p:cNvSpPr txBox="1"/>
          <p:nvPr/>
        </p:nvSpPr>
        <p:spPr>
          <a:xfrm>
            <a:off x="10844613" y="1500447"/>
            <a:ext cx="1171688" cy="523220"/>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tìm vị trí xung cực đại</a:t>
            </a:r>
          </a:p>
        </p:txBody>
      </p:sp>
      <p:sp>
        <p:nvSpPr>
          <p:cNvPr id="35" name="TextBox 34">
            <a:extLst>
              <a:ext uri="{FF2B5EF4-FFF2-40B4-BE49-F238E27FC236}">
                <a16:creationId xmlns:a16="http://schemas.microsoft.com/office/drawing/2014/main" id="{8CCF25BF-F3D6-615D-9468-9CEC60EC3ABE}"/>
              </a:ext>
            </a:extLst>
          </p:cNvPr>
          <p:cNvSpPr txBox="1"/>
          <p:nvPr/>
        </p:nvSpPr>
        <p:spPr>
          <a:xfrm>
            <a:off x="7187013" y="3920331"/>
            <a:ext cx="1890593"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Thanh ghi chốt giá trị</a:t>
            </a:r>
          </a:p>
        </p:txBody>
      </p:sp>
      <p:sp>
        <p:nvSpPr>
          <p:cNvPr id="37" name="TextBox 36">
            <a:extLst>
              <a:ext uri="{FF2B5EF4-FFF2-40B4-BE49-F238E27FC236}">
                <a16:creationId xmlns:a16="http://schemas.microsoft.com/office/drawing/2014/main" id="{8A682B0E-070E-82BC-25A5-8A9CD4B23551}"/>
              </a:ext>
            </a:extLst>
          </p:cNvPr>
          <p:cNvSpPr txBox="1"/>
          <p:nvPr/>
        </p:nvSpPr>
        <p:spPr>
          <a:xfrm>
            <a:off x="9193968" y="3920330"/>
            <a:ext cx="1650646"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tạo tín hiệu chốt</a:t>
            </a:r>
          </a:p>
        </p:txBody>
      </p:sp>
      <p:sp>
        <p:nvSpPr>
          <p:cNvPr id="15" name="TextBox 14">
            <a:extLst>
              <a:ext uri="{FF2B5EF4-FFF2-40B4-BE49-F238E27FC236}">
                <a16:creationId xmlns:a16="http://schemas.microsoft.com/office/drawing/2014/main" id="{59EE796C-01DB-5BAE-894F-9F91BBC45ACD}"/>
              </a:ext>
            </a:extLst>
          </p:cNvPr>
          <p:cNvSpPr txBox="1"/>
          <p:nvPr/>
        </p:nvSpPr>
        <p:spPr>
          <a:xfrm>
            <a:off x="3164180" y="3920329"/>
            <a:ext cx="1510369"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Lõi giải điều chế</a:t>
            </a:r>
          </a:p>
        </p:txBody>
      </p:sp>
    </p:spTree>
    <p:extLst>
      <p:ext uri="{BB962C8B-B14F-4D97-AF65-F5344CB8AC3E}">
        <p14:creationId xmlns:p14="http://schemas.microsoft.com/office/powerpoint/2010/main" val="2980736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hỏi:Thiết kế cụ thể của bộ đồng bộ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0" name="Picture 9" descr="Diagram&#10;&#10;Description automatically generated">
            <a:extLst>
              <a:ext uri="{FF2B5EF4-FFF2-40B4-BE49-F238E27FC236}">
                <a16:creationId xmlns:a16="http://schemas.microsoft.com/office/drawing/2014/main" id="{0772CCF3-E10B-BEB6-D71F-5B0212BF9D38}"/>
              </a:ext>
            </a:extLst>
          </p:cNvPr>
          <p:cNvPicPr>
            <a:picLocks noChangeAspect="1"/>
          </p:cNvPicPr>
          <p:nvPr/>
        </p:nvPicPr>
        <p:blipFill>
          <a:blip r:embed="rId3"/>
          <a:stretch>
            <a:fillRect/>
          </a:stretch>
        </p:blipFill>
        <p:spPr>
          <a:xfrm>
            <a:off x="249509" y="1006801"/>
            <a:ext cx="4450714" cy="3487410"/>
          </a:xfrm>
          <a:prstGeom prst="rect">
            <a:avLst/>
          </a:prstGeom>
          <a:ln w="9525">
            <a:solidFill>
              <a:schemeClr val="tx1"/>
            </a:solidFill>
          </a:ln>
        </p:spPr>
      </p:pic>
      <p:pic>
        <p:nvPicPr>
          <p:cNvPr id="11" name="Picture 10" descr="Diagram&#10;&#10;Description automatically generated">
            <a:extLst>
              <a:ext uri="{FF2B5EF4-FFF2-40B4-BE49-F238E27FC236}">
                <a16:creationId xmlns:a16="http://schemas.microsoft.com/office/drawing/2014/main" id="{9E967FD8-A379-C570-BD58-72A2A1891AF8}"/>
              </a:ext>
            </a:extLst>
          </p:cNvPr>
          <p:cNvPicPr>
            <a:picLocks noChangeAspect="1"/>
          </p:cNvPicPr>
          <p:nvPr/>
        </p:nvPicPr>
        <p:blipFill>
          <a:blip r:embed="rId4"/>
          <a:stretch>
            <a:fillRect/>
          </a:stretch>
        </p:blipFill>
        <p:spPr>
          <a:xfrm>
            <a:off x="4838836" y="1006802"/>
            <a:ext cx="3609485" cy="2155498"/>
          </a:xfrm>
          <a:prstGeom prst="rect">
            <a:avLst/>
          </a:prstGeom>
          <a:ln w="9525">
            <a:solidFill>
              <a:schemeClr val="tx1"/>
            </a:solidFill>
          </a:ln>
        </p:spPr>
      </p:pic>
      <p:pic>
        <p:nvPicPr>
          <p:cNvPr id="12" name="Picture 11" descr="Diagram&#10;&#10;Description automatically generated">
            <a:extLst>
              <a:ext uri="{FF2B5EF4-FFF2-40B4-BE49-F238E27FC236}">
                <a16:creationId xmlns:a16="http://schemas.microsoft.com/office/drawing/2014/main" id="{52B7DC83-635B-3445-8C01-DEF9F157687C}"/>
              </a:ext>
            </a:extLst>
          </p:cNvPr>
          <p:cNvPicPr>
            <a:picLocks noChangeAspect="1"/>
          </p:cNvPicPr>
          <p:nvPr/>
        </p:nvPicPr>
        <p:blipFill rotWithShape="1">
          <a:blip r:embed="rId5"/>
          <a:srcRect l="1100"/>
          <a:stretch/>
        </p:blipFill>
        <p:spPr bwMode="auto">
          <a:xfrm>
            <a:off x="4838836" y="3257465"/>
            <a:ext cx="3609485" cy="3191935"/>
          </a:xfrm>
          <a:prstGeom prst="rect">
            <a:avLst/>
          </a:prstGeom>
          <a:ln w="9525">
            <a:solidFill>
              <a:schemeClr val="tx1"/>
            </a:solidFill>
          </a:ln>
          <a:extLst>
            <a:ext uri="{53640926-AAD7-44D8-BBD7-CCE9431645EC}">
              <a14:shadowObscured xmlns:a14="http://schemas.microsoft.com/office/drawing/2010/main"/>
            </a:ext>
          </a:extLst>
        </p:spPr>
      </p:pic>
      <p:pic>
        <p:nvPicPr>
          <p:cNvPr id="13" name="Picture 12" descr="Diagram&#10;&#10;Description automatically generated">
            <a:extLst>
              <a:ext uri="{FF2B5EF4-FFF2-40B4-BE49-F238E27FC236}">
                <a16:creationId xmlns:a16="http://schemas.microsoft.com/office/drawing/2014/main" id="{91066D37-6744-677C-A6C9-411B149ED808}"/>
              </a:ext>
            </a:extLst>
          </p:cNvPr>
          <p:cNvPicPr>
            <a:picLocks noChangeAspect="1"/>
          </p:cNvPicPr>
          <p:nvPr/>
        </p:nvPicPr>
        <p:blipFill rotWithShape="1">
          <a:blip r:embed="rId6"/>
          <a:srcRect l="2235"/>
          <a:stretch/>
        </p:blipFill>
        <p:spPr bwMode="auto">
          <a:xfrm>
            <a:off x="8586933" y="1006800"/>
            <a:ext cx="3520075" cy="2155497"/>
          </a:xfrm>
          <a:prstGeom prst="rect">
            <a:avLst/>
          </a:prstGeom>
          <a:ln w="9525">
            <a:solidFill>
              <a:schemeClr val="tx1"/>
            </a:solidFill>
          </a:ln>
          <a:extLst>
            <a:ext uri="{53640926-AAD7-44D8-BBD7-CCE9431645EC}">
              <a14:shadowObscured xmlns:a14="http://schemas.microsoft.com/office/drawing/2010/main"/>
            </a:ext>
          </a:extLst>
        </p:spPr>
      </p:pic>
      <p:pic>
        <p:nvPicPr>
          <p:cNvPr id="14" name="Picture 13" descr="Diagram&#10;&#10;Description automatically generated with low confidence">
            <a:extLst>
              <a:ext uri="{FF2B5EF4-FFF2-40B4-BE49-F238E27FC236}">
                <a16:creationId xmlns:a16="http://schemas.microsoft.com/office/drawing/2014/main" id="{E2BCC3DA-2055-B019-CFEF-B32E57A479B7}"/>
              </a:ext>
            </a:extLst>
          </p:cNvPr>
          <p:cNvPicPr>
            <a:picLocks noChangeAspect="1"/>
          </p:cNvPicPr>
          <p:nvPr/>
        </p:nvPicPr>
        <p:blipFill>
          <a:blip r:embed="rId7"/>
          <a:stretch>
            <a:fillRect/>
          </a:stretch>
        </p:blipFill>
        <p:spPr>
          <a:xfrm>
            <a:off x="8586933" y="3257464"/>
            <a:ext cx="3520075" cy="3191935"/>
          </a:xfrm>
          <a:prstGeom prst="rect">
            <a:avLst/>
          </a:prstGeom>
          <a:ln w="9525">
            <a:solidFill>
              <a:schemeClr val="tx1"/>
            </a:solidFill>
          </a:ln>
        </p:spPr>
      </p:pic>
      <p:pic>
        <p:nvPicPr>
          <p:cNvPr id="15" name="Picture 14" descr="Diagram&#10;&#10;Description automatically generated">
            <a:extLst>
              <a:ext uri="{FF2B5EF4-FFF2-40B4-BE49-F238E27FC236}">
                <a16:creationId xmlns:a16="http://schemas.microsoft.com/office/drawing/2014/main" id="{236A1308-C21D-6CAD-341C-E76A04ADA0CA}"/>
              </a:ext>
            </a:extLst>
          </p:cNvPr>
          <p:cNvPicPr>
            <a:picLocks noChangeAspect="1"/>
          </p:cNvPicPr>
          <p:nvPr/>
        </p:nvPicPr>
        <p:blipFill>
          <a:blip r:embed="rId8"/>
          <a:stretch>
            <a:fillRect/>
          </a:stretch>
        </p:blipFill>
        <p:spPr>
          <a:xfrm>
            <a:off x="249509" y="4639851"/>
            <a:ext cx="4450713" cy="1809550"/>
          </a:xfrm>
          <a:prstGeom prst="rect">
            <a:avLst/>
          </a:prstGeom>
          <a:ln w="9525">
            <a:solidFill>
              <a:schemeClr val="tx1"/>
            </a:solidFill>
          </a:ln>
        </p:spPr>
      </p:pic>
      <p:sp>
        <p:nvSpPr>
          <p:cNvPr id="17" name="TextBox 16">
            <a:extLst>
              <a:ext uri="{FF2B5EF4-FFF2-40B4-BE49-F238E27FC236}">
                <a16:creationId xmlns:a16="http://schemas.microsoft.com/office/drawing/2014/main" id="{8913337F-E7C1-450C-4461-F540D902EA71}"/>
              </a:ext>
            </a:extLst>
          </p:cNvPr>
          <p:cNvSpPr txBox="1"/>
          <p:nvPr/>
        </p:nvSpPr>
        <p:spPr>
          <a:xfrm>
            <a:off x="3605068" y="1006800"/>
            <a:ext cx="1095154"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Bộ đồng bộ</a:t>
            </a:r>
          </a:p>
        </p:txBody>
      </p:sp>
      <p:sp>
        <p:nvSpPr>
          <p:cNvPr id="18" name="TextBox 17">
            <a:extLst>
              <a:ext uri="{FF2B5EF4-FFF2-40B4-BE49-F238E27FC236}">
                <a16:creationId xmlns:a16="http://schemas.microsoft.com/office/drawing/2014/main" id="{0D33D03B-FF03-87F0-0CCE-A7F1353DCDAF}"/>
              </a:ext>
            </a:extLst>
          </p:cNvPr>
          <p:cNvSpPr txBox="1"/>
          <p:nvPr/>
        </p:nvSpPr>
        <p:spPr>
          <a:xfrm>
            <a:off x="2401368" y="4654043"/>
            <a:ext cx="2298854"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tạo tín hiệu điều khiển</a:t>
            </a:r>
          </a:p>
        </p:txBody>
      </p:sp>
      <p:sp>
        <p:nvSpPr>
          <p:cNvPr id="19" name="TextBox 18">
            <a:extLst>
              <a:ext uri="{FF2B5EF4-FFF2-40B4-BE49-F238E27FC236}">
                <a16:creationId xmlns:a16="http://schemas.microsoft.com/office/drawing/2014/main" id="{9AF1C7BE-4CFD-C2C0-C978-1E0A7230FACD}"/>
              </a:ext>
            </a:extLst>
          </p:cNvPr>
          <p:cNvSpPr txBox="1"/>
          <p:nvPr/>
        </p:nvSpPr>
        <p:spPr>
          <a:xfrm>
            <a:off x="6528987" y="1006800"/>
            <a:ext cx="1919334"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kiểm tra preamble</a:t>
            </a:r>
          </a:p>
        </p:txBody>
      </p:sp>
      <p:sp>
        <p:nvSpPr>
          <p:cNvPr id="20" name="TextBox 19">
            <a:extLst>
              <a:ext uri="{FF2B5EF4-FFF2-40B4-BE49-F238E27FC236}">
                <a16:creationId xmlns:a16="http://schemas.microsoft.com/office/drawing/2014/main" id="{0A8890F3-BD1F-76DA-A84E-A5508354B1D7}"/>
              </a:ext>
            </a:extLst>
          </p:cNvPr>
          <p:cNvSpPr txBox="1"/>
          <p:nvPr/>
        </p:nvSpPr>
        <p:spPr>
          <a:xfrm>
            <a:off x="7144283" y="3257464"/>
            <a:ext cx="1304037"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thanh ghi</a:t>
            </a:r>
          </a:p>
        </p:txBody>
      </p:sp>
      <p:sp>
        <p:nvSpPr>
          <p:cNvPr id="21" name="TextBox 20">
            <a:extLst>
              <a:ext uri="{FF2B5EF4-FFF2-40B4-BE49-F238E27FC236}">
                <a16:creationId xmlns:a16="http://schemas.microsoft.com/office/drawing/2014/main" id="{F2AF4852-200B-B031-9846-458E7C80008D}"/>
              </a:ext>
            </a:extLst>
          </p:cNvPr>
          <p:cNvSpPr txBox="1"/>
          <p:nvPr/>
        </p:nvSpPr>
        <p:spPr>
          <a:xfrm>
            <a:off x="8577991" y="3257464"/>
            <a:ext cx="1768979"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ước lượng STO</a:t>
            </a:r>
          </a:p>
        </p:txBody>
      </p:sp>
      <p:sp>
        <p:nvSpPr>
          <p:cNvPr id="22" name="TextBox 21">
            <a:extLst>
              <a:ext uri="{FF2B5EF4-FFF2-40B4-BE49-F238E27FC236}">
                <a16:creationId xmlns:a16="http://schemas.microsoft.com/office/drawing/2014/main" id="{7803D990-E190-9BEC-9D0C-F5395E71CA84}"/>
              </a:ext>
            </a:extLst>
          </p:cNvPr>
          <p:cNvSpPr txBox="1"/>
          <p:nvPr/>
        </p:nvSpPr>
        <p:spPr>
          <a:xfrm>
            <a:off x="8583425" y="1006800"/>
            <a:ext cx="1668022" cy="307777"/>
          </a:xfrm>
          <a:prstGeom prst="rect">
            <a:avLst/>
          </a:prstGeom>
          <a:noFill/>
          <a:ln w="38100">
            <a:solidFill>
              <a:srgbClr val="FF0000"/>
            </a:solidFill>
          </a:ln>
        </p:spPr>
        <p:txBody>
          <a:bodyPr wrap="square" rtlCol="0">
            <a:spAutoFit/>
          </a:bodyPr>
          <a:lstStyle/>
          <a:p>
            <a:pPr algn="just"/>
            <a:r>
              <a:rPr lang="en-US" b="1" i="1">
                <a:latin typeface="Times New Roman" panose="02020603050405020304" pitchFamily="18" charset="0"/>
                <a:cs typeface="Times New Roman" panose="02020603050405020304" pitchFamily="18" charset="0"/>
              </a:rPr>
              <a:t>Khối đếm thời gian</a:t>
            </a:r>
          </a:p>
        </p:txBody>
      </p:sp>
    </p:spTree>
    <p:extLst>
      <p:ext uri="{BB962C8B-B14F-4D97-AF65-F5344CB8AC3E}">
        <p14:creationId xmlns:p14="http://schemas.microsoft.com/office/powerpoint/2010/main" val="3714317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7" name="Picture 6">
            <a:extLst>
              <a:ext uri="{FF2B5EF4-FFF2-40B4-BE49-F238E27FC236}">
                <a16:creationId xmlns:a16="http://schemas.microsoft.com/office/drawing/2014/main" id="{756267BF-17DE-23C0-636D-4275F2BA744E}"/>
              </a:ext>
            </a:extLst>
          </p:cNvPr>
          <p:cNvPicPr>
            <a:picLocks noChangeAspect="1"/>
          </p:cNvPicPr>
          <p:nvPr/>
        </p:nvPicPr>
        <p:blipFill>
          <a:blip r:embed="rId3"/>
          <a:stretch>
            <a:fillRect/>
          </a:stretch>
        </p:blipFill>
        <p:spPr>
          <a:xfrm>
            <a:off x="7069015" y="3659917"/>
            <a:ext cx="4994319" cy="2862186"/>
          </a:xfrm>
          <a:prstGeom prst="rect">
            <a:avLst/>
          </a:prstGeom>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Băng thông được xử lý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5" name="Picture 4">
            <a:extLst>
              <a:ext uri="{FF2B5EF4-FFF2-40B4-BE49-F238E27FC236}">
                <a16:creationId xmlns:a16="http://schemas.microsoft.com/office/drawing/2014/main" id="{5001C3A4-B639-9111-1013-1A15D48D6D6F}"/>
              </a:ext>
            </a:extLst>
          </p:cNvPr>
          <p:cNvPicPr>
            <a:picLocks noChangeAspect="1"/>
          </p:cNvPicPr>
          <p:nvPr/>
        </p:nvPicPr>
        <p:blipFill>
          <a:blip r:embed="rId4"/>
          <a:stretch>
            <a:fillRect/>
          </a:stretch>
        </p:blipFill>
        <p:spPr>
          <a:xfrm>
            <a:off x="249510" y="845197"/>
            <a:ext cx="6819505" cy="2456381"/>
          </a:xfrm>
          <a:prstGeom prst="rect">
            <a:avLst/>
          </a:prstGeom>
        </p:spPr>
      </p:pic>
      <p:pic>
        <p:nvPicPr>
          <p:cNvPr id="3" name="Picture 2">
            <a:extLst>
              <a:ext uri="{FF2B5EF4-FFF2-40B4-BE49-F238E27FC236}">
                <a16:creationId xmlns:a16="http://schemas.microsoft.com/office/drawing/2014/main" id="{E570D40E-FFB1-B0C9-8B22-24973AE59153}"/>
              </a:ext>
            </a:extLst>
          </p:cNvPr>
          <p:cNvPicPr>
            <a:picLocks noChangeAspect="1"/>
          </p:cNvPicPr>
          <p:nvPr/>
        </p:nvPicPr>
        <p:blipFill>
          <a:blip r:embed="rId5"/>
          <a:stretch>
            <a:fillRect/>
          </a:stretch>
        </p:blipFill>
        <p:spPr>
          <a:xfrm>
            <a:off x="147314" y="3301578"/>
            <a:ext cx="6819506" cy="2721285"/>
          </a:xfrm>
          <a:prstGeom prst="rect">
            <a:avLst/>
          </a:prstGeom>
        </p:spPr>
      </p:pic>
      <p:sp>
        <p:nvSpPr>
          <p:cNvPr id="4" name="TextBox 3">
            <a:extLst>
              <a:ext uri="{FF2B5EF4-FFF2-40B4-BE49-F238E27FC236}">
                <a16:creationId xmlns:a16="http://schemas.microsoft.com/office/drawing/2014/main" id="{F2F9B798-4D83-218D-9E32-C8F3BBDAFE0E}"/>
              </a:ext>
            </a:extLst>
          </p:cNvPr>
          <p:cNvSpPr txBox="1"/>
          <p:nvPr/>
        </p:nvSpPr>
        <p:spPr>
          <a:xfrm>
            <a:off x="1362809" y="2312377"/>
            <a:ext cx="474784"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BW</a:t>
            </a:r>
          </a:p>
        </p:txBody>
      </p:sp>
      <p:sp>
        <p:nvSpPr>
          <p:cNvPr id="10" name="TextBox 9">
            <a:extLst>
              <a:ext uri="{FF2B5EF4-FFF2-40B4-BE49-F238E27FC236}">
                <a16:creationId xmlns:a16="http://schemas.microsoft.com/office/drawing/2014/main" id="{8F235F4E-7F93-0FE6-ACBB-35D1AEEB0226}"/>
              </a:ext>
            </a:extLst>
          </p:cNvPr>
          <p:cNvSpPr txBox="1"/>
          <p:nvPr/>
        </p:nvSpPr>
        <p:spPr>
          <a:xfrm>
            <a:off x="2476108" y="2371751"/>
            <a:ext cx="474784"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BW</a:t>
            </a:r>
          </a:p>
        </p:txBody>
      </p:sp>
      <p:sp>
        <p:nvSpPr>
          <p:cNvPr id="12" name="TextBox 11">
            <a:extLst>
              <a:ext uri="{FF2B5EF4-FFF2-40B4-BE49-F238E27FC236}">
                <a16:creationId xmlns:a16="http://schemas.microsoft.com/office/drawing/2014/main" id="{7684E962-59FC-AC68-F7BF-4D2E39AF1B2C}"/>
              </a:ext>
            </a:extLst>
          </p:cNvPr>
          <p:cNvSpPr txBox="1"/>
          <p:nvPr/>
        </p:nvSpPr>
        <p:spPr>
          <a:xfrm>
            <a:off x="5667034" y="4937121"/>
            <a:ext cx="474784" cy="30777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BW</a:t>
            </a:r>
          </a:p>
        </p:txBody>
      </p:sp>
      <p:pic>
        <p:nvPicPr>
          <p:cNvPr id="13" name="Picture 12" descr="Diagram, schematic&#10;&#10;Description automatically generated">
            <a:extLst>
              <a:ext uri="{FF2B5EF4-FFF2-40B4-BE49-F238E27FC236}">
                <a16:creationId xmlns:a16="http://schemas.microsoft.com/office/drawing/2014/main" id="{FA9D92EB-8871-7D4E-D467-E41B74CDBF45}"/>
              </a:ext>
            </a:extLst>
          </p:cNvPr>
          <p:cNvPicPr>
            <a:picLocks noChangeAspect="1"/>
          </p:cNvPicPr>
          <p:nvPr/>
        </p:nvPicPr>
        <p:blipFill>
          <a:blip r:embed="rId6"/>
          <a:stretch>
            <a:fillRect/>
          </a:stretch>
        </p:blipFill>
        <p:spPr>
          <a:xfrm>
            <a:off x="7069015" y="1034384"/>
            <a:ext cx="5057891" cy="227875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CB6010-911D-F264-799A-7B6239D954D7}"/>
                  </a:ext>
                </a:extLst>
              </p:cNvPr>
              <p:cNvSpPr txBox="1"/>
              <p:nvPr/>
            </p:nvSpPr>
            <p:spPr>
              <a:xfrm>
                <a:off x="4515980" y="2886303"/>
                <a:ext cx="1625838" cy="670120"/>
              </a:xfrm>
              <a:prstGeom prst="rect">
                <a:avLst/>
              </a:prstGeom>
              <a:noFill/>
              <a:ln w="31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ctrlPr>
                        </m:sSubPr>
                        <m:e>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𝑇</m:t>
                          </m:r>
                        </m:e>
                        <m: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𝑐h𝑖𝑝</m:t>
                          </m:r>
                        </m:sub>
                      </m:s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m:t>
                      </m:r>
                      <m:f>
                        <m:f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ctrlPr>
                        </m:fPr>
                        <m:num>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1</m:t>
                          </m:r>
                        </m:num>
                        <m:den>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𝐵𝑊</m:t>
                          </m:r>
                        </m:den>
                      </m:f>
                    </m:oMath>
                  </m:oMathPara>
                </a14:m>
                <a:endParaRPr lang="en-US" sz="2000"/>
              </a:p>
            </p:txBody>
          </p:sp>
        </mc:Choice>
        <mc:Fallback xmlns="">
          <p:sp>
            <p:nvSpPr>
              <p:cNvPr id="17" name="TextBox 16">
                <a:extLst>
                  <a:ext uri="{FF2B5EF4-FFF2-40B4-BE49-F238E27FC236}">
                    <a16:creationId xmlns:a16="http://schemas.microsoft.com/office/drawing/2014/main" id="{ADCB6010-911D-F264-799A-7B6239D954D7}"/>
                  </a:ext>
                </a:extLst>
              </p:cNvPr>
              <p:cNvSpPr txBox="1">
                <a:spLocks noRot="1" noChangeAspect="1" noMove="1" noResize="1" noEditPoints="1" noAdjustHandles="1" noChangeArrowheads="1" noChangeShapeType="1" noTextEdit="1"/>
              </p:cNvSpPr>
              <p:nvPr/>
            </p:nvSpPr>
            <p:spPr>
              <a:xfrm>
                <a:off x="4515980" y="2886303"/>
                <a:ext cx="1625838" cy="670120"/>
              </a:xfrm>
              <a:prstGeom prst="rect">
                <a:avLst/>
              </a:prstGeom>
              <a:blipFill>
                <a:blip r:embed="rId7"/>
                <a:stretch>
                  <a:fillRect/>
                </a:stretch>
              </a:blipFill>
              <a:ln w="31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71730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39349" y="116632"/>
            <a:ext cx="9423397" cy="66218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000" b="1">
                <a:solidFill>
                  <a:srgbClr val="002060"/>
                </a:solidFill>
                <a:latin typeface="Times New Roman" panose="02020603050405020304" pitchFamily="18" charset="0"/>
                <a:cs typeface="Times New Roman" panose="02020603050405020304" pitchFamily="18" charset="0"/>
              </a:rPr>
              <a:t>2</a:t>
            </a:r>
            <a:r>
              <a:rPr lang="vi-VN" sz="2000" b="1">
                <a:solidFill>
                  <a:srgbClr val="002060"/>
                </a:solidFill>
                <a:latin typeface="Times New Roman" panose="02020603050405020304" pitchFamily="18" charset="0"/>
                <a:cs typeface="Times New Roman" panose="02020603050405020304" pitchFamily="18" charset="0"/>
              </a:rPr>
              <a:t>.</a:t>
            </a:r>
            <a:r>
              <a:rPr lang="en-GB" sz="2000" b="1">
                <a:solidFill>
                  <a:srgbClr val="002060"/>
                </a:solidFill>
                <a:latin typeface="Times New Roman" panose="02020603050405020304" pitchFamily="18" charset="0"/>
                <a:cs typeface="Times New Roman" panose="02020603050405020304" pitchFamily="18" charset="0"/>
              </a:rPr>
              <a:t> THIẾT KẾ BỘ ĐIỀU CHẾ (0/</a:t>
            </a:r>
            <a:r>
              <a:rPr lang="vi-VN" sz="2000" b="1">
                <a:solidFill>
                  <a:srgbClr val="002060"/>
                </a:solidFill>
                <a:latin typeface="Times New Roman" panose="02020603050405020304" pitchFamily="18" charset="0"/>
                <a:cs typeface="Times New Roman" panose="02020603050405020304" pitchFamily="18" charset="0"/>
              </a:rPr>
              <a:t>5</a:t>
            </a:r>
            <a:r>
              <a:rPr lang="en-GB" sz="2000" b="1">
                <a:solidFill>
                  <a:srgbClr val="002060"/>
                </a:solidFill>
                <a:latin typeface="Times New Roman" panose="02020603050405020304" pitchFamily="18" charset="0"/>
                <a:cs typeface="Times New Roman" panose="02020603050405020304" pitchFamily="18" charset="0"/>
              </a:rPr>
              <a:t>)</a:t>
            </a:r>
            <a:endParaRPr sz="2000" b="1" dirty="0">
              <a:solidFill>
                <a:srgbClr val="C00000"/>
              </a:solidFill>
              <a:latin typeface="Times New Roman" panose="02020603050405020304" pitchFamily="18"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1CF8DD13-851B-35A6-911B-AFB3459F4892}"/>
              </a:ext>
            </a:extLst>
          </p:cNvPr>
          <p:cNvGraphicFramePr/>
          <p:nvPr>
            <p:extLst>
              <p:ext uri="{D42A27DB-BD31-4B8C-83A1-F6EECF244321}">
                <p14:modId xmlns:p14="http://schemas.microsoft.com/office/powerpoint/2010/main" val="3056000070"/>
              </p:ext>
            </p:extLst>
          </p:nvPr>
        </p:nvGraphicFramePr>
        <p:xfrm>
          <a:off x="6134097" y="1238257"/>
          <a:ext cx="5010152" cy="3216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C2C6817-A842-AC5C-24F1-26920042B6E8}"/>
              </a:ext>
            </a:extLst>
          </p:cNvPr>
          <p:cNvSpPr txBox="1"/>
          <p:nvPr/>
        </p:nvSpPr>
        <p:spPr>
          <a:xfrm>
            <a:off x="7420668" y="2201436"/>
            <a:ext cx="341540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Nguyên lý điều chế LoRa</a:t>
            </a:r>
          </a:p>
        </p:txBody>
      </p:sp>
      <p:sp>
        <p:nvSpPr>
          <p:cNvPr id="16" name="TextBox 15">
            <a:extLst>
              <a:ext uri="{FF2B5EF4-FFF2-40B4-BE49-F238E27FC236}">
                <a16:creationId xmlns:a16="http://schemas.microsoft.com/office/drawing/2014/main" id="{CB77E4F2-A4AA-7771-2361-BFCA87D1227D}"/>
              </a:ext>
            </a:extLst>
          </p:cNvPr>
          <p:cNvSpPr txBox="1"/>
          <p:nvPr/>
        </p:nvSpPr>
        <p:spPr>
          <a:xfrm>
            <a:off x="7420667" y="3064923"/>
            <a:ext cx="3687007"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Cấu trúc bộ điều chế</a:t>
            </a:r>
          </a:p>
        </p:txBody>
      </p:sp>
      <p:grpSp>
        <p:nvGrpSpPr>
          <p:cNvPr id="24" name="Group 23">
            <a:extLst>
              <a:ext uri="{FF2B5EF4-FFF2-40B4-BE49-F238E27FC236}">
                <a16:creationId xmlns:a16="http://schemas.microsoft.com/office/drawing/2014/main" id="{E81F1993-32B5-67EC-F14E-AE89940D2167}"/>
              </a:ext>
            </a:extLst>
          </p:cNvPr>
          <p:cNvGrpSpPr/>
          <p:nvPr/>
        </p:nvGrpSpPr>
        <p:grpSpPr>
          <a:xfrm>
            <a:off x="239349" y="992620"/>
            <a:ext cx="5503426" cy="5418667"/>
            <a:chOff x="239349" y="992620"/>
            <a:chExt cx="5503426" cy="5418667"/>
          </a:xfrm>
        </p:grpSpPr>
        <p:graphicFrame>
          <p:nvGraphicFramePr>
            <p:cNvPr id="25" name="Diagram 24">
              <a:extLst>
                <a:ext uri="{FF2B5EF4-FFF2-40B4-BE49-F238E27FC236}">
                  <a16:creationId xmlns:a16="http://schemas.microsoft.com/office/drawing/2014/main" id="{C45CE73C-D7D8-6005-25EA-4B7FACA2F1F3}"/>
                </a:ext>
              </a:extLst>
            </p:cNvPr>
            <p:cNvGraphicFramePr/>
            <p:nvPr>
              <p:extLst>
                <p:ext uri="{D42A27DB-BD31-4B8C-83A1-F6EECF244321}">
                  <p14:modId xmlns:p14="http://schemas.microsoft.com/office/powerpoint/2010/main" val="1249220334"/>
                </p:ext>
              </p:extLst>
            </p:nvPr>
          </p:nvGraphicFramePr>
          <p:xfrm>
            <a:off x="239349" y="992620"/>
            <a:ext cx="5503426"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Rectangle 25">
              <a:extLst>
                <a:ext uri="{FF2B5EF4-FFF2-40B4-BE49-F238E27FC236}">
                  <a16:creationId xmlns:a16="http://schemas.microsoft.com/office/drawing/2014/main" id="{2753F93B-0BF7-A383-AD67-2FFCF9469171}"/>
                </a:ext>
              </a:extLst>
            </p:cNvPr>
            <p:cNvSpPr/>
            <p:nvPr/>
          </p:nvSpPr>
          <p:spPr>
            <a:xfrm>
              <a:off x="389619" y="1232359"/>
              <a:ext cx="604838"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1</a:t>
              </a:r>
            </a:p>
          </p:txBody>
        </p:sp>
        <p:sp>
          <p:nvSpPr>
            <p:cNvPr id="27" name="Rectangle 26">
              <a:extLst>
                <a:ext uri="{FF2B5EF4-FFF2-40B4-BE49-F238E27FC236}">
                  <a16:creationId xmlns:a16="http://schemas.microsoft.com/office/drawing/2014/main" id="{D2B010EC-3D36-E7AD-4A5B-F1E9C147F57F}"/>
                </a:ext>
              </a:extLst>
            </p:cNvPr>
            <p:cNvSpPr/>
            <p:nvPr/>
          </p:nvSpPr>
          <p:spPr>
            <a:xfrm>
              <a:off x="848916" y="2064401"/>
              <a:ext cx="600080" cy="675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2</a:t>
              </a:r>
            </a:p>
          </p:txBody>
        </p:sp>
        <p:sp>
          <p:nvSpPr>
            <p:cNvPr id="28" name="Rectangle 27">
              <a:extLst>
                <a:ext uri="{FF2B5EF4-FFF2-40B4-BE49-F238E27FC236}">
                  <a16:creationId xmlns:a16="http://schemas.microsoft.com/office/drawing/2014/main" id="{707C9459-B86F-CDA2-6DA8-BFBFBB249485}"/>
                </a:ext>
              </a:extLst>
            </p:cNvPr>
            <p:cNvSpPr/>
            <p:nvPr/>
          </p:nvSpPr>
          <p:spPr>
            <a:xfrm>
              <a:off x="1047751" y="2953358"/>
              <a:ext cx="638177"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3</a:t>
              </a:r>
            </a:p>
          </p:txBody>
        </p:sp>
        <p:sp>
          <p:nvSpPr>
            <p:cNvPr id="29" name="Rectangle 28">
              <a:extLst>
                <a:ext uri="{FF2B5EF4-FFF2-40B4-BE49-F238E27FC236}">
                  <a16:creationId xmlns:a16="http://schemas.microsoft.com/office/drawing/2014/main" id="{7E9D8918-9779-D6EC-A760-F4D90D493A4B}"/>
                </a:ext>
              </a:extLst>
            </p:cNvPr>
            <p:cNvSpPr/>
            <p:nvPr/>
          </p:nvSpPr>
          <p:spPr>
            <a:xfrm>
              <a:off x="1085848" y="3837946"/>
              <a:ext cx="600080" cy="61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4</a:t>
              </a:r>
            </a:p>
          </p:txBody>
        </p:sp>
        <p:sp>
          <p:nvSpPr>
            <p:cNvPr id="30" name="Rectangle 29">
              <a:extLst>
                <a:ext uri="{FF2B5EF4-FFF2-40B4-BE49-F238E27FC236}">
                  <a16:creationId xmlns:a16="http://schemas.microsoft.com/office/drawing/2014/main" id="{B31DFA9C-87FF-0388-1E5B-B9D3928AAE94}"/>
                </a:ext>
              </a:extLst>
            </p:cNvPr>
            <p:cNvSpPr/>
            <p:nvPr/>
          </p:nvSpPr>
          <p:spPr>
            <a:xfrm>
              <a:off x="848916" y="4702746"/>
              <a:ext cx="638177" cy="576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5</a:t>
              </a:r>
            </a:p>
          </p:txBody>
        </p:sp>
        <p:sp>
          <p:nvSpPr>
            <p:cNvPr id="31" name="Rectangle 30">
              <a:extLst>
                <a:ext uri="{FF2B5EF4-FFF2-40B4-BE49-F238E27FC236}">
                  <a16:creationId xmlns:a16="http://schemas.microsoft.com/office/drawing/2014/main" id="{D9984E3E-9B73-BBE5-8FF0-E0E67B33E82E}"/>
                </a:ext>
              </a:extLst>
            </p:cNvPr>
            <p:cNvSpPr/>
            <p:nvPr/>
          </p:nvSpPr>
          <p:spPr>
            <a:xfrm>
              <a:off x="389619" y="5525832"/>
              <a:ext cx="600081" cy="664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60000"/>
                      <a:lumOff val="40000"/>
                    </a:schemeClr>
                  </a:solidFill>
                  <a:latin typeface="Times New Roman" panose="02020603050405020304" pitchFamily="18" charset="0"/>
                  <a:cs typeface="Times New Roman" panose="02020603050405020304" pitchFamily="18" charset="0"/>
                </a:rPr>
                <a:t>6</a:t>
              </a:r>
            </a:p>
          </p:txBody>
        </p:sp>
      </p:grpSp>
      <p:sp>
        <p:nvSpPr>
          <p:cNvPr id="15" name="TextBox 14">
            <a:extLst>
              <a:ext uri="{FF2B5EF4-FFF2-40B4-BE49-F238E27FC236}">
                <a16:creationId xmlns:a16="http://schemas.microsoft.com/office/drawing/2014/main" id="{9EA20F24-0FC6-6621-DBDF-0E9636ED2EBF}"/>
              </a:ext>
            </a:extLst>
          </p:cNvPr>
          <p:cNvSpPr txBox="1"/>
          <p:nvPr/>
        </p:nvSpPr>
        <p:spPr>
          <a:xfrm>
            <a:off x="7420667" y="3868567"/>
            <a:ext cx="3687007"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Minh họa hoạt động</a:t>
            </a:r>
          </a:p>
        </p:txBody>
      </p:sp>
      <p:sp>
        <p:nvSpPr>
          <p:cNvPr id="17" name="TextBox 16">
            <a:extLst>
              <a:ext uri="{FF2B5EF4-FFF2-40B4-BE49-F238E27FC236}">
                <a16:creationId xmlns:a16="http://schemas.microsoft.com/office/drawing/2014/main" id="{8461C0CB-A934-655D-9D4A-8AF436F265E6}"/>
              </a:ext>
            </a:extLst>
          </p:cNvPr>
          <p:cNvSpPr txBox="1"/>
          <p:nvPr/>
        </p:nvSpPr>
        <p:spPr>
          <a:xfrm>
            <a:off x="7420668" y="1459093"/>
            <a:ext cx="3415400" cy="461665"/>
          </a:xfrm>
          <a:prstGeom prst="rect">
            <a:avLst/>
          </a:prstGeom>
          <a:noFill/>
        </p:spPr>
        <p:txBody>
          <a:bodyPr wrap="square" rtlCol="0">
            <a:spAutoFit/>
          </a:bodyPr>
          <a:lstStyle/>
          <a:p>
            <a:r>
              <a:rPr lang="vi-VN" sz="2400">
                <a:latin typeface="Times New Roman" panose="02020603050405020304" pitchFamily="18" charset="0"/>
                <a:cs typeface="Times New Roman" panose="02020603050405020304" pitchFamily="18" charset="0"/>
              </a:rPr>
              <a:t>Tín hiệu chirp</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289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Băng thông được xử lý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1" name="Picture 10" descr="Diagram&#10;&#10;Description automatically generated">
            <a:extLst>
              <a:ext uri="{FF2B5EF4-FFF2-40B4-BE49-F238E27FC236}">
                <a16:creationId xmlns:a16="http://schemas.microsoft.com/office/drawing/2014/main" id="{3846C8FE-CFB1-6A63-F138-D752BDFA24B1}"/>
              </a:ext>
            </a:extLst>
          </p:cNvPr>
          <p:cNvPicPr>
            <a:picLocks noChangeAspect="1"/>
          </p:cNvPicPr>
          <p:nvPr/>
        </p:nvPicPr>
        <p:blipFill rotWithShape="1">
          <a:blip r:embed="rId3"/>
          <a:srcRect l="1466" t="2680"/>
          <a:stretch/>
        </p:blipFill>
        <p:spPr bwMode="auto">
          <a:xfrm>
            <a:off x="2820458" y="3332285"/>
            <a:ext cx="6861034" cy="3033558"/>
          </a:xfrm>
          <a:prstGeom prst="rect">
            <a:avLst/>
          </a:prstGeom>
          <a:ln>
            <a:noFill/>
          </a:ln>
          <a:extLst>
            <a:ext uri="{53640926-AAD7-44D8-BBD7-CCE9431645EC}">
              <a14:shadowObscured xmlns:a14="http://schemas.microsoft.com/office/drawing/2010/main"/>
            </a:ext>
          </a:extLst>
        </p:spPr>
      </p:pic>
      <p:pic>
        <p:nvPicPr>
          <p:cNvPr id="15" name="Picture 14" descr="Diagram&#10;&#10;Description automatically generated">
            <a:extLst>
              <a:ext uri="{FF2B5EF4-FFF2-40B4-BE49-F238E27FC236}">
                <a16:creationId xmlns:a16="http://schemas.microsoft.com/office/drawing/2014/main" id="{89158FC0-5527-BB8A-F137-458B36A36B42}"/>
              </a:ext>
            </a:extLst>
          </p:cNvPr>
          <p:cNvPicPr>
            <a:picLocks noChangeAspect="1"/>
          </p:cNvPicPr>
          <p:nvPr/>
        </p:nvPicPr>
        <p:blipFill rotWithShape="1">
          <a:blip r:embed="rId4"/>
          <a:srcRect l="2534"/>
          <a:stretch/>
        </p:blipFill>
        <p:spPr bwMode="auto">
          <a:xfrm>
            <a:off x="3293424" y="893113"/>
            <a:ext cx="5605151" cy="23248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809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3" name="Picture 22" descr="Table&#10;&#10;Description automatically generated with low confidence">
            <a:extLst>
              <a:ext uri="{FF2B5EF4-FFF2-40B4-BE49-F238E27FC236}">
                <a16:creationId xmlns:a16="http://schemas.microsoft.com/office/drawing/2014/main" id="{9ACF3534-A8AA-1300-FDF4-2319889911BD}"/>
              </a:ext>
            </a:extLst>
          </p:cNvPr>
          <p:cNvPicPr>
            <a:picLocks noChangeAspect="1"/>
          </p:cNvPicPr>
          <p:nvPr/>
        </p:nvPicPr>
        <p:blipFill rotWithShape="1">
          <a:blip r:embed="rId3"/>
          <a:srcRect l="1184" r="1307"/>
          <a:stretch/>
        </p:blipFill>
        <p:spPr bwMode="auto">
          <a:xfrm>
            <a:off x="767331" y="3531868"/>
            <a:ext cx="10412433" cy="2976599"/>
          </a:xfrm>
          <a:prstGeom prst="rect">
            <a:avLst/>
          </a:prstGeom>
          <a:ln w="12700">
            <a:noFill/>
          </a:ln>
          <a:extLst>
            <a:ext uri="{53640926-AAD7-44D8-BBD7-CCE9431645EC}">
              <a14:shadowObscured xmlns:a14="http://schemas.microsoft.com/office/drawing/2010/main"/>
            </a:ext>
          </a:extLst>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Nếu như tín hiệu tới sớm thì đồng bộ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6" name="Picture 15" descr="Table&#10;&#10;Description automatically generated">
            <a:extLst>
              <a:ext uri="{FF2B5EF4-FFF2-40B4-BE49-F238E27FC236}">
                <a16:creationId xmlns:a16="http://schemas.microsoft.com/office/drawing/2014/main" id="{57C01B93-D2C0-393A-4CF9-237667A85C98}"/>
              </a:ext>
            </a:extLst>
          </p:cNvPr>
          <p:cNvPicPr>
            <a:picLocks noChangeAspect="1"/>
          </p:cNvPicPr>
          <p:nvPr/>
        </p:nvPicPr>
        <p:blipFill rotWithShape="1">
          <a:blip r:embed="rId4"/>
          <a:srcRect l="1599" r="1"/>
          <a:stretch/>
        </p:blipFill>
        <p:spPr bwMode="auto">
          <a:xfrm>
            <a:off x="1333489" y="926587"/>
            <a:ext cx="10321847" cy="2619934"/>
          </a:xfrm>
          <a:prstGeom prst="rect">
            <a:avLst/>
          </a:prstGeom>
          <a:ln w="12700">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1B928A37-8174-5DAB-E128-724AB5EEEC5C}"/>
              </a:ext>
            </a:extLst>
          </p:cNvPr>
          <p:cNvSpPr txBox="1"/>
          <p:nvPr/>
        </p:nvSpPr>
        <p:spPr>
          <a:xfrm>
            <a:off x="118291" y="1698163"/>
            <a:ext cx="1297626" cy="1477328"/>
          </a:xfrm>
          <a:prstGeom prst="rect">
            <a:avLst/>
          </a:prstGeom>
          <a:noFill/>
          <a:ln w="38100">
            <a:solidFill>
              <a:srgbClr val="FF0000"/>
            </a:solidFill>
          </a:ln>
        </p:spPr>
        <p:txBody>
          <a:bodyPr wrap="square" rtlCol="0">
            <a:spAutoFit/>
          </a:bodyPr>
          <a:lstStyle/>
          <a:p>
            <a:pPr algn="just"/>
            <a:r>
              <a:rPr lang="en-US" sz="1800">
                <a:latin typeface="Times New Roman" panose="02020603050405020304" pitchFamily="18" charset="0"/>
                <a:cs typeface="Times New Roman" panose="02020603050405020304" pitchFamily="18" charset="0"/>
              </a:rPr>
              <a:t>Tín hiệu tới trễ sau khi máy thu bắt đầu giải điều chế</a:t>
            </a:r>
          </a:p>
        </p:txBody>
      </p:sp>
      <p:sp>
        <p:nvSpPr>
          <p:cNvPr id="24" name="TextBox 23">
            <a:extLst>
              <a:ext uri="{FF2B5EF4-FFF2-40B4-BE49-F238E27FC236}">
                <a16:creationId xmlns:a16="http://schemas.microsoft.com/office/drawing/2014/main" id="{67C86C77-A441-DE93-46AF-D1DB12EE1DD8}"/>
              </a:ext>
            </a:extLst>
          </p:cNvPr>
          <p:cNvSpPr txBox="1"/>
          <p:nvPr/>
        </p:nvSpPr>
        <p:spPr>
          <a:xfrm>
            <a:off x="10746179" y="4454085"/>
            <a:ext cx="1342743" cy="1477328"/>
          </a:xfrm>
          <a:prstGeom prst="rect">
            <a:avLst/>
          </a:prstGeom>
          <a:noFill/>
          <a:ln w="38100">
            <a:solidFill>
              <a:srgbClr val="0000FF"/>
            </a:solidFill>
          </a:ln>
        </p:spPr>
        <p:txBody>
          <a:bodyPr wrap="square" rtlCol="0">
            <a:spAutoFit/>
          </a:bodyPr>
          <a:lstStyle/>
          <a:p>
            <a:pPr algn="just"/>
            <a:r>
              <a:rPr lang="en-US" sz="1800">
                <a:latin typeface="Times New Roman" panose="02020603050405020304" pitchFamily="18" charset="0"/>
                <a:cs typeface="Times New Roman" panose="02020603050405020304" pitchFamily="18" charset="0"/>
              </a:rPr>
              <a:t>Tín hiệu tới sớm trước khi máy thu bắt đầu giải điều chế</a:t>
            </a:r>
          </a:p>
        </p:txBody>
      </p:sp>
    </p:spTree>
    <p:extLst>
      <p:ext uri="{BB962C8B-B14F-4D97-AF65-F5344CB8AC3E}">
        <p14:creationId xmlns:p14="http://schemas.microsoft.com/office/powerpoint/2010/main" val="3855987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Nếu như tín hiệu tới sớm thì đồng bộ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8" name="Picture 7" descr="Graphical user interface, application, table, Excel&#10;&#10;Description automatically generated">
            <a:extLst>
              <a:ext uri="{FF2B5EF4-FFF2-40B4-BE49-F238E27FC236}">
                <a16:creationId xmlns:a16="http://schemas.microsoft.com/office/drawing/2014/main" id="{F46F1324-4761-F5A3-13C0-CDBB2BFE22BC}"/>
              </a:ext>
            </a:extLst>
          </p:cNvPr>
          <p:cNvPicPr>
            <a:picLocks noChangeAspect="1"/>
          </p:cNvPicPr>
          <p:nvPr/>
        </p:nvPicPr>
        <p:blipFill rotWithShape="1">
          <a:blip r:embed="rId3"/>
          <a:srcRect l="3931"/>
          <a:stretch/>
        </p:blipFill>
        <p:spPr bwMode="auto">
          <a:xfrm>
            <a:off x="248923" y="1386139"/>
            <a:ext cx="11694154" cy="4824961"/>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CC4B8728-D565-DEF6-52DB-048139DBDB24}"/>
              </a:ext>
            </a:extLst>
          </p:cNvPr>
          <p:cNvSpPr txBox="1"/>
          <p:nvPr/>
        </p:nvSpPr>
        <p:spPr>
          <a:xfrm>
            <a:off x="0" y="1039908"/>
            <a:ext cx="12192000" cy="369332"/>
          </a:xfrm>
          <a:prstGeom prst="rect">
            <a:avLst/>
          </a:prstGeom>
          <a:noFill/>
        </p:spPr>
        <p:txBody>
          <a:bodyPr wrap="square" rtlCol="0">
            <a:spAutoFit/>
          </a:bodyPr>
          <a:lstStyle/>
          <a:p>
            <a:pPr algn="ctr"/>
            <a:r>
              <a:rPr lang="en-US" sz="1800">
                <a:latin typeface="Times New Roman" panose="02020603050405020304" pitchFamily="18" charset="0"/>
                <a:cs typeface="Times New Roman" panose="02020603050405020304" pitchFamily="18" charset="0"/>
              </a:rPr>
              <a:t>Giản đồ tín hiệu điều khiển hoạt động của toàn bộ hệ thống</a:t>
            </a:r>
          </a:p>
        </p:txBody>
      </p:sp>
      <p:cxnSp>
        <p:nvCxnSpPr>
          <p:cNvPr id="4" name="Straight Arrow Connector 3">
            <a:extLst>
              <a:ext uri="{FF2B5EF4-FFF2-40B4-BE49-F238E27FC236}">
                <a16:creationId xmlns:a16="http://schemas.microsoft.com/office/drawing/2014/main" id="{B3B2D436-16F3-AEEE-931F-895453CA3287}"/>
              </a:ext>
            </a:extLst>
          </p:cNvPr>
          <p:cNvCxnSpPr>
            <a:cxnSpLocks/>
          </p:cNvCxnSpPr>
          <p:nvPr/>
        </p:nvCxnSpPr>
        <p:spPr>
          <a:xfrm flipH="1">
            <a:off x="6155531" y="5230026"/>
            <a:ext cx="2188369"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973BBC-4112-99C5-7FB3-A84C3FFAB44C}"/>
              </a:ext>
            </a:extLst>
          </p:cNvPr>
          <p:cNvCxnSpPr>
            <a:cxnSpLocks/>
          </p:cNvCxnSpPr>
          <p:nvPr/>
        </p:nvCxnSpPr>
        <p:spPr>
          <a:xfrm>
            <a:off x="6155531" y="3058326"/>
            <a:ext cx="0" cy="2316956"/>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7509AF-2759-D293-0F69-F2AD0B778F5B}"/>
                  </a:ext>
                </a:extLst>
              </p:cNvPr>
              <p:cNvSpPr txBox="1"/>
              <p:nvPr/>
            </p:nvSpPr>
            <p:spPr>
              <a:xfrm>
                <a:off x="6243638" y="4918082"/>
                <a:ext cx="2045493" cy="324769"/>
              </a:xfrm>
              <a:prstGeom prst="rect">
                <a:avLst/>
              </a:prstGeom>
              <a:noFill/>
            </p:spPr>
            <p:txBody>
              <a:bodyPr wrap="square" rtlCol="0">
                <a:spAutoFit/>
              </a:bodyPr>
              <a:lstStyle/>
              <a:p>
                <a:r>
                  <a:rPr lang="en-US"/>
                  <a:t>Bật bộ đếm </a:t>
                </a:r>
                <a14:m>
                  <m:oMath xmlns:m="http://schemas.openxmlformats.org/officeDocument/2006/math">
                    <m:r>
                      <a:rPr lang="en-US" b="0" i="0" smtClean="0">
                        <a:latin typeface="Cambria Math" panose="02040503050406030204" pitchFamily="18" charset="0"/>
                      </a:rPr>
                      <m:t>3∗</m:t>
                    </m:r>
                    <m:sSub>
                      <m:sSubPr>
                        <m:ctrlPr>
                          <a:rPr lang="en-US" i="1" smtClean="0">
                            <a:latin typeface="Cambria Math" panose="02040503050406030204" pitchFamily="18" charset="0"/>
                          </a:rPr>
                        </m:ctrlPr>
                      </m:sSubPr>
                      <m:e>
                        <m:r>
                          <a:rPr lang="en-US" i="1" smtClean="0">
                            <a:latin typeface="Cambria Math" panose="02040503050406030204" pitchFamily="18" charset="0"/>
                          </a:rPr>
                          <m:t>𝑇</m:t>
                        </m:r>
                      </m:e>
                      <m:sub>
                        <m:r>
                          <a:rPr lang="en-US" i="1" smtClean="0">
                            <a:latin typeface="Cambria Math" panose="02040503050406030204" pitchFamily="18" charset="0"/>
                          </a:rPr>
                          <m:t>𝑠𝑦𝑚</m:t>
                        </m:r>
                      </m:sub>
                    </m:sSub>
                  </m:oMath>
                </a14:m>
                <a:endParaRPr lang="en-US"/>
              </a:p>
            </p:txBody>
          </p:sp>
        </mc:Choice>
        <mc:Fallback xmlns="">
          <p:sp>
            <p:nvSpPr>
              <p:cNvPr id="9" name="TextBox 8">
                <a:extLst>
                  <a:ext uri="{FF2B5EF4-FFF2-40B4-BE49-F238E27FC236}">
                    <a16:creationId xmlns:a16="http://schemas.microsoft.com/office/drawing/2014/main" id="{E07509AF-2759-D293-0F69-F2AD0B778F5B}"/>
                  </a:ext>
                </a:extLst>
              </p:cNvPr>
              <p:cNvSpPr txBox="1">
                <a:spLocks noRot="1" noChangeAspect="1" noMove="1" noResize="1" noEditPoints="1" noAdjustHandles="1" noChangeArrowheads="1" noChangeShapeType="1" noTextEdit="1"/>
              </p:cNvSpPr>
              <p:nvPr/>
            </p:nvSpPr>
            <p:spPr>
              <a:xfrm>
                <a:off x="6243638" y="4918082"/>
                <a:ext cx="2045493" cy="324769"/>
              </a:xfrm>
              <a:prstGeom prst="rect">
                <a:avLst/>
              </a:prstGeom>
              <a:blipFill>
                <a:blip r:embed="rId4"/>
                <a:stretch>
                  <a:fillRect l="-893" t="-3774" b="-13208"/>
                </a:stretch>
              </a:blipFill>
            </p:spPr>
            <p:txBody>
              <a:bodyPr/>
              <a:lstStyle/>
              <a:p>
                <a:r>
                  <a:rPr lang="en-US">
                    <a:noFill/>
                  </a:rPr>
                  <a:t> </a:t>
                </a:r>
              </a:p>
            </p:txBody>
          </p:sp>
        </mc:Fallback>
      </mc:AlternateContent>
    </p:spTree>
    <p:extLst>
      <p:ext uri="{BB962C8B-B14F-4D97-AF65-F5344CB8AC3E}">
        <p14:creationId xmlns:p14="http://schemas.microsoft.com/office/powerpoint/2010/main" val="3896493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Điều kiện xác định tín hiệu preamble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16" name="Group 15">
            <a:extLst>
              <a:ext uri="{FF2B5EF4-FFF2-40B4-BE49-F238E27FC236}">
                <a16:creationId xmlns:a16="http://schemas.microsoft.com/office/drawing/2014/main" id="{A60EC18B-1C66-D627-D107-1E059041BB4A}"/>
              </a:ext>
            </a:extLst>
          </p:cNvPr>
          <p:cNvGrpSpPr/>
          <p:nvPr/>
        </p:nvGrpSpPr>
        <p:grpSpPr>
          <a:xfrm>
            <a:off x="155575" y="915042"/>
            <a:ext cx="12036425" cy="1847208"/>
            <a:chOff x="155575" y="915042"/>
            <a:chExt cx="11298227" cy="2291620"/>
          </a:xfrm>
        </p:grpSpPr>
        <p:pic>
          <p:nvPicPr>
            <p:cNvPr id="10" name="Picture 9">
              <a:extLst>
                <a:ext uri="{FF2B5EF4-FFF2-40B4-BE49-F238E27FC236}">
                  <a16:creationId xmlns:a16="http://schemas.microsoft.com/office/drawing/2014/main" id="{F3F491CF-C910-E0D1-03F9-42BD92B05502}"/>
                </a:ext>
              </a:extLst>
            </p:cNvPr>
            <p:cNvPicPr>
              <a:picLocks noChangeAspect="1"/>
            </p:cNvPicPr>
            <p:nvPr/>
          </p:nvPicPr>
          <p:blipFill>
            <a:blip r:embed="rId3"/>
            <a:stretch>
              <a:fillRect/>
            </a:stretch>
          </p:blipFill>
          <p:spPr>
            <a:xfrm>
              <a:off x="347692" y="915042"/>
              <a:ext cx="5846491" cy="954778"/>
            </a:xfrm>
            <a:prstGeom prst="rect">
              <a:avLst/>
            </a:prstGeom>
          </p:spPr>
        </p:pic>
        <p:pic>
          <p:nvPicPr>
            <p:cNvPr id="3" name="Picture 2">
              <a:extLst>
                <a:ext uri="{FF2B5EF4-FFF2-40B4-BE49-F238E27FC236}">
                  <a16:creationId xmlns:a16="http://schemas.microsoft.com/office/drawing/2014/main" id="{F2A7EC1D-0AC2-4A21-564E-34F7DD47B99E}"/>
                </a:ext>
              </a:extLst>
            </p:cNvPr>
            <p:cNvPicPr>
              <a:picLocks noChangeAspect="1"/>
            </p:cNvPicPr>
            <p:nvPr/>
          </p:nvPicPr>
          <p:blipFill>
            <a:blip r:embed="rId4"/>
            <a:stretch>
              <a:fillRect/>
            </a:stretch>
          </p:blipFill>
          <p:spPr>
            <a:xfrm>
              <a:off x="155575" y="2130187"/>
              <a:ext cx="11298227" cy="1076475"/>
            </a:xfrm>
            <a:prstGeom prst="rect">
              <a:avLst/>
            </a:prstGeom>
          </p:spPr>
        </p:pic>
        <p:cxnSp>
          <p:nvCxnSpPr>
            <p:cNvPr id="8" name="Straight Connector 7">
              <a:extLst>
                <a:ext uri="{FF2B5EF4-FFF2-40B4-BE49-F238E27FC236}">
                  <a16:creationId xmlns:a16="http://schemas.microsoft.com/office/drawing/2014/main" id="{14364994-323B-C664-6A0C-E3BDD499C818}"/>
                </a:ext>
              </a:extLst>
            </p:cNvPr>
            <p:cNvCxnSpPr>
              <a:cxnSpLocks/>
            </p:cNvCxnSpPr>
            <p:nvPr/>
          </p:nvCxnSpPr>
          <p:spPr>
            <a:xfrm flipH="1">
              <a:off x="307975" y="1843088"/>
              <a:ext cx="173038" cy="498460"/>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AAB928-D0F0-6D80-0460-F8105E9AA105}"/>
                </a:ext>
              </a:extLst>
            </p:cNvPr>
            <p:cNvCxnSpPr>
              <a:cxnSpLocks/>
            </p:cNvCxnSpPr>
            <p:nvPr/>
          </p:nvCxnSpPr>
          <p:spPr>
            <a:xfrm>
              <a:off x="4159250" y="1843088"/>
              <a:ext cx="4749800" cy="417512"/>
            </a:xfrm>
            <a:prstGeom prst="line">
              <a:avLst/>
            </a:prstGeom>
            <a:ln w="3810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5FADDD3-E4E9-1A49-F41E-4F475E98F245}"/>
              </a:ext>
            </a:extLst>
          </p:cNvPr>
          <p:cNvSpPr txBox="1"/>
          <p:nvPr/>
        </p:nvSpPr>
        <p:spPr>
          <a:xfrm>
            <a:off x="219648" y="3180629"/>
            <a:ext cx="3264494" cy="830997"/>
          </a:xfrm>
          <a:prstGeom prst="rect">
            <a:avLst/>
          </a:prstGeom>
          <a:noFill/>
          <a:ln w="38100">
            <a:solidFill>
              <a:srgbClr val="7030A0"/>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Trong điều kiện máy thu đồng bộ hoàn toàn với máy phát, kết quả giải điều chế của các ký tự này sẽ bằng 0.</a:t>
            </a:r>
          </a:p>
        </p:txBody>
      </p:sp>
      <p:sp>
        <p:nvSpPr>
          <p:cNvPr id="18" name="TextBox 17">
            <a:extLst>
              <a:ext uri="{FF2B5EF4-FFF2-40B4-BE49-F238E27FC236}">
                <a16:creationId xmlns:a16="http://schemas.microsoft.com/office/drawing/2014/main" id="{2BCE916F-8032-CCB0-CB9D-B2B752EF9A3E}"/>
              </a:ext>
            </a:extLst>
          </p:cNvPr>
          <p:cNvSpPr txBox="1"/>
          <p:nvPr/>
        </p:nvSpPr>
        <p:spPr>
          <a:xfrm>
            <a:off x="219648" y="4160312"/>
            <a:ext cx="3264494" cy="2308324"/>
          </a:xfrm>
          <a:prstGeom prst="rect">
            <a:avLst/>
          </a:prstGeom>
          <a:noFill/>
          <a:ln w="38100">
            <a:solidFill>
              <a:srgbClr val="7030A0"/>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Do ảnh hưởng của hiện tượng bất đồng bộ:</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Với thành phần nguyên, kết quả giải điều chế sẽ thành các giá trị nguyên liên tiếp. Ví dụ 13 -&gt; 13 -&gt; 13..</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Với thành phần lẻ, kết quả giải điều chế sẽ bị sai lệch đi 1 đơn vị. Ví dụ 13-&gt;14 hoặc 13-&gt; 12. </a:t>
            </a:r>
          </a:p>
        </p:txBody>
      </p:sp>
      <p:sp>
        <p:nvSpPr>
          <p:cNvPr id="19" name="TextBox 18">
            <a:extLst>
              <a:ext uri="{FF2B5EF4-FFF2-40B4-BE49-F238E27FC236}">
                <a16:creationId xmlns:a16="http://schemas.microsoft.com/office/drawing/2014/main" id="{0A69DB47-EDCC-C8AB-0CDC-5A5E55FA7A4B}"/>
              </a:ext>
            </a:extLst>
          </p:cNvPr>
          <p:cNvSpPr txBox="1"/>
          <p:nvPr/>
        </p:nvSpPr>
        <p:spPr>
          <a:xfrm>
            <a:off x="3686416" y="3175427"/>
            <a:ext cx="2586197" cy="3293209"/>
          </a:xfrm>
          <a:prstGeom prst="rect">
            <a:avLst/>
          </a:prstGeom>
          <a:noFill/>
          <a:ln w="38100">
            <a:solidFill>
              <a:schemeClr val="tx1"/>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Điều kiện để xác định tín hiệu preamble là </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thu được 3 ký tự có giá trị liên tiếp nhau (Vd: 13-&gt;13-&gt;13)</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Thu được 3 ký tự có giá trị chênh lệch nhau 1 đơn vị, ví dụ 12-&gt;10-&gt;11 .</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Do tính chất phép dịch pha vòng quanh, kí tự liên tiếp của 0 là 1 và 2^SF-1 (vd 127 với SF=7)</a:t>
            </a:r>
          </a:p>
        </p:txBody>
      </p:sp>
      <p:sp>
        <p:nvSpPr>
          <p:cNvPr id="20" name="TextBox 19">
            <a:extLst>
              <a:ext uri="{FF2B5EF4-FFF2-40B4-BE49-F238E27FC236}">
                <a16:creationId xmlns:a16="http://schemas.microsoft.com/office/drawing/2014/main" id="{106CB90D-9D98-5945-6F54-B31848A86DC1}"/>
              </a:ext>
            </a:extLst>
          </p:cNvPr>
          <p:cNvSpPr txBox="1"/>
          <p:nvPr/>
        </p:nvSpPr>
        <p:spPr>
          <a:xfrm>
            <a:off x="6720689" y="838186"/>
            <a:ext cx="4901592" cy="830997"/>
          </a:xfrm>
          <a:prstGeom prst="rect">
            <a:avLst/>
          </a:prstGeom>
          <a:noFill/>
          <a:ln w="38100">
            <a:solidFill>
              <a:srgbClr val="FF0000"/>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Tại sao lại là 3 ký tự?</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Nếu ít hơn 3 ký tự, xác suất xác định sai sẽ cao.</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Nếu nhiều hơn 3 ký tự, xác suất xác định</a:t>
            </a:r>
          </a:p>
        </p:txBody>
      </p:sp>
      <p:pic>
        <p:nvPicPr>
          <p:cNvPr id="21" name="Picture 20" descr="Diagram&#10;&#10;Description automatically generated">
            <a:extLst>
              <a:ext uri="{FF2B5EF4-FFF2-40B4-BE49-F238E27FC236}">
                <a16:creationId xmlns:a16="http://schemas.microsoft.com/office/drawing/2014/main" id="{F963B4C9-C853-83FB-6113-5C8988DD59FE}"/>
              </a:ext>
            </a:extLst>
          </p:cNvPr>
          <p:cNvPicPr>
            <a:picLocks noChangeAspect="1"/>
          </p:cNvPicPr>
          <p:nvPr/>
        </p:nvPicPr>
        <p:blipFill>
          <a:blip r:embed="rId5"/>
          <a:stretch>
            <a:fillRect/>
          </a:stretch>
        </p:blipFill>
        <p:spPr>
          <a:xfrm>
            <a:off x="6457715" y="2883957"/>
            <a:ext cx="5514637" cy="3505747"/>
          </a:xfrm>
          <a:prstGeom prst="rect">
            <a:avLst/>
          </a:prstGeom>
          <a:ln w="9525">
            <a:solidFill>
              <a:schemeClr val="tx1"/>
            </a:solidFill>
          </a:ln>
        </p:spPr>
      </p:pic>
      <p:cxnSp>
        <p:nvCxnSpPr>
          <p:cNvPr id="23" name="Straight Connector 22">
            <a:extLst>
              <a:ext uri="{FF2B5EF4-FFF2-40B4-BE49-F238E27FC236}">
                <a16:creationId xmlns:a16="http://schemas.microsoft.com/office/drawing/2014/main" id="{FE0D41F2-2EB8-700A-78A0-B4834F687EE7}"/>
              </a:ext>
            </a:extLst>
          </p:cNvPr>
          <p:cNvCxnSpPr>
            <a:cxnSpLocks/>
          </p:cNvCxnSpPr>
          <p:nvPr/>
        </p:nvCxnSpPr>
        <p:spPr>
          <a:xfrm flipH="1">
            <a:off x="219648" y="2627944"/>
            <a:ext cx="140596" cy="552685"/>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7AC545-6341-E643-C43A-B8037886AFC8}"/>
              </a:ext>
            </a:extLst>
          </p:cNvPr>
          <p:cNvCxnSpPr>
            <a:cxnSpLocks/>
          </p:cNvCxnSpPr>
          <p:nvPr/>
        </p:nvCxnSpPr>
        <p:spPr>
          <a:xfrm>
            <a:off x="2628900" y="2588495"/>
            <a:ext cx="845587" cy="586932"/>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59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Điều kiện xác định tín hiệu preamble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F2A7EC1D-0AC2-4A21-564E-34F7DD47B99E}"/>
              </a:ext>
            </a:extLst>
          </p:cNvPr>
          <p:cNvPicPr>
            <a:picLocks noChangeAspect="1"/>
          </p:cNvPicPr>
          <p:nvPr/>
        </p:nvPicPr>
        <p:blipFill>
          <a:blip r:embed="rId3"/>
          <a:stretch>
            <a:fillRect/>
          </a:stretch>
        </p:blipFill>
        <p:spPr>
          <a:xfrm>
            <a:off x="307975" y="976613"/>
            <a:ext cx="6441778" cy="830997"/>
          </a:xfrm>
          <a:prstGeom prst="rect">
            <a:avLst/>
          </a:prstGeom>
        </p:spPr>
      </p:pic>
      <p:pic>
        <p:nvPicPr>
          <p:cNvPr id="4" name="Picture 3">
            <a:extLst>
              <a:ext uri="{FF2B5EF4-FFF2-40B4-BE49-F238E27FC236}">
                <a16:creationId xmlns:a16="http://schemas.microsoft.com/office/drawing/2014/main" id="{C9CB3640-3985-1DFC-22A1-BA13B6545CD3}"/>
              </a:ext>
            </a:extLst>
          </p:cNvPr>
          <p:cNvPicPr>
            <a:picLocks noChangeAspect="1"/>
          </p:cNvPicPr>
          <p:nvPr/>
        </p:nvPicPr>
        <p:blipFill rotWithShape="1">
          <a:blip r:embed="rId4"/>
          <a:srcRect l="9157" t="3461"/>
          <a:stretch/>
        </p:blipFill>
        <p:spPr>
          <a:xfrm>
            <a:off x="-14244" y="3310733"/>
            <a:ext cx="4110526" cy="3275214"/>
          </a:xfrm>
          <a:prstGeom prst="rect">
            <a:avLst/>
          </a:prstGeom>
          <a:ln w="3175">
            <a:solidFill>
              <a:schemeClr val="tx1"/>
            </a:solidFill>
          </a:ln>
        </p:spPr>
      </p:pic>
      <p:pic>
        <p:nvPicPr>
          <p:cNvPr id="6" name="Picture 5">
            <a:extLst>
              <a:ext uri="{FF2B5EF4-FFF2-40B4-BE49-F238E27FC236}">
                <a16:creationId xmlns:a16="http://schemas.microsoft.com/office/drawing/2014/main" id="{520FDA3E-3738-3C12-8FE0-307872B7FDC1}"/>
              </a:ext>
            </a:extLst>
          </p:cNvPr>
          <p:cNvPicPr>
            <a:picLocks noChangeAspect="1"/>
          </p:cNvPicPr>
          <p:nvPr/>
        </p:nvPicPr>
        <p:blipFill>
          <a:blip r:embed="rId5"/>
          <a:stretch>
            <a:fillRect/>
          </a:stretch>
        </p:blipFill>
        <p:spPr>
          <a:xfrm>
            <a:off x="4096282" y="3310733"/>
            <a:ext cx="3992410" cy="3273708"/>
          </a:xfrm>
          <a:prstGeom prst="rect">
            <a:avLst/>
          </a:prstGeom>
          <a:ln w="3175">
            <a:solidFill>
              <a:schemeClr val="tx1"/>
            </a:solidFill>
          </a:ln>
        </p:spPr>
      </p:pic>
      <p:pic>
        <p:nvPicPr>
          <p:cNvPr id="9" name="Picture 8">
            <a:extLst>
              <a:ext uri="{FF2B5EF4-FFF2-40B4-BE49-F238E27FC236}">
                <a16:creationId xmlns:a16="http://schemas.microsoft.com/office/drawing/2014/main" id="{6A8CB072-AAB3-730F-7165-25F2938DEA55}"/>
              </a:ext>
            </a:extLst>
          </p:cNvPr>
          <p:cNvPicPr>
            <a:picLocks noChangeAspect="1"/>
          </p:cNvPicPr>
          <p:nvPr/>
        </p:nvPicPr>
        <p:blipFill>
          <a:blip r:embed="rId6"/>
          <a:stretch>
            <a:fillRect/>
          </a:stretch>
        </p:blipFill>
        <p:spPr>
          <a:xfrm>
            <a:off x="8088692" y="3300270"/>
            <a:ext cx="3992409" cy="3284171"/>
          </a:xfrm>
          <a:prstGeom prst="rect">
            <a:avLst/>
          </a:prstGeom>
          <a:ln w="3175">
            <a:solidFill>
              <a:schemeClr val="tx1"/>
            </a:solidFill>
          </a:ln>
        </p:spPr>
      </p:pic>
      <p:sp>
        <p:nvSpPr>
          <p:cNvPr id="22" name="TextBox 21">
            <a:extLst>
              <a:ext uri="{FF2B5EF4-FFF2-40B4-BE49-F238E27FC236}">
                <a16:creationId xmlns:a16="http://schemas.microsoft.com/office/drawing/2014/main" id="{338B7283-6A55-8001-376B-97D57F6D4898}"/>
              </a:ext>
            </a:extLst>
          </p:cNvPr>
          <p:cNvSpPr txBox="1"/>
          <p:nvPr/>
        </p:nvSpPr>
        <p:spPr>
          <a:xfrm>
            <a:off x="6720689" y="942755"/>
            <a:ext cx="5063963" cy="830997"/>
          </a:xfrm>
          <a:prstGeom prst="rect">
            <a:avLst/>
          </a:prstGeom>
          <a:noFill/>
          <a:ln w="38100">
            <a:solidFill>
              <a:srgbClr val="FF0000"/>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Tại sao lại là 3 ký tự liền kề có giá trị không liên tiếp nhau?</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Điều kiện quá lỏng, xác suất xác định nhầm sẽ cao.</a:t>
            </a:r>
          </a:p>
          <a:p>
            <a:pPr marL="285750" indent="-285750" algn="just">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Điều kiện quá chặc, xác suất mất gói cao</a:t>
            </a:r>
          </a:p>
        </p:txBody>
      </p:sp>
      <p:pic>
        <p:nvPicPr>
          <p:cNvPr id="12" name="Picture 11">
            <a:extLst>
              <a:ext uri="{FF2B5EF4-FFF2-40B4-BE49-F238E27FC236}">
                <a16:creationId xmlns:a16="http://schemas.microsoft.com/office/drawing/2014/main" id="{B4491642-6C0E-1B06-2FCB-99D4FEC3548C}"/>
              </a:ext>
            </a:extLst>
          </p:cNvPr>
          <p:cNvPicPr>
            <a:picLocks noChangeAspect="1"/>
          </p:cNvPicPr>
          <p:nvPr/>
        </p:nvPicPr>
        <p:blipFill>
          <a:blip r:embed="rId7"/>
          <a:stretch>
            <a:fillRect/>
          </a:stretch>
        </p:blipFill>
        <p:spPr>
          <a:xfrm>
            <a:off x="3719802" y="1823369"/>
            <a:ext cx="8361299" cy="1471669"/>
          </a:xfrm>
          <a:prstGeom prst="rect">
            <a:avLst/>
          </a:prstGeom>
          <a:ln w="3175">
            <a:solidFill>
              <a:srgbClr val="00B0F0"/>
            </a:solidFill>
          </a:ln>
        </p:spPr>
      </p:pic>
      <p:sp>
        <p:nvSpPr>
          <p:cNvPr id="25" name="TextBox 24">
            <a:extLst>
              <a:ext uri="{FF2B5EF4-FFF2-40B4-BE49-F238E27FC236}">
                <a16:creationId xmlns:a16="http://schemas.microsoft.com/office/drawing/2014/main" id="{D3310E77-F9FE-2989-C297-AE1F4B34EBD5}"/>
              </a:ext>
            </a:extLst>
          </p:cNvPr>
          <p:cNvSpPr txBox="1"/>
          <p:nvPr/>
        </p:nvSpPr>
        <p:spPr>
          <a:xfrm>
            <a:off x="460375" y="2020594"/>
            <a:ext cx="3074735" cy="1077218"/>
          </a:xfrm>
          <a:prstGeom prst="rect">
            <a:avLst/>
          </a:prstGeom>
          <a:noFill/>
          <a:ln w="38100">
            <a:solidFill>
              <a:srgbClr val="00B0F0"/>
            </a:solidFill>
          </a:ln>
        </p:spPr>
        <p:txBody>
          <a:bodyPr wrap="square" rtlCol="0">
            <a:spAutoFit/>
          </a:bodyPr>
          <a:lstStyle/>
          <a:p>
            <a:pPr algn="just"/>
            <a:r>
              <a:rPr lang="en-US" sz="1600">
                <a:latin typeface="Times New Roman" panose="02020603050405020304" pitchFamily="18" charset="0"/>
                <a:cs typeface="Times New Roman" panose="02020603050405020304" pitchFamily="18" charset="0"/>
              </a:rPr>
              <a:t>Bài báo đã chỉ ra rằng, với điều kiện sử dụng 3 ký tự gần nhau, xác suất xác định nhầm (false positive) thấp và tỉ lệ bắt được gói cao. </a:t>
            </a:r>
          </a:p>
        </p:txBody>
      </p:sp>
    </p:spTree>
    <p:extLst>
      <p:ext uri="{BB962C8B-B14F-4D97-AF65-F5344CB8AC3E}">
        <p14:creationId xmlns:p14="http://schemas.microsoft.com/office/powerpoint/2010/main" val="3388350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3" name="Picture 22">
            <a:extLst>
              <a:ext uri="{FF2B5EF4-FFF2-40B4-BE49-F238E27FC236}">
                <a16:creationId xmlns:a16="http://schemas.microsoft.com/office/drawing/2014/main" id="{0CC54528-075B-4DD0-5019-974A4922DBB0}"/>
              </a:ext>
            </a:extLst>
          </p:cNvPr>
          <p:cNvPicPr>
            <a:picLocks noChangeAspect="1"/>
          </p:cNvPicPr>
          <p:nvPr/>
        </p:nvPicPr>
        <p:blipFill>
          <a:blip r:embed="rId3"/>
          <a:stretch>
            <a:fillRect/>
          </a:stretch>
        </p:blipFill>
        <p:spPr>
          <a:xfrm>
            <a:off x="5076201" y="924650"/>
            <a:ext cx="6742631" cy="3014153"/>
          </a:xfrm>
          <a:prstGeom prst="rect">
            <a:avLst/>
          </a:prstGeom>
          <a:ln w="9525">
            <a:solidFill>
              <a:schemeClr val="tx1"/>
            </a:solidFill>
          </a:ln>
        </p:spPr>
      </p:pic>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Giải thích ảnh hưởng của các thành phần STO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2" name="Picture 11" descr="Chart&#10;&#10;Description automatically generated">
            <a:extLst>
              <a:ext uri="{FF2B5EF4-FFF2-40B4-BE49-F238E27FC236}">
                <a16:creationId xmlns:a16="http://schemas.microsoft.com/office/drawing/2014/main" id="{1506C1AC-4857-B079-C97C-FD651B969530}"/>
              </a:ext>
            </a:extLst>
          </p:cNvPr>
          <p:cNvPicPr>
            <a:picLocks noChangeAspect="1"/>
          </p:cNvPicPr>
          <p:nvPr/>
        </p:nvPicPr>
        <p:blipFill>
          <a:blip r:embed="rId4"/>
          <a:stretch>
            <a:fillRect/>
          </a:stretch>
        </p:blipFill>
        <p:spPr>
          <a:xfrm>
            <a:off x="5076202" y="4025068"/>
            <a:ext cx="6742631" cy="2358741"/>
          </a:xfrm>
          <a:prstGeom prst="rect">
            <a:avLst/>
          </a:prstGeom>
          <a:ln w="9525">
            <a:solidFill>
              <a:srgbClr val="00B050"/>
            </a:solidFill>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F73F02C-F0B7-E343-17C3-E2F85B9FF9B1}"/>
                  </a:ext>
                </a:extLst>
              </p:cNvPr>
              <p:cNvSpPr txBox="1"/>
              <p:nvPr/>
            </p:nvSpPr>
            <p:spPr>
              <a:xfrm>
                <a:off x="292854" y="3349838"/>
                <a:ext cx="4503634" cy="3033972"/>
              </a:xfrm>
              <a:prstGeom prst="rect">
                <a:avLst/>
              </a:prstGeom>
              <a:noFill/>
              <a:ln w="38100">
                <a:solidFill>
                  <a:srgbClr val="0000FF"/>
                </a:solidFill>
              </a:ln>
            </p:spPr>
            <p:txBody>
              <a:bodyPr wrap="square">
                <a:spAutoFit/>
              </a:bodyPr>
              <a:lstStyle/>
              <a:p>
                <a:pPr marL="285750" indent="-285750">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Trong điều kiện không có trễ</a:t>
                </a:r>
              </a:p>
              <a:p>
                <a:pPr/>
                <a14:m>
                  <m:oMathPara xmlns:m="http://schemas.openxmlformats.org/officeDocument/2006/math">
                    <m:oMathParaPr>
                      <m:jc m:val="centerGroup"/>
                    </m:oMathParaPr>
                    <m:oMath xmlns:m="http://schemas.openxmlformats.org/officeDocument/2006/math">
                      <m:d>
                        <m:dPr>
                          <m:begChr m:val="|"/>
                          <m:endChr m:val="|"/>
                          <m:ctrlPr>
                            <a:rPr lang="en-US" sz="1800" i="1">
                              <a:solidFill>
                                <a:srgbClr val="836967"/>
                              </a:solidFill>
                              <a:latin typeface="Cambria Math" panose="02040503050406030204" pitchFamily="18" charset="0"/>
                            </a:rPr>
                          </m:ctrlPr>
                        </m:dPr>
                        <m:e>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d>
                            <m:dPr>
                              <m:begChr m:val="["/>
                              <m:endChr m:val="]"/>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𝑘</m:t>
                              </m:r>
                            </m:e>
                          </m:d>
                        </m:e>
                      </m:d>
                      <m:r>
                        <a:rPr lang="en-US" sz="1800" i="0">
                          <a:latin typeface="Cambria Math" panose="02040503050406030204" pitchFamily="18" charset="0"/>
                        </a:rPr>
                        <m:t>=</m:t>
                      </m:r>
                      <m:d>
                        <m:dPr>
                          <m:begChr m:val="{"/>
                          <m:endChr m:val=""/>
                          <m:ctrlPr>
                            <a:rPr lang="en-US" sz="1800" i="1">
                              <a:solidFill>
                                <a:srgbClr val="836967"/>
                              </a:solidFill>
                              <a:latin typeface="Cambria Math" panose="02040503050406030204" pitchFamily="18" charset="0"/>
                            </a:rPr>
                          </m:ctrlPr>
                        </m:dPr>
                        <m:e>
                          <m:eqArr>
                            <m:eqArrPr>
                              <m:ctrlPr>
                                <a:rPr lang="en-US" sz="1800" i="1">
                                  <a:solidFill>
                                    <a:srgbClr val="836967"/>
                                  </a:solidFill>
                                  <a:latin typeface="Cambria Math" panose="02040503050406030204" pitchFamily="18" charset="0"/>
                                </a:rPr>
                              </m:ctrlPr>
                            </m:eqArrPr>
                            <m:e>
                              <m:r>
                                <a:rPr lang="en-US" sz="1800" i="0">
                                  <a:latin typeface="Cambria Math" panose="02040503050406030204" pitchFamily="18" charset="0"/>
                                </a:rPr>
                                <m:t>&amp;</m:t>
                              </m:r>
                              <m:sSup>
                                <m:sSupPr>
                                  <m:ctrlPr>
                                    <a:rPr lang="en-US" sz="1800" i="1">
                                      <a:solidFill>
                                        <a:srgbClr val="836967"/>
                                      </a:solidFill>
                                      <a:latin typeface="Cambria Math" panose="02040503050406030204" pitchFamily="18" charset="0"/>
                                    </a:rPr>
                                  </m:ctrlPr>
                                </m:sSupPr>
                                <m:e>
                                  <m:r>
                                    <a:rPr lang="en-US" sz="1800" i="0">
                                      <a:latin typeface="Cambria Math" panose="02040503050406030204" pitchFamily="18" charset="0"/>
                                    </a:rPr>
                                    <m:t>2</m:t>
                                  </m:r>
                                </m:e>
                                <m:sup>
                                  <m:r>
                                    <a:rPr lang="en-US" sz="1800" i="1">
                                      <a:latin typeface="Cambria Math" panose="02040503050406030204" pitchFamily="18" charset="0"/>
                                    </a:rPr>
                                    <m:t>𝑆𝐹</m:t>
                                  </m:r>
                                </m:sup>
                              </m:sSup>
                              <m:r>
                                <a:rPr lang="en-US" sz="1800" i="0">
                                  <a:latin typeface="Cambria Math" panose="02040503050406030204" pitchFamily="18" charset="0"/>
                                </a:rPr>
                                <m:t>, </m:t>
                              </m:r>
                              <m:r>
                                <a:rPr lang="en-US" sz="1800" i="1">
                                  <a:latin typeface="Cambria Math" panose="02040503050406030204" pitchFamily="18" charset="0"/>
                                </a:rPr>
                                <m:t>𝑘</m:t>
                              </m:r>
                              <m:r>
                                <a:rPr lang="en-US" sz="1800" i="0">
                                  <a:latin typeface="Cambria Math" panose="02040503050406030204" pitchFamily="18" charset="0"/>
                                </a:rPr>
                                <m:t>=</m:t>
                              </m:r>
                              <m:r>
                                <a:rPr lang="en-US" sz="1800" i="1">
                                  <a:latin typeface="Cambria Math" panose="02040503050406030204" pitchFamily="18" charset="0"/>
                                </a:rPr>
                                <m:t>𝑚</m:t>
                              </m:r>
                            </m:e>
                            <m:e>
                              <m:r>
                                <a:rPr lang="en-US" sz="1800" i="0">
                                  <a:latin typeface="Cambria Math" panose="02040503050406030204" pitchFamily="18" charset="0"/>
                                </a:rPr>
                                <m:t>&amp;0, </m:t>
                              </m:r>
                              <m:r>
                                <a:rPr lang="en-US" sz="1800" i="1">
                                  <a:latin typeface="Cambria Math" panose="02040503050406030204" pitchFamily="18" charset="0"/>
                                </a:rPr>
                                <m:t>𝑘</m:t>
                              </m:r>
                              <m:r>
                                <a:rPr lang="en-US" sz="1800" i="0">
                                  <a:latin typeface="Cambria Math" panose="02040503050406030204" pitchFamily="18" charset="0"/>
                                </a:rPr>
                                <m:t>=</m:t>
                              </m:r>
                              <m:r>
                                <a:rPr lang="en-US" sz="1800" i="1">
                                  <a:latin typeface="Cambria Math" panose="02040503050406030204" pitchFamily="18" charset="0"/>
                                </a:rPr>
                                <m:t>𝑒𝑙𝑠𝑒</m:t>
                              </m:r>
                            </m:e>
                          </m:eqArr>
                        </m:e>
                      </m:d>
                    </m:oMath>
                  </m:oMathPara>
                </a14:m>
                <a:endParaRPr lang="en-US" sz="1800"/>
              </a:p>
              <a:p>
                <a:pPr marL="285750" indent="-285750">
                  <a:buFont typeface="Arial" panose="020B0604020202020204" pitchFamily="34" charset="0"/>
                  <a:buChar char="•"/>
                </a:pPr>
                <a:r>
                  <a:rPr lang="en-US" sz="1800">
                    <a:solidFill>
                      <a:schemeClr val="tx1"/>
                    </a:solidFill>
                    <a:latin typeface="Times New Roman" panose="02020603050405020304" pitchFamily="18" charset="0"/>
                    <a:cs typeface="Times New Roman" panose="02020603050405020304" pitchFamily="18" charset="0"/>
                  </a:rPr>
                  <a:t>Trong điều kiện có trễ </a:t>
                </a:r>
              </a:p>
              <a:p>
                <a:pPr/>
                <a14:m>
                  <m:oMathPara xmlns:m="http://schemas.openxmlformats.org/officeDocument/2006/math">
                    <m:oMathParaPr>
                      <m:jc m:val="centerGroup"/>
                    </m:oMathParaPr>
                    <m:oMath xmlns:m="http://schemas.openxmlformats.org/officeDocument/2006/math">
                      <m:d>
                        <m:dPr>
                          <m:begChr m:val="|"/>
                          <m:endChr m:val="|"/>
                          <m:ctrlPr>
                            <a:rPr lang="en-US" sz="1800" i="1" smtClean="0">
                              <a:solidFill>
                                <a:srgbClr val="836967"/>
                              </a:solidFill>
                              <a:latin typeface="Cambria Math" panose="02040503050406030204" pitchFamily="18" charset="0"/>
                            </a:rPr>
                          </m:ctrlPr>
                        </m:dPr>
                        <m:e>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𝑚</m:t>
                              </m:r>
                            </m:sub>
                          </m:sSub>
                          <m:d>
                            <m:dPr>
                              <m:begChr m:val="["/>
                              <m:endChr m:val="]"/>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𝑘</m:t>
                              </m:r>
                            </m:e>
                          </m:d>
                        </m:e>
                      </m:d>
                      <m:r>
                        <a:rPr lang="en-US" sz="1800" i="0">
                          <a:latin typeface="Cambria Math" panose="02040503050406030204" pitchFamily="18" charset="0"/>
                        </a:rPr>
                        <m:t>=</m:t>
                      </m:r>
                      <m:d>
                        <m:dPr>
                          <m:begChr m:val="|"/>
                          <m:endChr m:val="|"/>
                          <m:ctrlPr>
                            <a:rPr lang="en-US" sz="1800" i="1">
                              <a:solidFill>
                                <a:srgbClr val="836967"/>
                              </a:solidFill>
                              <a:latin typeface="Cambria Math" panose="02040503050406030204" pitchFamily="18" charset="0"/>
                            </a:rPr>
                          </m:ctrlPr>
                        </m:dPr>
                        <m:e>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𝑛</m:t>
                              </m:r>
                              <m:r>
                                <a:rPr lang="en-US" sz="1800" i="0">
                                  <a:latin typeface="Cambria Math" panose="02040503050406030204" pitchFamily="18" charset="0"/>
                                </a:rPr>
                                <m:t>=0</m:t>
                              </m:r>
                            </m:sub>
                            <m:sup>
                              <m:sSup>
                                <m:sSupPr>
                                  <m:ctrlPr>
                                    <a:rPr lang="en-US" sz="1800" i="1">
                                      <a:solidFill>
                                        <a:srgbClr val="836967"/>
                                      </a:solidFill>
                                      <a:latin typeface="Cambria Math" panose="02040503050406030204" pitchFamily="18" charset="0"/>
                                    </a:rPr>
                                  </m:ctrlPr>
                                </m:sSupPr>
                                <m:e>
                                  <m:r>
                                    <a:rPr lang="en-US" sz="1800" i="0">
                                      <a:latin typeface="Cambria Math" panose="02040503050406030204" pitchFamily="18" charset="0"/>
                                    </a:rPr>
                                    <m:t>2</m:t>
                                  </m:r>
                                </m:e>
                                <m:sup>
                                  <m:r>
                                    <a:rPr lang="en-US" sz="1800" i="1">
                                      <a:latin typeface="Cambria Math" panose="02040503050406030204" pitchFamily="18" charset="0"/>
                                    </a:rPr>
                                    <m:t>𝑆𝐹</m:t>
                                  </m:r>
                                </m:sup>
                              </m:sSup>
                              <m:r>
                                <a:rPr lang="en-US" sz="1800" i="0">
                                  <a:latin typeface="Cambria Math" panose="02040503050406030204" pitchFamily="18" charset="0"/>
                                </a:rPr>
                                <m:t>−1</m:t>
                              </m:r>
                            </m:sup>
                            <m:e>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exp</m:t>
                                  </m:r>
                                </m:fName>
                                <m:e>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𝑗</m:t>
                                      </m:r>
                                      <m:r>
                                        <a:rPr lang="en-US" sz="1800" i="0">
                                          <a:latin typeface="Cambria Math" panose="02040503050406030204" pitchFamily="18" charset="0"/>
                                        </a:rPr>
                                        <m:t>2</m:t>
                                      </m:r>
                                      <m:r>
                                        <a:rPr lang="en-US" sz="1800" i="1">
                                          <a:latin typeface="Cambria Math" panose="02040503050406030204" pitchFamily="18" charset="0"/>
                                        </a:rPr>
                                        <m:t>𝜋</m:t>
                                      </m:r>
                                      <m:r>
                                        <a:rPr lang="en-US" sz="1800" i="1">
                                          <a:latin typeface="Cambria Math" panose="02040503050406030204" pitchFamily="18" charset="0"/>
                                        </a:rPr>
                                        <m:t>𝑛</m:t>
                                      </m:r>
                                      <m:f>
                                        <m:fPr>
                                          <m:ctrlPr>
                                            <a:rPr lang="en-US" sz="1800" i="1">
                                              <a:solidFill>
                                                <a:srgbClr val="836967"/>
                                              </a:solidFill>
                                              <a:latin typeface="Cambria Math" panose="02040503050406030204" pitchFamily="18" charset="0"/>
                                            </a:rPr>
                                          </m:ctrlPr>
                                        </m:fPr>
                                        <m:num>
                                          <m:r>
                                            <a:rPr lang="en-US" sz="1800" i="1">
                                              <a:latin typeface="Cambria Math" panose="02040503050406030204" pitchFamily="18" charset="0"/>
                                            </a:rPr>
                                            <m:t>𝑚</m:t>
                                          </m:r>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𝑆𝑇𝑂</m:t>
                                              </m:r>
                                            </m:sub>
                                          </m:sSub>
                                          <m:r>
                                            <a:rPr lang="en-US" sz="1800" i="0">
                                              <a:latin typeface="Cambria Math" panose="02040503050406030204" pitchFamily="18" charset="0"/>
                                            </a:rPr>
                                            <m:t>−</m:t>
                                          </m:r>
                                          <m:r>
                                            <a:rPr lang="en-US" sz="1800" i="1">
                                              <a:latin typeface="Cambria Math" panose="02040503050406030204" pitchFamily="18" charset="0"/>
                                            </a:rPr>
                                            <m:t>𝑘</m:t>
                                          </m:r>
                                        </m:num>
                                        <m:den>
                                          <m:r>
                                            <a:rPr lang="en-US" sz="1800" i="1">
                                              <a:latin typeface="Cambria Math" panose="02040503050406030204" pitchFamily="18" charset="0"/>
                                            </a:rPr>
                                            <m:t>𝑀</m:t>
                                          </m:r>
                                        </m:den>
                                      </m:f>
                                    </m:e>
                                  </m:d>
                                </m:e>
                              </m:func>
                            </m:e>
                          </m:nary>
                        </m:e>
                      </m:d>
                      <m:r>
                        <a:rPr lang="en-US" sz="1800" i="0">
                          <a:latin typeface="Cambria Math" panose="02040503050406030204" pitchFamily="18" charset="0"/>
                        </a:rPr>
                        <m:t>=</m:t>
                      </m:r>
                      <m:d>
                        <m:dPr>
                          <m:begChr m:val="|"/>
                          <m:endChr m:val="|"/>
                          <m:ctrlPr>
                            <a:rPr lang="en-US" sz="1800" i="1">
                              <a:solidFill>
                                <a:srgbClr val="836967"/>
                              </a:solidFill>
                              <a:latin typeface="Cambria Math" panose="02040503050406030204" pitchFamily="18" charset="0"/>
                            </a:rPr>
                          </m:ctrlPr>
                        </m:dPr>
                        <m:e>
                          <m:f>
                            <m:fPr>
                              <m:ctrlPr>
                                <a:rPr lang="en-US" sz="1800" i="1">
                                  <a:solidFill>
                                    <a:srgbClr val="836967"/>
                                  </a:solidFill>
                                  <a:latin typeface="Cambria Math" panose="02040503050406030204" pitchFamily="18" charset="0"/>
                                </a:rPr>
                              </m:ctrlPr>
                            </m:fPr>
                            <m:num>
                              <m:r>
                                <a:rPr lang="en-US" sz="1800" i="0">
                                  <a:latin typeface="Cambria Math" panose="02040503050406030204" pitchFamily="18" charset="0"/>
                                </a:rPr>
                                <m:t>1−</m:t>
                              </m:r>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exp</m:t>
                                  </m:r>
                                </m:fName>
                                <m:e>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𝑗</m:t>
                                      </m:r>
                                      <m:r>
                                        <a:rPr lang="en-US" sz="1800" i="0">
                                          <a:latin typeface="Cambria Math" panose="02040503050406030204" pitchFamily="18" charset="0"/>
                                        </a:rPr>
                                        <m:t>2</m:t>
                                      </m:r>
                                      <m:r>
                                        <a:rPr lang="en-US" sz="1800" i="1">
                                          <a:latin typeface="Cambria Math" panose="02040503050406030204" pitchFamily="18" charset="0"/>
                                        </a:rPr>
                                        <m:t>𝜋</m:t>
                                      </m:r>
                                      <m:r>
                                        <a:rPr lang="en-US" sz="1800" i="1">
                                          <a:latin typeface="Cambria Math" panose="02040503050406030204" pitchFamily="18" charset="0"/>
                                        </a:rPr>
                                        <m:t>𝑛</m:t>
                                      </m:r>
                                      <m:d>
                                        <m:dPr>
                                          <m:ctrlPr>
                                            <a:rPr lang="en-US" sz="1800" i="1">
                                              <a:latin typeface="Cambria Math" panose="02040503050406030204" pitchFamily="18" charset="0"/>
                                            </a:rPr>
                                          </m:ctrlPr>
                                        </m:dPr>
                                        <m:e>
                                          <m:r>
                                            <a:rPr lang="en-US" sz="1800" i="1">
                                              <a:latin typeface="Cambria Math" panose="02040503050406030204" pitchFamily="18" charset="0"/>
                                            </a:rPr>
                                            <m:t>𝑚</m:t>
                                          </m:r>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𝑆𝑇𝑂</m:t>
                                              </m:r>
                                            </m:sub>
                                          </m:sSub>
                                          <m:r>
                                            <a:rPr lang="en-US" sz="1800" i="0">
                                              <a:latin typeface="Cambria Math" panose="02040503050406030204" pitchFamily="18" charset="0"/>
                                            </a:rPr>
                                            <m:t>−</m:t>
                                          </m:r>
                                          <m:r>
                                            <a:rPr lang="en-US" sz="1800" i="1">
                                              <a:latin typeface="Cambria Math" panose="02040503050406030204" pitchFamily="18" charset="0"/>
                                            </a:rPr>
                                            <m:t>𝑘</m:t>
                                          </m:r>
                                        </m:e>
                                      </m:d>
                                    </m:e>
                                  </m:d>
                                </m:e>
                              </m:func>
                            </m:num>
                            <m:den>
                              <m:r>
                                <a:rPr lang="en-US" sz="1800" i="0">
                                  <a:latin typeface="Cambria Math" panose="02040503050406030204" pitchFamily="18" charset="0"/>
                                </a:rPr>
                                <m:t>1−</m:t>
                              </m:r>
                              <m:func>
                                <m:funcPr>
                                  <m:ctrlPr>
                                    <a:rPr lang="en-US" sz="1800" i="1">
                                      <a:latin typeface="Cambria Math" panose="02040503050406030204" pitchFamily="18" charset="0"/>
                                    </a:rPr>
                                  </m:ctrlPr>
                                </m:funcPr>
                                <m:fName>
                                  <m:r>
                                    <m:rPr>
                                      <m:sty m:val="p"/>
                                    </m:rPr>
                                    <a:rPr lang="en-US" sz="1800" i="0">
                                      <a:latin typeface="Cambria Math" panose="02040503050406030204" pitchFamily="18" charset="0"/>
                                    </a:rPr>
                                    <m:t>exp</m:t>
                                  </m:r>
                                </m:fName>
                                <m:e>
                                  <m:d>
                                    <m:dPr>
                                      <m:ctrlPr>
                                        <a:rPr lang="en-US" sz="1800" i="1">
                                          <a:solidFill>
                                            <a:srgbClr val="836967"/>
                                          </a:solidFill>
                                          <a:latin typeface="Cambria Math" panose="02040503050406030204" pitchFamily="18" charset="0"/>
                                        </a:rPr>
                                      </m:ctrlPr>
                                    </m:dPr>
                                    <m:e>
                                      <m:r>
                                        <a:rPr lang="en-US" sz="1800" i="1">
                                          <a:latin typeface="Cambria Math" panose="02040503050406030204" pitchFamily="18" charset="0"/>
                                        </a:rPr>
                                        <m:t>𝑗</m:t>
                                      </m:r>
                                      <m:r>
                                        <a:rPr lang="en-US" sz="1800" i="0">
                                          <a:latin typeface="Cambria Math" panose="02040503050406030204" pitchFamily="18" charset="0"/>
                                        </a:rPr>
                                        <m:t>2</m:t>
                                      </m:r>
                                      <m:r>
                                        <a:rPr lang="en-US" sz="1800" i="1">
                                          <a:latin typeface="Cambria Math" panose="02040503050406030204" pitchFamily="18" charset="0"/>
                                        </a:rPr>
                                        <m:t>𝜋</m:t>
                                      </m:r>
                                      <m:r>
                                        <a:rPr lang="en-US" sz="1800" i="1">
                                          <a:latin typeface="Cambria Math" panose="02040503050406030204" pitchFamily="18" charset="0"/>
                                        </a:rPr>
                                        <m:t>𝑛</m:t>
                                      </m:r>
                                      <m:f>
                                        <m:fPr>
                                          <m:ctrlPr>
                                            <a:rPr lang="en-US" sz="1800" i="1">
                                              <a:solidFill>
                                                <a:srgbClr val="836967"/>
                                              </a:solidFill>
                                              <a:latin typeface="Cambria Math" panose="02040503050406030204" pitchFamily="18" charset="0"/>
                                            </a:rPr>
                                          </m:ctrlPr>
                                        </m:fPr>
                                        <m:num>
                                          <m:r>
                                            <a:rPr lang="en-US" sz="1800" i="1">
                                              <a:latin typeface="Cambria Math" panose="02040503050406030204" pitchFamily="18" charset="0"/>
                                            </a:rPr>
                                            <m:t>𝑚</m:t>
                                          </m:r>
                                          <m:r>
                                            <a:rPr lang="en-US" sz="1800" i="0">
                                              <a:latin typeface="Cambria Math" panose="02040503050406030204" pitchFamily="18" charset="0"/>
                                            </a:rPr>
                                            <m:t>+</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𝜆</m:t>
                                              </m:r>
                                            </m:e>
                                            <m:sub>
                                              <m:r>
                                                <a:rPr lang="en-US" sz="1800" i="1">
                                                  <a:latin typeface="Cambria Math" panose="02040503050406030204" pitchFamily="18" charset="0"/>
                                                </a:rPr>
                                                <m:t>𝑆𝑇𝑂</m:t>
                                              </m:r>
                                            </m:sub>
                                          </m:sSub>
                                          <m:r>
                                            <a:rPr lang="en-US" sz="1800" i="0">
                                              <a:latin typeface="Cambria Math" panose="02040503050406030204" pitchFamily="18" charset="0"/>
                                            </a:rPr>
                                            <m:t>−</m:t>
                                          </m:r>
                                          <m:r>
                                            <a:rPr lang="en-US" sz="1800" i="1">
                                              <a:latin typeface="Cambria Math" panose="02040503050406030204" pitchFamily="18" charset="0"/>
                                            </a:rPr>
                                            <m:t>𝑘</m:t>
                                          </m:r>
                                        </m:num>
                                        <m:den>
                                          <m:r>
                                            <a:rPr lang="en-US" sz="1800" i="1">
                                              <a:latin typeface="Cambria Math" panose="02040503050406030204" pitchFamily="18" charset="0"/>
                                            </a:rPr>
                                            <m:t>𝑀</m:t>
                                          </m:r>
                                        </m:den>
                                      </m:f>
                                    </m:e>
                                  </m:d>
                                </m:e>
                              </m:func>
                            </m:den>
                          </m:f>
                        </m:e>
                      </m:d>
                    </m:oMath>
                  </m:oMathPara>
                </a14:m>
                <a:endParaRPr lang="en-US" sz="1800"/>
              </a:p>
            </p:txBody>
          </p:sp>
        </mc:Choice>
        <mc:Fallback xmlns="">
          <p:sp>
            <p:nvSpPr>
              <p:cNvPr id="27" name="TextBox 26">
                <a:extLst>
                  <a:ext uri="{FF2B5EF4-FFF2-40B4-BE49-F238E27FC236}">
                    <a16:creationId xmlns:a16="http://schemas.microsoft.com/office/drawing/2014/main" id="{8F73F02C-F0B7-E343-17C3-E2F85B9FF9B1}"/>
                  </a:ext>
                </a:extLst>
              </p:cNvPr>
              <p:cNvSpPr txBox="1">
                <a:spLocks noRot="1" noChangeAspect="1" noMove="1" noResize="1" noEditPoints="1" noAdjustHandles="1" noChangeArrowheads="1" noChangeShapeType="1" noTextEdit="1"/>
              </p:cNvSpPr>
              <p:nvPr/>
            </p:nvSpPr>
            <p:spPr>
              <a:xfrm>
                <a:off x="292854" y="3349838"/>
                <a:ext cx="4503634" cy="3033972"/>
              </a:xfrm>
              <a:prstGeom prst="rect">
                <a:avLst/>
              </a:prstGeom>
              <a:blipFill>
                <a:blip r:embed="rId5"/>
                <a:stretch>
                  <a:fillRect l="-403" t="-596"/>
                </a:stretch>
              </a:blipFill>
              <a:ln w="38100">
                <a:solidFill>
                  <a:srgbClr val="0000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D47CCE-C438-82E2-D6A5-0DE404140757}"/>
                  </a:ext>
                </a:extLst>
              </p:cNvPr>
              <p:cNvSpPr txBox="1"/>
              <p:nvPr/>
            </p:nvSpPr>
            <p:spPr>
              <a:xfrm>
                <a:off x="301078" y="914876"/>
                <a:ext cx="4503634" cy="646331"/>
              </a:xfrm>
              <a:prstGeom prst="rect">
                <a:avLst/>
              </a:prstGeom>
              <a:noFill/>
            </p:spPr>
            <p:txBody>
              <a:bodyPr wrap="square" rtlCol="0">
                <a:spAutoFit/>
              </a:bodyPr>
              <a:lstStyle/>
              <a:p>
                <a:pPr marL="285750" indent="-285750">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Thành phần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panose="02040503050406030204" pitchFamily="18" charset="0"/>
                            <a:cs typeface="Times New Roman" panose="02020603050405020304" pitchFamily="18" charset="0"/>
                          </a:rPr>
                          <m:t>𝐿</m:t>
                        </m:r>
                      </m:e>
                      <m:sub>
                        <m:r>
                          <a:rPr lang="en-US" sz="1800" i="1" smtClean="0">
                            <a:latin typeface="Cambria Math" panose="02040503050406030204" pitchFamily="18" charset="0"/>
                            <a:cs typeface="Times New Roman" panose="02020603050405020304" pitchFamily="18" charset="0"/>
                          </a:rPr>
                          <m:t>𝑆𝑇𝑂</m:t>
                        </m:r>
                      </m:sub>
                    </m:sSub>
                    <m:r>
                      <a:rPr lang="en-US" sz="1800" i="1" smtClean="0">
                        <a:latin typeface="Cambria Math" panose="02040503050406030204" pitchFamily="18" charset="0"/>
                        <a:cs typeface="Times New Roman" panose="02020603050405020304" pitchFamily="18" charset="0"/>
                      </a:rPr>
                      <m:t> </m:t>
                    </m:r>
                  </m:oMath>
                </a14:m>
                <a:r>
                  <a:rPr lang="en-US" sz="1800">
                    <a:latin typeface="Times New Roman" panose="02020603050405020304" pitchFamily="18" charset="0"/>
                    <a:cs typeface="Times New Roman" panose="02020603050405020304" pitchFamily="18" charset="0"/>
                  </a:rPr>
                  <a:t>khiến cho vạch phổ cực đại bị dịch đi 1 lượng</a:t>
                </a:r>
              </a:p>
            </p:txBody>
          </p:sp>
        </mc:Choice>
        <mc:Fallback xmlns="">
          <p:sp>
            <p:nvSpPr>
              <p:cNvPr id="22" name="TextBox 21">
                <a:extLst>
                  <a:ext uri="{FF2B5EF4-FFF2-40B4-BE49-F238E27FC236}">
                    <a16:creationId xmlns:a16="http://schemas.microsoft.com/office/drawing/2014/main" id="{C9D47CCE-C438-82E2-D6A5-0DE404140757}"/>
                  </a:ext>
                </a:extLst>
              </p:cNvPr>
              <p:cNvSpPr txBox="1">
                <a:spLocks noRot="1" noChangeAspect="1" noMove="1" noResize="1" noEditPoints="1" noAdjustHandles="1" noChangeArrowheads="1" noChangeShapeType="1" noTextEdit="1"/>
              </p:cNvSpPr>
              <p:nvPr/>
            </p:nvSpPr>
            <p:spPr>
              <a:xfrm>
                <a:off x="301078" y="914876"/>
                <a:ext cx="4503634" cy="646331"/>
              </a:xfrm>
              <a:prstGeom prst="rect">
                <a:avLst/>
              </a:prstGeom>
              <a:blipFill>
                <a:blip r:embed="rId6"/>
                <a:stretch>
                  <a:fillRect l="-812" t="-4717" b="-1415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3F83539C-28B4-0A1E-07A4-C902BC21A4C4}"/>
              </a:ext>
            </a:extLst>
          </p:cNvPr>
          <p:cNvPicPr>
            <a:picLocks noChangeAspect="1"/>
          </p:cNvPicPr>
          <p:nvPr/>
        </p:nvPicPr>
        <p:blipFill>
          <a:blip r:embed="rId7"/>
          <a:stretch>
            <a:fillRect/>
          </a:stretch>
        </p:blipFill>
        <p:spPr>
          <a:xfrm>
            <a:off x="321438" y="1493263"/>
            <a:ext cx="4475050" cy="1785143"/>
          </a:xfrm>
          <a:prstGeom prst="rect">
            <a:avLst/>
          </a:prstGeom>
        </p:spPr>
      </p:pic>
      <p:sp>
        <p:nvSpPr>
          <p:cNvPr id="29" name="Rectangle 28">
            <a:extLst>
              <a:ext uri="{FF2B5EF4-FFF2-40B4-BE49-F238E27FC236}">
                <a16:creationId xmlns:a16="http://schemas.microsoft.com/office/drawing/2014/main" id="{8E14C496-F4EE-D8B2-1CCA-6FDB91C1E740}"/>
              </a:ext>
            </a:extLst>
          </p:cNvPr>
          <p:cNvSpPr/>
          <p:nvPr/>
        </p:nvSpPr>
        <p:spPr>
          <a:xfrm>
            <a:off x="292854" y="914876"/>
            <a:ext cx="4503634" cy="23635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5328C4E8-A304-6588-5A1D-93E35EFADEFD}"/>
              </a:ext>
            </a:extLst>
          </p:cNvPr>
          <p:cNvCxnSpPr>
            <a:cxnSpLocks/>
          </p:cNvCxnSpPr>
          <p:nvPr/>
        </p:nvCxnSpPr>
        <p:spPr>
          <a:xfrm>
            <a:off x="7939043" y="4233653"/>
            <a:ext cx="1999716" cy="418801"/>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596598-D1D9-F6EE-13B4-59C30656CAC9}"/>
              </a:ext>
            </a:extLst>
          </p:cNvPr>
          <p:cNvCxnSpPr>
            <a:cxnSpLocks/>
          </p:cNvCxnSpPr>
          <p:nvPr/>
        </p:nvCxnSpPr>
        <p:spPr>
          <a:xfrm flipH="1" flipV="1">
            <a:off x="10425869" y="5742774"/>
            <a:ext cx="504202" cy="32474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2D2BB4-BDAC-A50F-0421-0A66E1265289}"/>
              </a:ext>
            </a:extLst>
          </p:cNvPr>
          <p:cNvCxnSpPr>
            <a:cxnSpLocks/>
          </p:cNvCxnSpPr>
          <p:nvPr/>
        </p:nvCxnSpPr>
        <p:spPr>
          <a:xfrm>
            <a:off x="5906317" y="5375306"/>
            <a:ext cx="3032584" cy="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199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Ước lượng STO như thế nào?</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2" name="Picture 11" descr="Chart&#10;&#10;Description automatically generated">
            <a:extLst>
              <a:ext uri="{FF2B5EF4-FFF2-40B4-BE49-F238E27FC236}">
                <a16:creationId xmlns:a16="http://schemas.microsoft.com/office/drawing/2014/main" id="{1506C1AC-4857-B079-C97C-FD651B969530}"/>
              </a:ext>
            </a:extLst>
          </p:cNvPr>
          <p:cNvPicPr>
            <a:picLocks noChangeAspect="1"/>
          </p:cNvPicPr>
          <p:nvPr/>
        </p:nvPicPr>
        <p:blipFill>
          <a:blip r:embed="rId3"/>
          <a:stretch>
            <a:fillRect/>
          </a:stretch>
        </p:blipFill>
        <p:spPr>
          <a:xfrm>
            <a:off x="4832324" y="1010490"/>
            <a:ext cx="6985817" cy="3988799"/>
          </a:xfrm>
          <a:prstGeom prst="rect">
            <a:avLst/>
          </a:prstGeom>
          <a:ln w="9525">
            <a:solidFill>
              <a:srgbClr val="00B050"/>
            </a:solidFill>
          </a:ln>
        </p:spPr>
      </p:pic>
      <p:pic>
        <p:nvPicPr>
          <p:cNvPr id="13" name="Picture 12" descr="Chart, line chart&#10;&#10;Description automatically generated">
            <a:extLst>
              <a:ext uri="{FF2B5EF4-FFF2-40B4-BE49-F238E27FC236}">
                <a16:creationId xmlns:a16="http://schemas.microsoft.com/office/drawing/2014/main" id="{C01D2F50-FF89-CF45-D76B-0BF54A7637D7}"/>
              </a:ext>
            </a:extLst>
          </p:cNvPr>
          <p:cNvPicPr>
            <a:picLocks noChangeAspect="1"/>
          </p:cNvPicPr>
          <p:nvPr/>
        </p:nvPicPr>
        <p:blipFill rotWithShape="1">
          <a:blip r:embed="rId4">
            <a:extLst>
              <a:ext uri="{28A0092B-C50C-407E-A947-70E740481C1C}">
                <a14:useLocalDpi xmlns:a14="http://schemas.microsoft.com/office/drawing/2010/main" val="0"/>
              </a:ext>
            </a:extLst>
          </a:blip>
          <a:srcRect l="2673"/>
          <a:stretch/>
        </p:blipFill>
        <p:spPr bwMode="auto">
          <a:xfrm>
            <a:off x="131499" y="1829705"/>
            <a:ext cx="4304554" cy="2488963"/>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0757C9-A957-28DF-DAAE-CA265597425D}"/>
                  </a:ext>
                </a:extLst>
              </p:cNvPr>
              <p:cNvSpPr txBox="1"/>
              <p:nvPr/>
            </p:nvSpPr>
            <p:spPr>
              <a:xfrm>
                <a:off x="861843" y="4277978"/>
                <a:ext cx="2634241" cy="5717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𝛿</m:t>
                      </m:r>
                      <m:r>
                        <a:rPr lang="en-US" i="0">
                          <a:latin typeface="Cambria Math" panose="02040503050406030204" pitchFamily="18" charset="0"/>
                        </a:rPr>
                        <m:t>=−</m:t>
                      </m:r>
                      <m:r>
                        <a:rPr lang="en-US" i="1">
                          <a:latin typeface="Cambria Math" panose="02040503050406030204" pitchFamily="18" charset="0"/>
                        </a:rPr>
                        <m:t>𝑅𝑒𝑎𝑙</m:t>
                      </m:r>
                      <m:d>
                        <m:dPr>
                          <m:begChr m:val="["/>
                          <m:endChr m:val="]"/>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r>
                                        <a:rPr lang="en-US" i="0">
                                          <a:latin typeface="Cambria Math" panose="02040503050406030204" pitchFamily="18" charset="0"/>
                                        </a:rPr>
                                        <m:t>−1</m:t>
                                      </m:r>
                                    </m:sub>
                                  </m:sSub>
                                  <m:r>
                                    <a:rPr lang="en-US" i="0">
                                      <a:latin typeface="Cambria Math" panose="02040503050406030204" pitchFamily="18" charset="0"/>
                                    </a:rPr>
                                    <m:t> </m:t>
                                  </m:r>
                                </m:e>
                              </m:d>
                            </m:num>
                            <m:den>
                              <m:r>
                                <a:rPr lang="en-US" i="0">
                                  <a:latin typeface="Cambria Math" panose="02040503050406030204" pitchFamily="18" charset="0"/>
                                </a:rPr>
                                <m:t>2</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r>
                                    <a:rPr lang="en-US" i="0">
                                      <a:latin typeface="Cambria Math" panose="02040503050406030204" pitchFamily="18" charset="0"/>
                                    </a:rPr>
                                    <m:t>+1</m:t>
                                  </m:r>
                                </m:sub>
                              </m:sSub>
                            </m:den>
                          </m:f>
                        </m:e>
                      </m:d>
                    </m:oMath>
                  </m:oMathPara>
                </a14:m>
                <a:endParaRPr lang="en-US"/>
              </a:p>
            </p:txBody>
          </p:sp>
        </mc:Choice>
        <mc:Fallback xmlns="">
          <p:sp>
            <p:nvSpPr>
              <p:cNvPr id="15" name="TextBox 14">
                <a:extLst>
                  <a:ext uri="{FF2B5EF4-FFF2-40B4-BE49-F238E27FC236}">
                    <a16:creationId xmlns:a16="http://schemas.microsoft.com/office/drawing/2014/main" id="{A90757C9-A957-28DF-DAAE-CA265597425D}"/>
                  </a:ext>
                </a:extLst>
              </p:cNvPr>
              <p:cNvSpPr txBox="1">
                <a:spLocks noRot="1" noChangeAspect="1" noMove="1" noResize="1" noEditPoints="1" noAdjustHandles="1" noChangeArrowheads="1" noChangeShapeType="1" noTextEdit="1"/>
              </p:cNvSpPr>
              <p:nvPr/>
            </p:nvSpPr>
            <p:spPr>
              <a:xfrm>
                <a:off x="861843" y="4277978"/>
                <a:ext cx="2634241" cy="5717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2E17ECA-264D-BB6B-45CD-5676539F578D}"/>
                  </a:ext>
                </a:extLst>
              </p:cNvPr>
              <p:cNvSpPr txBox="1"/>
              <p:nvPr/>
            </p:nvSpPr>
            <p:spPr>
              <a:xfrm>
                <a:off x="131499" y="4835116"/>
                <a:ext cx="4423409" cy="1548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836967"/>
                              </a:solidFill>
                              <a:latin typeface="Cambria Math" panose="02040503050406030204" pitchFamily="18" charset="0"/>
                            </a:rPr>
                          </m:ctrlPr>
                        </m:acc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𝑆𝑇𝑂</m:t>
                              </m:r>
                            </m:sub>
                          </m:sSub>
                        </m:e>
                      </m:acc>
                      <m:r>
                        <a:rPr lang="en-US" sz="1600" i="0">
                          <a:latin typeface="Cambria Math" panose="02040503050406030204" pitchFamily="18" charset="0"/>
                        </a:rPr>
                        <m:t>=−</m:t>
                      </m:r>
                      <m:r>
                        <m:rPr>
                          <m:sty m:val="p"/>
                        </m:rPr>
                        <a:rPr lang="en-US" sz="1600" i="0">
                          <a:latin typeface="Cambria Math" panose="02040503050406030204" pitchFamily="18" charset="0"/>
                        </a:rPr>
                        <m:t>Real</m:t>
                      </m:r>
                      <m:d>
                        <m:dPr>
                          <m:begChr m:val="["/>
                          <m:endChr m:val="]"/>
                          <m:ctrlPr>
                            <a:rPr lang="en-US" sz="1600" i="1">
                              <a:solidFill>
                                <a:srgbClr val="836967"/>
                              </a:solidFill>
                              <a:latin typeface="Cambria Math" panose="02040503050406030204" pitchFamily="18" charset="0"/>
                            </a:rPr>
                          </m:ctrlPr>
                        </m:dPr>
                        <m:e>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num>
                            <m:den>
                              <m:r>
                                <a:rPr lang="en-US" sz="1600" i="0">
                                  <a:latin typeface="Cambria Math" panose="02040503050406030204" pitchFamily="18" charset="0"/>
                                </a:rPr>
                                <m:t>2</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den>
                          </m:f>
                        </m:e>
                      </m:d>
                      <m:r>
                        <a:rPr lang="en-US" sz="1600" i="0">
                          <a:latin typeface="Cambria Math" panose="02040503050406030204" pitchFamily="18" charset="0"/>
                        </a:rPr>
                        <m:t> </m:t>
                      </m:r>
                    </m:oMath>
                  </m:oMathPara>
                </a14:m>
                <a:endParaRPr lang="en-US" sz="1600"/>
              </a:p>
              <a:p>
                <a:endParaRPr lang="en-US" sz="1600" i="1">
                  <a:solidFill>
                    <a:srgbClr val="836967"/>
                  </a:solidFill>
                  <a:latin typeface="Cambria Math" panose="02040503050406030204" pitchFamily="18" charset="0"/>
                </a:endParaRPr>
              </a:p>
              <a:p>
                <a14:m>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r>
                      <a:rPr lang="en-US" sz="1600" i="0">
                        <a:latin typeface="Cambria Math" panose="02040503050406030204" pitchFamily="18" charset="0"/>
                      </a:rPr>
                      <m:t>=</m:t>
                    </m:r>
                    <m:f>
                      <m:fPr>
                        <m:ctrlPr>
                          <a:rPr lang="en-US" sz="1600" i="1">
                            <a:solidFill>
                              <a:srgbClr val="836967"/>
                            </a:solidFill>
                            <a:latin typeface="Cambria Math" panose="02040503050406030204" pitchFamily="18" charset="0"/>
                          </a:rPr>
                        </m:ctrlPr>
                      </m:fPr>
                      <m:num>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𝑙</m:t>
                            </m:r>
                            <m:r>
                              <a:rPr lang="en-US" sz="1600" i="0">
                                <a:latin typeface="Cambria Math" panose="02040503050406030204" pitchFamily="18" charset="0"/>
                              </a:rPr>
                              <m:t>−1</m:t>
                            </m:r>
                          </m:sup>
                        </m:sSubSup>
                        <m:r>
                          <a:rPr lang="en-US" sz="1600" i="0">
                            <a:latin typeface="Cambria Math" panose="02040503050406030204" pitchFamily="18" charset="0"/>
                          </a:rPr>
                          <m:t>+</m:t>
                        </m:r>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𝑙</m:t>
                            </m:r>
                          </m:sup>
                        </m:sSubSup>
                      </m:num>
                      <m:den>
                        <m:r>
                          <a:rPr lang="en-US" sz="1600" i="0">
                            <a:latin typeface="Cambria Math" panose="02040503050406030204" pitchFamily="18" charset="0"/>
                          </a:rPr>
                          <m:t>2</m:t>
                        </m:r>
                      </m:den>
                    </m:f>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𝑌</m:t>
                        </m:r>
                      </m:e>
                      <m:sub>
                        <m:r>
                          <a:rPr lang="en-GB" sz="1600" i="1">
                            <a:latin typeface="Cambria Math" panose="02040503050406030204" pitchFamily="18" charset="0"/>
                          </a:rPr>
                          <m:t>𝑖</m:t>
                        </m:r>
                      </m:sub>
                    </m:sSub>
                    <m:r>
                      <m:rPr>
                        <m:aln/>
                      </m:rPr>
                      <a:rPr lang="en-GB" sz="1600" i="1">
                        <a:latin typeface="Cambria Math" panose="02040503050406030204" pitchFamily="18" charset="0"/>
                      </a:rPr>
                      <m:t>=</m:t>
                    </m:r>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GB" sz="1600" i="1">
                                <a:latin typeface="Cambria Math" panose="02040503050406030204" pitchFamily="18" charset="0"/>
                              </a:rPr>
                              <m:t>𝑌</m:t>
                            </m:r>
                          </m:e>
                          <m:sub>
                            <m:r>
                              <a:rPr lang="en-GB" sz="1600" i="1">
                                <a:latin typeface="Cambria Math" panose="02040503050406030204" pitchFamily="18" charset="0"/>
                              </a:rPr>
                              <m:t>𝑖</m:t>
                            </m:r>
                          </m:sub>
                          <m:sup>
                            <m:r>
                              <a:rPr lang="en-GB" sz="1600" i="1">
                                <a:latin typeface="Cambria Math" panose="02040503050406030204" pitchFamily="18" charset="0"/>
                              </a:rPr>
                              <m:t>𝑙</m:t>
                            </m:r>
                            <m:r>
                              <a:rPr lang="en-GB" sz="1600" i="1">
                                <a:latin typeface="Cambria Math" panose="02040503050406030204" pitchFamily="18" charset="0"/>
                              </a:rPr>
                              <m:t>−1</m:t>
                            </m:r>
                          </m:sup>
                        </m:sSubSup>
                        <m:r>
                          <a:rPr lang="en-GB" sz="1600" i="1">
                            <a:latin typeface="Cambria Math" panose="02040503050406030204" pitchFamily="18" charset="0"/>
                          </a:rPr>
                          <m:t>+</m:t>
                        </m:r>
                        <m:sSubSup>
                          <m:sSubSupPr>
                            <m:ctrlPr>
                              <a:rPr lang="en-US" sz="1600" i="1">
                                <a:latin typeface="Cambria Math" panose="02040503050406030204" pitchFamily="18" charset="0"/>
                              </a:rPr>
                            </m:ctrlPr>
                          </m:sSubSupPr>
                          <m:e>
                            <m:r>
                              <a:rPr lang="en-GB" sz="1600" i="1">
                                <a:latin typeface="Cambria Math" panose="02040503050406030204" pitchFamily="18" charset="0"/>
                              </a:rPr>
                              <m:t>𝑌</m:t>
                            </m:r>
                          </m:e>
                          <m:sub>
                            <m:r>
                              <a:rPr lang="en-GB" sz="1600" i="1">
                                <a:latin typeface="Cambria Math" panose="02040503050406030204" pitchFamily="18" charset="0"/>
                              </a:rPr>
                              <m:t>𝑖</m:t>
                            </m:r>
                          </m:sub>
                          <m:sup>
                            <m:r>
                              <a:rPr lang="en-GB" sz="1600" i="1">
                                <a:latin typeface="Cambria Math" panose="02040503050406030204" pitchFamily="18" charset="0"/>
                              </a:rPr>
                              <m:t>𝑙</m:t>
                            </m:r>
                          </m:sup>
                        </m:sSubSup>
                      </m:num>
                      <m:den>
                        <m:r>
                          <a:rPr lang="en-GB" sz="1600" i="1">
                            <a:latin typeface="Cambria Math" panose="02040503050406030204" pitchFamily="18" charset="0"/>
                          </a:rPr>
                          <m:t>2</m:t>
                        </m:r>
                      </m:den>
                    </m:f>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𝑌</m:t>
                        </m:r>
                      </m:e>
                      <m:sub>
                        <m:r>
                          <a:rPr lang="en-GB" sz="1600" i="1">
                            <a:latin typeface="Cambria Math" panose="02040503050406030204" pitchFamily="18" charset="0"/>
                          </a:rPr>
                          <m:t>𝑖</m:t>
                        </m:r>
                        <m:r>
                          <a:rPr lang="en-GB" sz="1600" i="1">
                            <a:latin typeface="Cambria Math" panose="02040503050406030204" pitchFamily="18" charset="0"/>
                          </a:rPr>
                          <m:t>+1</m:t>
                        </m:r>
                      </m:sub>
                    </m:sSub>
                    <m:r>
                      <m:rPr>
                        <m:aln/>
                      </m:rPr>
                      <a:rPr lang="en-GB" sz="1600" i="1">
                        <a:latin typeface="Cambria Math" panose="02040503050406030204" pitchFamily="18" charset="0"/>
                      </a:rPr>
                      <m:t>=</m:t>
                    </m:r>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a:rPr lang="en-GB" sz="1600" i="1">
                                <a:latin typeface="Cambria Math" panose="02040503050406030204" pitchFamily="18" charset="0"/>
                              </a:rPr>
                              <m:t>𝑌</m:t>
                            </m:r>
                          </m:e>
                          <m:sub>
                            <m:r>
                              <a:rPr lang="en-GB" sz="1600" i="1">
                                <a:latin typeface="Cambria Math" panose="02040503050406030204" pitchFamily="18" charset="0"/>
                              </a:rPr>
                              <m:t>𝑖</m:t>
                            </m:r>
                            <m:r>
                              <a:rPr lang="en-GB" sz="1600" i="1">
                                <a:latin typeface="Cambria Math" panose="02040503050406030204" pitchFamily="18" charset="0"/>
                              </a:rPr>
                              <m:t>+1</m:t>
                            </m:r>
                          </m:sub>
                          <m:sup>
                            <m:r>
                              <a:rPr lang="en-GB" sz="1600" i="1">
                                <a:latin typeface="Cambria Math" panose="02040503050406030204" pitchFamily="18" charset="0"/>
                              </a:rPr>
                              <m:t>𝑙</m:t>
                            </m:r>
                            <m:r>
                              <a:rPr lang="en-GB" sz="1600" i="1">
                                <a:latin typeface="Cambria Math" panose="02040503050406030204" pitchFamily="18" charset="0"/>
                              </a:rPr>
                              <m:t>−1</m:t>
                            </m:r>
                          </m:sup>
                        </m:sSubSup>
                        <m:r>
                          <a:rPr lang="en-GB" sz="1600" i="1">
                            <a:latin typeface="Cambria Math" panose="02040503050406030204" pitchFamily="18" charset="0"/>
                          </a:rPr>
                          <m:t>+</m:t>
                        </m:r>
                        <m:sSubSup>
                          <m:sSubSupPr>
                            <m:ctrlPr>
                              <a:rPr lang="en-US" sz="1600" i="1">
                                <a:latin typeface="Cambria Math" panose="02040503050406030204" pitchFamily="18" charset="0"/>
                              </a:rPr>
                            </m:ctrlPr>
                          </m:sSubSupPr>
                          <m:e>
                            <m:r>
                              <a:rPr lang="en-GB" sz="1600" i="1">
                                <a:latin typeface="Cambria Math" panose="02040503050406030204" pitchFamily="18" charset="0"/>
                              </a:rPr>
                              <m:t>𝑌</m:t>
                            </m:r>
                          </m:e>
                          <m:sub>
                            <m:r>
                              <a:rPr lang="en-GB" sz="1600" i="1">
                                <a:latin typeface="Cambria Math" panose="02040503050406030204" pitchFamily="18" charset="0"/>
                              </a:rPr>
                              <m:t>𝑖</m:t>
                            </m:r>
                            <m:r>
                              <a:rPr lang="en-GB" sz="1600" i="1">
                                <a:latin typeface="Cambria Math" panose="02040503050406030204" pitchFamily="18" charset="0"/>
                              </a:rPr>
                              <m:t>+1</m:t>
                            </m:r>
                          </m:sub>
                          <m:sup>
                            <m:r>
                              <a:rPr lang="en-GB" sz="1600" i="1">
                                <a:latin typeface="Cambria Math" panose="02040503050406030204" pitchFamily="18" charset="0"/>
                              </a:rPr>
                              <m:t>𝑙</m:t>
                            </m:r>
                          </m:sup>
                        </m:sSubSup>
                      </m:num>
                      <m:den>
                        <m:r>
                          <a:rPr lang="en-GB" sz="1600" i="1">
                            <a:latin typeface="Cambria Math" panose="02040503050406030204" pitchFamily="18" charset="0"/>
                          </a:rPr>
                          <m:t>2</m:t>
                        </m:r>
                      </m:den>
                    </m:f>
                  </m:oMath>
                </a14:m>
                <a:r>
                  <a:rPr lang="en-US" sz="1600"/>
                  <a:t> </a:t>
                </a:r>
              </a:p>
            </p:txBody>
          </p:sp>
        </mc:Choice>
        <mc:Fallback xmlns="">
          <p:sp>
            <p:nvSpPr>
              <p:cNvPr id="17" name="TextBox 16">
                <a:extLst>
                  <a:ext uri="{FF2B5EF4-FFF2-40B4-BE49-F238E27FC236}">
                    <a16:creationId xmlns:a16="http://schemas.microsoft.com/office/drawing/2014/main" id="{D2E17ECA-264D-BB6B-45CD-5676539F578D}"/>
                  </a:ext>
                </a:extLst>
              </p:cNvPr>
              <p:cNvSpPr txBox="1">
                <a:spLocks noRot="1" noChangeAspect="1" noMove="1" noResize="1" noEditPoints="1" noAdjustHandles="1" noChangeArrowheads="1" noChangeShapeType="1" noTextEdit="1"/>
              </p:cNvSpPr>
              <p:nvPr/>
            </p:nvSpPr>
            <p:spPr>
              <a:xfrm>
                <a:off x="131499" y="4835116"/>
                <a:ext cx="4423409" cy="15486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CC6807-C0CD-E9A1-BC05-E6147F64C4C0}"/>
                  </a:ext>
                </a:extLst>
              </p:cNvPr>
              <p:cNvSpPr txBox="1"/>
              <p:nvPr/>
            </p:nvSpPr>
            <p:spPr>
              <a:xfrm>
                <a:off x="2943428" y="1894711"/>
                <a:ext cx="1569479" cy="307777"/>
              </a:xfrm>
              <a:prstGeom prst="rect">
                <a:avLst/>
              </a:prstGeom>
              <a:noFill/>
            </p:spPr>
            <p:txBody>
              <a:bodyPr wrap="square" rtlCol="0">
                <a:spAutoFit/>
              </a:bodyPr>
              <a:lstStyle/>
              <a:p>
                <a:r>
                  <a:rPr lang="en-US" b="1">
                    <a:solidFill>
                      <a:srgbClr val="FF0000"/>
                    </a:solidFill>
                    <a:latin typeface="Times New Roman" panose="02020603050405020304" pitchFamily="18" charset="0"/>
                    <a:cs typeface="Times New Roman" panose="02020603050405020304" pitchFamily="18" charset="0"/>
                  </a:rPr>
                  <a:t>Ước lượng </a:t>
                </a:r>
                <a14:m>
                  <m:oMath xmlns:m="http://schemas.openxmlformats.org/officeDocument/2006/math">
                    <m:sSub>
                      <m:sSubPr>
                        <m:ctrlPr>
                          <a:rPr lang="en-US" sz="1400" b="1" i="1" smtClean="0">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𝝀</m:t>
                        </m:r>
                      </m:e>
                      <m:sub>
                        <m:r>
                          <a:rPr lang="en-US" sz="1400" b="1" i="1">
                            <a:solidFill>
                              <a:srgbClr val="FF0000"/>
                            </a:solidFill>
                            <a:latin typeface="Cambria Math" panose="02040503050406030204" pitchFamily="18" charset="0"/>
                          </a:rPr>
                          <m:t>𝑺𝑻𝑶</m:t>
                        </m:r>
                      </m:sub>
                    </m:sSub>
                  </m:oMath>
                </a14:m>
                <a:r>
                  <a:rPr lang="en-US" b="1">
                    <a:solidFill>
                      <a:srgbClr val="FF0000"/>
                    </a:solidFill>
                    <a:latin typeface="Times New Roman" panose="02020603050405020304" pitchFamily="18" charset="0"/>
                    <a:cs typeface="Times New Roman" panose="02020603050405020304" pitchFamily="18" charset="0"/>
                  </a:rPr>
                  <a:t> </a:t>
                </a:r>
              </a:p>
            </p:txBody>
          </p:sp>
        </mc:Choice>
        <mc:Fallback xmlns="">
          <p:sp>
            <p:nvSpPr>
              <p:cNvPr id="8" name="TextBox 7">
                <a:extLst>
                  <a:ext uri="{FF2B5EF4-FFF2-40B4-BE49-F238E27FC236}">
                    <a16:creationId xmlns:a16="http://schemas.microsoft.com/office/drawing/2014/main" id="{70CC6807-C0CD-E9A1-BC05-E6147F64C4C0}"/>
                  </a:ext>
                </a:extLst>
              </p:cNvPr>
              <p:cNvSpPr txBox="1">
                <a:spLocks noRot="1" noChangeAspect="1" noMove="1" noResize="1" noEditPoints="1" noAdjustHandles="1" noChangeArrowheads="1" noChangeShapeType="1" noTextEdit="1"/>
              </p:cNvSpPr>
              <p:nvPr/>
            </p:nvSpPr>
            <p:spPr>
              <a:xfrm>
                <a:off x="2943428" y="1894711"/>
                <a:ext cx="1569479" cy="307777"/>
              </a:xfrm>
              <a:prstGeom prst="rect">
                <a:avLst/>
              </a:prstGeom>
              <a:blipFill>
                <a:blip r:embed="rId7"/>
                <a:stretch>
                  <a:fillRect l="-1167" t="-4000" b="-2000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D62CFC2C-A816-FF66-005B-5398FF9FA1C1}"/>
              </a:ext>
            </a:extLst>
          </p:cNvPr>
          <p:cNvSpPr/>
          <p:nvPr/>
        </p:nvSpPr>
        <p:spPr>
          <a:xfrm>
            <a:off x="131499" y="1811708"/>
            <a:ext cx="4423409" cy="457210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9E8074-ED1E-48A3-B3C7-1C09C8A1FFF4}"/>
                  </a:ext>
                </a:extLst>
              </p:cNvPr>
              <p:cNvSpPr txBox="1"/>
              <p:nvPr/>
            </p:nvSpPr>
            <p:spPr>
              <a:xfrm>
                <a:off x="131499" y="1010491"/>
                <a:ext cx="4381408" cy="338554"/>
              </a:xfrm>
              <a:prstGeom prst="rect">
                <a:avLst/>
              </a:prstGeom>
              <a:noFill/>
              <a:ln w="38100">
                <a:solidFill>
                  <a:srgbClr val="0000FF"/>
                </a:solid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Ước lượng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𝐿</m:t>
                        </m:r>
                      </m:e>
                      <m:sub>
                        <m:r>
                          <a:rPr lang="en-US" sz="1600" i="1" smtClean="0">
                            <a:latin typeface="Cambria Math" panose="02040503050406030204" pitchFamily="18" charset="0"/>
                          </a:rPr>
                          <m:t>𝑆𝑇𝑂</m:t>
                        </m:r>
                      </m:sub>
                    </m:sSub>
                  </m:oMath>
                </a14:m>
                <a:r>
                  <a:rPr lang="en-US" sz="1600">
                    <a:latin typeface="Times New Roman" panose="02020603050405020304" pitchFamily="18" charset="0"/>
                    <a:cs typeface="Times New Roman" panose="02020603050405020304" pitchFamily="18" charset="0"/>
                  </a:rPr>
                  <a:t> thông qua kết quả giải điều chế</a:t>
                </a:r>
              </a:p>
            </p:txBody>
          </p:sp>
        </mc:Choice>
        <mc:Fallback xmlns="">
          <p:sp>
            <p:nvSpPr>
              <p:cNvPr id="18" name="TextBox 17">
                <a:extLst>
                  <a:ext uri="{FF2B5EF4-FFF2-40B4-BE49-F238E27FC236}">
                    <a16:creationId xmlns:a16="http://schemas.microsoft.com/office/drawing/2014/main" id="{F79E8074-ED1E-48A3-B3C7-1C09C8A1FFF4}"/>
                  </a:ext>
                </a:extLst>
              </p:cNvPr>
              <p:cNvSpPr txBox="1">
                <a:spLocks noRot="1" noChangeAspect="1" noMove="1" noResize="1" noEditPoints="1" noAdjustHandles="1" noChangeArrowheads="1" noChangeShapeType="1" noTextEdit="1"/>
              </p:cNvSpPr>
              <p:nvPr/>
            </p:nvSpPr>
            <p:spPr>
              <a:xfrm>
                <a:off x="131499" y="1010491"/>
                <a:ext cx="4381408" cy="338554"/>
              </a:xfrm>
              <a:prstGeom prst="rect">
                <a:avLst/>
              </a:prstGeom>
              <a:blipFill>
                <a:blip r:embed="rId8"/>
                <a:stretch>
                  <a:fillRect b="-16393"/>
                </a:stretch>
              </a:blipFill>
              <a:ln w="38100">
                <a:solidFill>
                  <a:srgbClr val="0000FF"/>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8C008730-27F0-3C02-A3F5-55386377EDCB}"/>
              </a:ext>
            </a:extLst>
          </p:cNvPr>
          <p:cNvPicPr>
            <a:picLocks noChangeAspect="1"/>
          </p:cNvPicPr>
          <p:nvPr/>
        </p:nvPicPr>
        <p:blipFill rotWithShape="1">
          <a:blip r:embed="rId9"/>
          <a:srcRect b="73554"/>
          <a:stretch/>
        </p:blipFill>
        <p:spPr>
          <a:xfrm>
            <a:off x="4832324" y="5090445"/>
            <a:ext cx="6985817" cy="1293365"/>
          </a:xfrm>
          <a:prstGeom prst="rect">
            <a:avLst/>
          </a:prstGeom>
          <a:ln w="9525">
            <a:solidFill>
              <a:srgbClr val="FF0000"/>
            </a:solidFill>
          </a:ln>
        </p:spPr>
      </p:pic>
      <p:cxnSp>
        <p:nvCxnSpPr>
          <p:cNvPr id="5" name="Straight Arrow Connector 4">
            <a:extLst>
              <a:ext uri="{FF2B5EF4-FFF2-40B4-BE49-F238E27FC236}">
                <a16:creationId xmlns:a16="http://schemas.microsoft.com/office/drawing/2014/main" id="{79CF9578-5B92-9EFA-DA57-CBCD7329366D}"/>
              </a:ext>
            </a:extLst>
          </p:cNvPr>
          <p:cNvCxnSpPr>
            <a:stCxn id="3" idx="1"/>
          </p:cNvCxnSpPr>
          <p:nvPr/>
        </p:nvCxnSpPr>
        <p:spPr>
          <a:xfrm flipH="1" flipV="1">
            <a:off x="4324172" y="5272755"/>
            <a:ext cx="508152" cy="464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463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Tại sao cần đồng bộ 2 lần mà không phải 1 lần?</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6415A8-C523-76D9-F77B-AC039A360E33}"/>
                  </a:ext>
                </a:extLst>
              </p:cNvPr>
              <p:cNvSpPr txBox="1"/>
              <p:nvPr/>
            </p:nvSpPr>
            <p:spPr>
              <a:xfrm>
                <a:off x="155575" y="1071976"/>
                <a:ext cx="4211326" cy="5268045"/>
              </a:xfrm>
              <a:prstGeom prst="rect">
                <a:avLst/>
              </a:prstGeom>
              <a:noFill/>
              <a:ln w="38100">
                <a:solidFill>
                  <a:srgbClr val="00B050"/>
                </a:solidFill>
              </a:ln>
            </p:spPr>
            <p:txBody>
              <a:bodyPr wrap="square">
                <a:spAutoFit/>
              </a:bodyPr>
              <a:lstStyle/>
              <a:p>
                <a:endParaRPr lang="en-US" sz="1600"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effectLst/>
                              <a:latin typeface="Cambria Math" panose="020405030504060302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𝑠</m:t>
                          </m:r>
                        </m:e>
                      </m:acc>
                      <m:r>
                        <a:rPr lang="en-US"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i="1">
                          <a:effectLst/>
                          <a:latin typeface="Cambria Math" panose="02040503050406030204" pitchFamily="18" charset="0"/>
                          <a:ea typeface="Calibri" panose="020F0502020204030204" pitchFamily="34" charset="0"/>
                          <a:cs typeface="Times New Roman" panose="02020603050405020304" pitchFamily="18" charset="0"/>
                        </a:rPr>
                        <m:t>𝑀</m:t>
                      </m:r>
                      <m:r>
                        <a:rPr lang="en-US"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600" i="1">
                              <a:effectLst/>
                              <a:latin typeface="Cambria Math" panose="02040503050406030204" pitchFamily="18" charset="0"/>
                            </a:rPr>
                          </m:ctrlPr>
                        </m:sSubPr>
                        <m:e>
                          <m:acc>
                            <m:accPr>
                              <m:chr m:val="̂"/>
                              <m:ctrlPr>
                                <a:rPr lang="en-US" sz="1600" i="1">
                                  <a:effectLst/>
                                  <a:latin typeface="Cambria Math" panose="02040503050406030204" pitchFamily="18" charset="0"/>
                                </a:rPr>
                              </m:ctrlPr>
                            </m:accPr>
                            <m:e>
                              <m:r>
                                <a:rPr lang="en-US" sz="1600" i="1">
                                  <a:effectLst/>
                                  <a:latin typeface="Cambria Math" panose="02040503050406030204" pitchFamily="18" charset="0"/>
                                  <a:ea typeface="Calibri" panose="020F0502020204030204" pitchFamily="34" charset="0"/>
                                  <a:cs typeface="Times New Roman" panose="02020603050405020304" pitchFamily="18" charset="0"/>
                                </a:rPr>
                                <m:t>𝐿</m:t>
                              </m:r>
                            </m:e>
                          </m:acc>
                        </m:e>
                        <m:sub>
                          <m:r>
                            <a:rPr lang="en-US" sz="1600" i="1">
                              <a:effectLst/>
                              <a:latin typeface="Cambria Math" panose="02040503050406030204" pitchFamily="18" charset="0"/>
                              <a:ea typeface="Calibri" panose="020F0502020204030204" pitchFamily="34" charset="0"/>
                              <a:cs typeface="Times New Roman" panose="02020603050405020304" pitchFamily="18" charset="0"/>
                            </a:rPr>
                            <m:t>𝑆𝑇𝑂</m:t>
                          </m:r>
                        </m:sub>
                      </m:sSub>
                    </m:oMath>
                  </m:oMathPara>
                </a14:m>
                <a:endParaRPr lang="en-US" sz="1600" i="1">
                  <a:solidFill>
                    <a:srgbClr val="836967"/>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600" i="1" smtClean="0">
                              <a:solidFill>
                                <a:srgbClr val="836967"/>
                              </a:solidFill>
                              <a:latin typeface="Cambria Math" panose="02040503050406030204" pitchFamily="18" charset="0"/>
                            </a:rPr>
                          </m:ctrlPr>
                        </m:acc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𝑆𝑇𝑂</m:t>
                              </m:r>
                            </m:sub>
                          </m:sSub>
                        </m:e>
                      </m:acc>
                      <m:r>
                        <a:rPr lang="en-US" sz="1600" i="0">
                          <a:latin typeface="Cambria Math" panose="02040503050406030204" pitchFamily="18" charset="0"/>
                        </a:rPr>
                        <m:t>=−</m:t>
                      </m:r>
                      <m:r>
                        <m:rPr>
                          <m:sty m:val="p"/>
                        </m:rPr>
                        <a:rPr lang="en-US" sz="1600" i="0">
                          <a:latin typeface="Cambria Math" panose="02040503050406030204" pitchFamily="18" charset="0"/>
                        </a:rPr>
                        <m:t>Real</m:t>
                      </m:r>
                      <m:d>
                        <m:dPr>
                          <m:begChr m:val="["/>
                          <m:endChr m:val="]"/>
                          <m:ctrlPr>
                            <a:rPr lang="en-US" sz="1600" i="1">
                              <a:solidFill>
                                <a:srgbClr val="836967"/>
                              </a:solidFill>
                              <a:latin typeface="Cambria Math" panose="02040503050406030204" pitchFamily="18" charset="0"/>
                            </a:rPr>
                          </m:ctrlPr>
                        </m:dPr>
                        <m:e>
                          <m:f>
                            <m:fPr>
                              <m:ctrlPr>
                                <a:rPr lang="en-US" sz="1600" i="1">
                                  <a:solidFill>
                                    <a:srgbClr val="836967"/>
                                  </a:solidFill>
                                  <a:latin typeface="Cambria Math" panose="02040503050406030204" pitchFamily="18" charset="0"/>
                                </a:rPr>
                              </m:ctrlPr>
                            </m:fPr>
                            <m:num>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num>
                            <m:den>
                              <m:r>
                                <a:rPr lang="en-US" sz="1600" i="0">
                                  <a:latin typeface="Cambria Math" panose="02040503050406030204" pitchFamily="18" charset="0"/>
                                </a:rPr>
                                <m:t>2</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0">
                                      <a:latin typeface="Cambria Math" panose="02040503050406030204" pitchFamily="18" charset="0"/>
                                    </a:rPr>
                                    <m:t>−</m:t>
                                  </m:r>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𝑗</m:t>
                                  </m:r>
                                  <m:r>
                                    <a:rPr lang="en-US" sz="1600" i="0">
                                      <a:latin typeface="Cambria Math" panose="02040503050406030204" pitchFamily="18" charset="0"/>
                                    </a:rPr>
                                    <m:t>2</m:t>
                                  </m:r>
                                  <m:r>
                                    <a:rPr lang="en-US" sz="1600" i="1">
                                      <a:latin typeface="Cambria Math" panose="02040503050406030204" pitchFamily="18" charset="0"/>
                                    </a:rPr>
                                    <m:t>𝜋</m:t>
                                  </m:r>
                                  <m:f>
                                    <m:fPr>
                                      <m:ctrlPr>
                                        <a:rPr lang="en-US" sz="1600" i="1">
                                          <a:solidFill>
                                            <a:srgbClr val="836967"/>
                                          </a:solidFill>
                                          <a:latin typeface="Cambria Math" panose="02040503050406030204" pitchFamily="18" charset="0"/>
                                        </a:rPr>
                                      </m:ctrlPr>
                                    </m:fPr>
                                    <m:num>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𝑠</m:t>
                                          </m:r>
                                        </m:e>
                                      </m:acc>
                                    </m:num>
                                    <m:den>
                                      <m:r>
                                        <a:rPr lang="en-US" sz="1600" i="1">
                                          <a:latin typeface="Cambria Math" panose="02040503050406030204" pitchFamily="18" charset="0"/>
                                        </a:rPr>
                                        <m:t>𝑀</m:t>
                                      </m:r>
                                    </m:den>
                                  </m:f>
                                </m:sup>
                              </m:sSup>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r>
                                    <a:rPr lang="en-US" sz="1600" i="0">
                                      <a:latin typeface="Cambria Math" panose="02040503050406030204" pitchFamily="18" charset="0"/>
                                    </a:rPr>
                                    <m:t>−1</m:t>
                                  </m:r>
                                </m:sub>
                              </m:sSub>
                            </m:den>
                          </m:f>
                        </m:e>
                      </m:d>
                      <m:r>
                        <a:rPr lang="en-US" sz="1600" i="0">
                          <a:latin typeface="Cambria Math" panose="02040503050406030204" pitchFamily="18" charset="0"/>
                        </a:rPr>
                        <m:t> </m:t>
                      </m:r>
                    </m:oMath>
                  </m:oMathPara>
                </a14:m>
                <a:endParaRPr lang="en-US" sz="1600"/>
              </a:p>
              <a:p>
                <a:pPr marL="342900" indent="-34290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Để ước lượng</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 </m:t>
                        </m:r>
                        <m:r>
                          <a:rPr lang="en-US" sz="1800" i="1">
                            <a:latin typeface="Cambria Math" panose="02040503050406030204" pitchFamily="18" charset="0"/>
                          </a:rPr>
                          <m:t>𝜆</m:t>
                        </m:r>
                      </m:e>
                      <m:sub>
                        <m:r>
                          <a:rPr lang="en-US" sz="1800" i="1" smtClean="0">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 cần có giá trị ước lượng của </a:t>
                </a:r>
                <a14:m>
                  <m:oMath xmlns:m="http://schemas.openxmlformats.org/officeDocument/2006/math">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𝐿</m:t>
                        </m:r>
                      </m:e>
                      <m:sub>
                        <m:r>
                          <a:rPr lang="en-US" sz="1800" b="0" i="1" smtClean="0">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 (thay vào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ea typeface="Calibri" panose="020F0502020204030204" pitchFamily="34" charset="0"/>
                            <a:cs typeface="Times New Roman" panose="02020603050405020304" pitchFamily="18" charset="0"/>
                          </a:rPr>
                          <m:t>𝑠</m:t>
                        </m:r>
                      </m:e>
                    </m:acc>
                  </m:oMath>
                </a14:m>
                <a:r>
                  <a:rPr lang="en-US" sz="1800">
                    <a:latin typeface="Times New Roman" panose="02020603050405020304" pitchFamily="18" charset="0"/>
                    <a:cs typeface="Times New Roman" panose="02020603050405020304" pitchFamily="18" charset="0"/>
                  </a:rPr>
                  <a:t>). Do đó, không thể ước lượng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rPr>
                          <m:t>𝜆</m:t>
                        </m:r>
                      </m:e>
                      <m:sub>
                        <m:r>
                          <a:rPr lang="en-US" sz="1800" i="1">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 trước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panose="02040503050406030204" pitchFamily="18" charset="0"/>
                            <a:cs typeface="Times New Roman" panose="02020603050405020304" pitchFamily="18" charset="0"/>
                          </a:rPr>
                          <m:t>𝐿</m:t>
                        </m:r>
                      </m:e>
                      <m:sub>
                        <m:r>
                          <a:rPr lang="en-US" sz="1800" i="1" smtClean="0">
                            <a:latin typeface="Cambria Math" panose="02040503050406030204" pitchFamily="18" charset="0"/>
                            <a:cs typeface="Times New Roman" panose="02020603050405020304" pitchFamily="18" charset="0"/>
                          </a:rPr>
                          <m:t>𝑆𝑇𝑂</m:t>
                        </m:r>
                      </m:sub>
                    </m:sSub>
                    <m:r>
                      <a:rPr lang="en-US" sz="1800" b="0" i="1" smtClean="0">
                        <a:latin typeface="Cambria Math" panose="02040503050406030204" pitchFamily="18"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Ước lượng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panose="02040503050406030204" pitchFamily="18" charset="0"/>
                            <a:cs typeface="Times New Roman" panose="02020603050405020304" pitchFamily="18" charset="0"/>
                          </a:rPr>
                          <m:t>𝐿</m:t>
                        </m:r>
                      </m:e>
                      <m:sub>
                        <m:r>
                          <a:rPr lang="en-US" sz="1800" i="1" smtClean="0">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 trước khi hiệu chỉnh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rPr>
                          <m:t>𝜆</m:t>
                        </m:r>
                      </m:e>
                      <m:sub>
                        <m:r>
                          <a:rPr lang="en-US" sz="1800" i="1">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 sẽ không chính xác do ảnh hưởng của thành phần lẻ lên vạch tần số cực đại khiến cho độ nhạy máy thu giảm. Đặc biệt trong trường hợp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rPr>
                          <m:t>𝜆</m:t>
                        </m:r>
                      </m:e>
                      <m:sub>
                        <m:r>
                          <a:rPr lang="en-US" sz="1800" i="1">
                            <a:latin typeface="Cambria Math" panose="02040503050406030204" pitchFamily="18" charset="0"/>
                            <a:cs typeface="Times New Roman" panose="02020603050405020304" pitchFamily="18" charset="0"/>
                          </a:rPr>
                          <m:t>𝑆𝑇𝑂</m:t>
                        </m:r>
                      </m:sub>
                    </m:sSub>
                  </m:oMath>
                </a14:m>
                <a:r>
                  <a:rPr lang="en-US" sz="1800">
                    <a:latin typeface="Times New Roman" panose="02020603050405020304" pitchFamily="18" charset="0"/>
                    <a:cs typeface="Times New Roman" panose="02020603050405020304" pitchFamily="18" charset="0"/>
                  </a:rPr>
                  <a:t>=0.5 </a:t>
                </a:r>
              </a:p>
              <a:p>
                <a:pPr marL="342900" indent="-342900" algn="just">
                  <a:buFont typeface="Arial" panose="020B0604020202020204" pitchFamily="34" charset="0"/>
                  <a:buChar char="•"/>
                </a:pPr>
                <a:endParaRPr lang="en-US" sz="180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Trong điều kiện nhiễu, ước lượng sẽ bị ảnh hưởng. Ước lượng nhiều lần giúp tăng độ chính xác -&gt; hiệu chỉnh tốt hơn.</a:t>
                </a:r>
              </a:p>
            </p:txBody>
          </p:sp>
        </mc:Choice>
        <mc:Fallback xmlns="">
          <p:sp>
            <p:nvSpPr>
              <p:cNvPr id="9" name="TextBox 8">
                <a:extLst>
                  <a:ext uri="{FF2B5EF4-FFF2-40B4-BE49-F238E27FC236}">
                    <a16:creationId xmlns:a16="http://schemas.microsoft.com/office/drawing/2014/main" id="{966415A8-C523-76D9-F77B-AC039A360E33}"/>
                  </a:ext>
                </a:extLst>
              </p:cNvPr>
              <p:cNvSpPr txBox="1">
                <a:spLocks noRot="1" noChangeAspect="1" noMove="1" noResize="1" noEditPoints="1" noAdjustHandles="1" noChangeArrowheads="1" noChangeShapeType="1" noTextEdit="1"/>
              </p:cNvSpPr>
              <p:nvPr/>
            </p:nvSpPr>
            <p:spPr>
              <a:xfrm>
                <a:off x="155575" y="1071976"/>
                <a:ext cx="4211326" cy="5268045"/>
              </a:xfrm>
              <a:prstGeom prst="rect">
                <a:avLst/>
              </a:prstGeom>
              <a:blipFill>
                <a:blip r:embed="rId3"/>
                <a:stretch>
                  <a:fillRect l="-575" r="-862" b="-575"/>
                </a:stretch>
              </a:blipFill>
              <a:ln w="38100">
                <a:solidFill>
                  <a:srgbClr val="00B050"/>
                </a:solidFill>
              </a:ln>
            </p:spPr>
            <p:txBody>
              <a:bodyPr/>
              <a:lstStyle/>
              <a:p>
                <a:r>
                  <a:rPr lang="en-US">
                    <a:noFill/>
                  </a:rPr>
                  <a:t> </a:t>
                </a:r>
              </a:p>
            </p:txBody>
          </p:sp>
        </mc:Fallback>
      </mc:AlternateContent>
      <p:pic>
        <p:nvPicPr>
          <p:cNvPr id="10" name="Picture 9" descr="Chart&#10;&#10;Description automatically generated">
            <a:extLst>
              <a:ext uri="{FF2B5EF4-FFF2-40B4-BE49-F238E27FC236}">
                <a16:creationId xmlns:a16="http://schemas.microsoft.com/office/drawing/2014/main" id="{8B0E02C5-99C6-BF95-FCF7-A6E56CE3C262}"/>
              </a:ext>
            </a:extLst>
          </p:cNvPr>
          <p:cNvPicPr>
            <a:picLocks noChangeAspect="1"/>
          </p:cNvPicPr>
          <p:nvPr/>
        </p:nvPicPr>
        <p:blipFill>
          <a:blip r:embed="rId4"/>
          <a:stretch>
            <a:fillRect/>
          </a:stretch>
        </p:blipFill>
        <p:spPr>
          <a:xfrm>
            <a:off x="4514045" y="1071976"/>
            <a:ext cx="7522379" cy="5268045"/>
          </a:xfrm>
          <a:prstGeom prst="rect">
            <a:avLst/>
          </a:prstGeom>
          <a:ln>
            <a:solidFill>
              <a:srgbClr val="00B050"/>
            </a:solidFill>
          </a:ln>
        </p:spPr>
      </p:pic>
    </p:spTree>
    <p:extLst>
      <p:ext uri="{BB962C8B-B14F-4D97-AF65-F5344CB8AC3E}">
        <p14:creationId xmlns:p14="http://schemas.microsoft.com/office/powerpoint/2010/main" val="3135387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Các loại công suất tiêu thụ trong mạch?</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F2CFD4DA-50B0-534F-32D4-0F5DF35D7ED4}"/>
              </a:ext>
            </a:extLst>
          </p:cNvPr>
          <p:cNvPicPr>
            <a:picLocks noChangeAspect="1"/>
          </p:cNvPicPr>
          <p:nvPr/>
        </p:nvPicPr>
        <p:blipFill>
          <a:blip r:embed="rId3"/>
          <a:stretch>
            <a:fillRect/>
          </a:stretch>
        </p:blipFill>
        <p:spPr>
          <a:xfrm>
            <a:off x="249509" y="1048454"/>
            <a:ext cx="6117354" cy="3754283"/>
          </a:xfrm>
          <a:prstGeom prst="rect">
            <a:avLst/>
          </a:prstGeom>
          <a:ln w="9525">
            <a:solidFill>
              <a:schemeClr val="tx1"/>
            </a:solidFill>
          </a:ln>
        </p:spPr>
      </p:pic>
      <p:sp>
        <p:nvSpPr>
          <p:cNvPr id="8" name="Rectangle 7">
            <a:extLst>
              <a:ext uri="{FF2B5EF4-FFF2-40B4-BE49-F238E27FC236}">
                <a16:creationId xmlns:a16="http://schemas.microsoft.com/office/drawing/2014/main" id="{1B45581F-69AB-B9C8-EEBC-FD2EB37C9E66}"/>
              </a:ext>
            </a:extLst>
          </p:cNvPr>
          <p:cNvSpPr/>
          <p:nvPr/>
        </p:nvSpPr>
        <p:spPr>
          <a:xfrm>
            <a:off x="1147609" y="3199587"/>
            <a:ext cx="869948" cy="1594605"/>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8505AA-9D8B-6F4F-C6C7-210EB0BA0942}"/>
              </a:ext>
            </a:extLst>
          </p:cNvPr>
          <p:cNvSpPr/>
          <p:nvPr/>
        </p:nvSpPr>
        <p:spPr>
          <a:xfrm>
            <a:off x="2252508" y="3199587"/>
            <a:ext cx="895350" cy="159460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06AFB3-CCD0-2B3A-FD00-893256425C35}"/>
              </a:ext>
            </a:extLst>
          </p:cNvPr>
          <p:cNvSpPr/>
          <p:nvPr/>
        </p:nvSpPr>
        <p:spPr>
          <a:xfrm>
            <a:off x="3379633" y="3199588"/>
            <a:ext cx="869948" cy="159460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CCCCDC-FAC8-E3C8-0299-6FDB60B38507}"/>
              </a:ext>
            </a:extLst>
          </p:cNvPr>
          <p:cNvSpPr/>
          <p:nvPr/>
        </p:nvSpPr>
        <p:spPr>
          <a:xfrm>
            <a:off x="4506757" y="3199588"/>
            <a:ext cx="1400176" cy="15946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C01C06C-8786-87CF-10BE-788A786910FA}"/>
              </a:ext>
            </a:extLst>
          </p:cNvPr>
          <p:cNvPicPr>
            <a:picLocks noChangeAspect="1"/>
          </p:cNvPicPr>
          <p:nvPr/>
        </p:nvPicPr>
        <p:blipFill>
          <a:blip r:embed="rId4"/>
          <a:stretch>
            <a:fillRect/>
          </a:stretch>
        </p:blipFill>
        <p:spPr>
          <a:xfrm>
            <a:off x="6521490" y="1039908"/>
            <a:ext cx="5421002" cy="3754283"/>
          </a:xfrm>
          <a:prstGeom prst="rect">
            <a:avLst/>
          </a:prstGeom>
          <a:ln w="9525">
            <a:solidFill>
              <a:schemeClr val="tx1"/>
            </a:solid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DC3ECD-7B27-4267-26C7-B0662A8F1933}"/>
                  </a:ext>
                </a:extLst>
              </p:cNvPr>
              <p:cNvSpPr txBox="1"/>
              <p:nvPr/>
            </p:nvSpPr>
            <p:spPr>
              <a:xfrm>
                <a:off x="249508" y="4914405"/>
                <a:ext cx="11692983" cy="1594604"/>
              </a:xfrm>
              <a:prstGeom prst="rect">
                <a:avLst/>
              </a:prstGeom>
              <a:noFill/>
              <a:ln w="38100">
                <a:solidFill>
                  <a:srgbClr val="FF0000"/>
                </a:solidFill>
              </a:ln>
            </p:spPr>
            <p:txBody>
              <a:bodyPr wrap="square" rtlCol="0">
                <a:spAutoFit/>
              </a:bodyPr>
              <a:lstStyle/>
              <a:p>
                <a:pPr marL="285750" indent="-285750">
                  <a:buFont typeface="Arial" panose="020B0604020202020204" pitchFamily="34" charset="0"/>
                  <a:buChar char="•"/>
                </a:pPr>
                <a:r>
                  <a:rPr lang="en-US" sz="1600" b="1">
                    <a:solidFill>
                      <a:srgbClr val="00B050"/>
                    </a:solidFill>
                    <a:latin typeface="Times New Roman" panose="02020603050405020304" pitchFamily="18" charset="0"/>
                    <a:cs typeface="Times New Roman" panose="02020603050405020304" pitchFamily="18" charset="0"/>
                  </a:rPr>
                  <a:t>Switching power: </a:t>
                </a:r>
                <a:r>
                  <a:rPr lang="en-US" sz="1600">
                    <a:latin typeface="Times New Roman" panose="02020603050405020304" pitchFamily="18" charset="0"/>
                    <a:cs typeface="Times New Roman" panose="02020603050405020304" pitchFamily="18" charset="0"/>
                  </a:rPr>
                  <a:t>tiêu tốn do quá trình nạp xả tụ tải của tín hiệu ngõ ra. Phụ thuộc vào tần số clock hoạt động, hệ số hoạt động </a:t>
                </a:r>
                <a14:m>
                  <m:oMath xmlns:m="http://schemas.openxmlformats.org/officeDocument/2006/math">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a:latin typeface="Times New Roman" panose="02020603050405020304" pitchFamily="18" charset="0"/>
                    <a:cs typeface="Times New Roman" panose="02020603050405020304" pitchFamily="18" charset="0"/>
                  </a:rPr>
                  <a:t>, điện áp tiêu thụ và giá trị của tụ tải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𝑠𝑤𝑖𝑡𝑐h𝑖𝑛𝑔</m:t>
                        </m:r>
                      </m:sub>
                    </m:sSub>
                    <m:r>
                      <a:rPr lang="en-US" sz="1600" b="0" i="1" smtClean="0">
                        <a:latin typeface="Cambria Math" panose="02040503050406030204" pitchFamily="18" charset="0"/>
                      </a:rPr>
                      <m:t>=</m:t>
                    </m:r>
                    <m:r>
                      <a:rPr lang="en-US" sz="1600" b="0" i="1" smtClean="0">
                        <a:latin typeface="Cambria Math" panose="02040503050406030204" pitchFamily="18" charset="0"/>
                      </a:rPr>
                      <m:t>𝐶</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𝑉</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rPr>
                      <m:t>𝑓</m:t>
                    </m:r>
                    <m:r>
                      <a:rPr lang="en-US" sz="1600" b="0" i="1" smtClean="0">
                        <a:latin typeface="Cambria Math" panose="02040503050406030204" pitchFamily="18" charset="0"/>
                      </a:rPr>
                      <m:t>∗∝</m:t>
                    </m:r>
                  </m:oMath>
                </a14:m>
                <a:r>
                  <a:rPr lang="en-US" sz="1600">
                    <a:latin typeface="Times New Roman" panose="02020603050405020304" pitchFamily="18" charset="0"/>
                    <a:cs typeface="Times New Roman" panose="02020603050405020304" pitchFamily="18" charset="0"/>
                  </a:rPr>
                  <a:t> -&gt; Giảm ảnh hưởng thông qua clock gating</a:t>
                </a:r>
              </a:p>
              <a:p>
                <a:pPr marL="285750" indent="-285750">
                  <a:buFont typeface="Arial" panose="020B0604020202020204" pitchFamily="34" charset="0"/>
                  <a:buChar char="•"/>
                </a:pPr>
                <a:r>
                  <a:rPr lang="en-US" sz="1600" b="1">
                    <a:solidFill>
                      <a:srgbClr val="0000FF"/>
                    </a:solidFill>
                    <a:latin typeface="Times New Roman" panose="02020603050405020304" pitchFamily="18" charset="0"/>
                    <a:cs typeface="Times New Roman" panose="02020603050405020304" pitchFamily="18" charset="0"/>
                  </a:rPr>
                  <a:t>Internal power: </a:t>
                </a:r>
                <a:r>
                  <a:rPr lang="en-US" sz="1600">
                    <a:latin typeface="Times New Roman" panose="02020603050405020304" pitchFamily="18" charset="0"/>
                    <a:cs typeface="Times New Roman" panose="02020603050405020304" pitchFamily="18" charset="0"/>
                  </a:rPr>
                  <a:t>trong quá trình các khóa đóng ngắt hoạt động, sẽ có 1 lúc cả NMOS và PMOS đều dẫn. Điều này tạo nên sự ngắn mạch và gây ra một dòng điện đánh thẳng trực tiếp từ Vdd xuống Vss.</a:t>
                </a:r>
              </a:p>
              <a:p>
                <a:pPr marL="285750" indent="-285750">
                  <a:buFont typeface="Arial" panose="020B0604020202020204" pitchFamily="34" charset="0"/>
                  <a:buChar char="•"/>
                </a:pPr>
                <a:r>
                  <a:rPr lang="en-US" sz="1600" b="1">
                    <a:solidFill>
                      <a:srgbClr val="FFC000"/>
                    </a:solidFill>
                    <a:latin typeface="Times New Roman" panose="02020603050405020304" pitchFamily="18" charset="0"/>
                    <a:cs typeface="Times New Roman" panose="02020603050405020304" pitchFamily="18" charset="0"/>
                  </a:rPr>
                  <a:t>Leakage power: </a:t>
                </a:r>
                <a:r>
                  <a:rPr lang="en-US" sz="1600">
                    <a:latin typeface="Times New Roman" panose="02020603050405020304" pitchFamily="18" charset="0"/>
                    <a:cs typeface="Times New Roman" panose="02020603050405020304" pitchFamily="18" charset="0"/>
                  </a:rPr>
                  <a:t>xảy ra do sự rò rĩ của các khóa NMOS, PMOS qua 2 cơ chế chính (sub threshold leakage – drain leakage current) và gate leakage current. Công nghệ node càng nhỏ thì rò rĩ càng nhiễu.</a:t>
                </a:r>
              </a:p>
            </p:txBody>
          </p:sp>
        </mc:Choice>
        <mc:Fallback xmlns="">
          <p:sp>
            <p:nvSpPr>
              <p:cNvPr id="4" name="TextBox 3">
                <a:extLst>
                  <a:ext uri="{FF2B5EF4-FFF2-40B4-BE49-F238E27FC236}">
                    <a16:creationId xmlns:a16="http://schemas.microsoft.com/office/drawing/2014/main" id="{9ADC3ECD-7B27-4267-26C7-B0662A8F1933}"/>
                  </a:ext>
                </a:extLst>
              </p:cNvPr>
              <p:cNvSpPr txBox="1">
                <a:spLocks noRot="1" noChangeAspect="1" noMove="1" noResize="1" noEditPoints="1" noAdjustHandles="1" noChangeArrowheads="1" noChangeShapeType="1" noTextEdit="1"/>
              </p:cNvSpPr>
              <p:nvPr/>
            </p:nvSpPr>
            <p:spPr>
              <a:xfrm>
                <a:off x="249508" y="4914405"/>
                <a:ext cx="11692983" cy="1594604"/>
              </a:xfrm>
              <a:prstGeom prst="rect">
                <a:avLst/>
              </a:prstGeom>
              <a:blipFill>
                <a:blip r:embed="rId5"/>
                <a:stretch>
                  <a:fillRect l="-52" b="-2612"/>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024072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Các ràng buộc khi tổng hợp + thiết kế vật lý cho mạch mạch?</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7" name="Picture 6">
            <a:extLst>
              <a:ext uri="{FF2B5EF4-FFF2-40B4-BE49-F238E27FC236}">
                <a16:creationId xmlns:a16="http://schemas.microsoft.com/office/drawing/2014/main" id="{B33BC403-130D-666D-8AA6-562578D39ED2}"/>
              </a:ext>
            </a:extLst>
          </p:cNvPr>
          <p:cNvPicPr>
            <a:picLocks noChangeAspect="1"/>
          </p:cNvPicPr>
          <p:nvPr/>
        </p:nvPicPr>
        <p:blipFill>
          <a:blip r:embed="rId3"/>
          <a:stretch>
            <a:fillRect/>
          </a:stretch>
        </p:blipFill>
        <p:spPr>
          <a:xfrm>
            <a:off x="6181458" y="936618"/>
            <a:ext cx="5595814" cy="5437690"/>
          </a:xfrm>
          <a:prstGeom prst="rect">
            <a:avLst/>
          </a:prstGeom>
          <a:ln w="3175">
            <a:solidFill>
              <a:schemeClr val="tx1"/>
            </a:solidFill>
          </a:ln>
        </p:spPr>
      </p:pic>
      <p:pic>
        <p:nvPicPr>
          <p:cNvPr id="10" name="Picture 9" descr="Diagram&#10;&#10;Description automatically generated">
            <a:extLst>
              <a:ext uri="{FF2B5EF4-FFF2-40B4-BE49-F238E27FC236}">
                <a16:creationId xmlns:a16="http://schemas.microsoft.com/office/drawing/2014/main" id="{76E1A815-749F-0544-6E54-62F576F0369D}"/>
              </a:ext>
            </a:extLst>
          </p:cNvPr>
          <p:cNvPicPr>
            <a:picLocks noChangeAspect="1"/>
          </p:cNvPicPr>
          <p:nvPr/>
        </p:nvPicPr>
        <p:blipFill>
          <a:blip r:embed="rId4"/>
          <a:stretch>
            <a:fillRect/>
          </a:stretch>
        </p:blipFill>
        <p:spPr>
          <a:xfrm>
            <a:off x="628795" y="1014958"/>
            <a:ext cx="5038239" cy="5437683"/>
          </a:xfrm>
          <a:prstGeom prst="rect">
            <a:avLst/>
          </a:prstGeom>
          <a:ln w="3175">
            <a:solidFill>
              <a:schemeClr val="tx1"/>
            </a:solidFill>
          </a:ln>
        </p:spPr>
      </p:pic>
      <p:sp>
        <p:nvSpPr>
          <p:cNvPr id="8" name="Rectangle 7">
            <a:extLst>
              <a:ext uri="{FF2B5EF4-FFF2-40B4-BE49-F238E27FC236}">
                <a16:creationId xmlns:a16="http://schemas.microsoft.com/office/drawing/2014/main" id="{DB1D8A4D-0DCF-96F0-73AE-F8AEE744E530}"/>
              </a:ext>
            </a:extLst>
          </p:cNvPr>
          <p:cNvSpPr/>
          <p:nvPr/>
        </p:nvSpPr>
        <p:spPr>
          <a:xfrm>
            <a:off x="6096000" y="1751888"/>
            <a:ext cx="4868255" cy="495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3DFB88-90C4-36B5-47E8-7C117EF97D37}"/>
              </a:ext>
            </a:extLst>
          </p:cNvPr>
          <p:cNvSpPr txBox="1"/>
          <p:nvPr/>
        </p:nvSpPr>
        <p:spPr>
          <a:xfrm>
            <a:off x="10203347" y="1365208"/>
            <a:ext cx="1521816" cy="307777"/>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Tần số xung clock</a:t>
            </a:r>
          </a:p>
        </p:txBody>
      </p:sp>
      <p:sp>
        <p:nvSpPr>
          <p:cNvPr id="14" name="Rectangle 13">
            <a:extLst>
              <a:ext uri="{FF2B5EF4-FFF2-40B4-BE49-F238E27FC236}">
                <a16:creationId xmlns:a16="http://schemas.microsoft.com/office/drawing/2014/main" id="{3B2F88FD-DC26-39EB-394D-8D239E33E6CC}"/>
              </a:ext>
            </a:extLst>
          </p:cNvPr>
          <p:cNvSpPr/>
          <p:nvPr/>
        </p:nvSpPr>
        <p:spPr>
          <a:xfrm>
            <a:off x="6096000" y="2965391"/>
            <a:ext cx="3552202" cy="593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774DA0C-B242-FD70-F937-FE8FA0D81FFE}"/>
              </a:ext>
            </a:extLst>
          </p:cNvPr>
          <p:cNvSpPr txBox="1"/>
          <p:nvPr/>
        </p:nvSpPr>
        <p:spPr>
          <a:xfrm>
            <a:off x="9648201" y="3108041"/>
            <a:ext cx="2076961" cy="307777"/>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Thời gian lên, xuống – 2%</a:t>
            </a:r>
          </a:p>
        </p:txBody>
      </p:sp>
      <p:sp>
        <p:nvSpPr>
          <p:cNvPr id="16" name="Rectangle 15">
            <a:extLst>
              <a:ext uri="{FF2B5EF4-FFF2-40B4-BE49-F238E27FC236}">
                <a16:creationId xmlns:a16="http://schemas.microsoft.com/office/drawing/2014/main" id="{028610B9-AB6E-D7A9-9EF6-82F9308DF2D4}"/>
              </a:ext>
            </a:extLst>
          </p:cNvPr>
          <p:cNvSpPr/>
          <p:nvPr/>
        </p:nvSpPr>
        <p:spPr>
          <a:xfrm>
            <a:off x="6096000" y="3979775"/>
            <a:ext cx="5681272" cy="1207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621259B-06E8-0772-9240-6CDC7F235837}"/>
              </a:ext>
            </a:extLst>
          </p:cNvPr>
          <p:cNvSpPr txBox="1"/>
          <p:nvPr/>
        </p:nvSpPr>
        <p:spPr>
          <a:xfrm>
            <a:off x="9785769" y="4448633"/>
            <a:ext cx="2076961" cy="738664"/>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Delay xung clock ở ngõ vào và ngõ ra tối đa 4%, tối thiểu 2%</a:t>
            </a:r>
          </a:p>
        </p:txBody>
      </p:sp>
    </p:spTree>
    <p:extLst>
      <p:ext uri="{BB962C8B-B14F-4D97-AF65-F5344CB8AC3E}">
        <p14:creationId xmlns:p14="http://schemas.microsoft.com/office/powerpoint/2010/main" val="166365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a:t>
            </a:r>
            <a:r>
              <a:rPr lang="en-GB" sz="2000" b="1">
                <a:solidFill>
                  <a:schemeClr val="bg2"/>
                </a:solidFill>
                <a:latin typeface="Times New Roman" panose="02020603050405020304" pitchFamily="18" charset="0"/>
                <a:cs typeface="Times New Roman" panose="02020603050405020304" pitchFamily="18" charset="0"/>
              </a:rPr>
              <a:t> THIẾT KẾ BỘ ĐIỀU CHẾ (1/</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2.1. </a:t>
            </a:r>
            <a:r>
              <a:rPr lang="vi-VN" sz="2000" b="1">
                <a:solidFill>
                  <a:srgbClr val="00B0F0"/>
                </a:solidFill>
                <a:latin typeface="Times New Roman" panose="02020603050405020304" pitchFamily="18" charset="0"/>
                <a:cs typeface="Times New Roman" panose="02020603050405020304" pitchFamily="18" charset="0"/>
              </a:rPr>
              <a:t>T</a:t>
            </a:r>
            <a:r>
              <a:rPr lang="en-GB" sz="2000" b="1">
                <a:solidFill>
                  <a:srgbClr val="00B0F0"/>
                </a:solidFill>
                <a:latin typeface="Times New Roman" panose="02020603050405020304" pitchFamily="18" charset="0"/>
                <a:cs typeface="Times New Roman" panose="02020603050405020304" pitchFamily="18" charset="0"/>
              </a:rPr>
              <a:t>ín hiệu</a:t>
            </a:r>
            <a:r>
              <a:rPr lang="vi-VN" sz="2000" b="1">
                <a:solidFill>
                  <a:srgbClr val="00B0F0"/>
                </a:solidFill>
                <a:latin typeface="Times New Roman" panose="02020603050405020304" pitchFamily="18" charset="0"/>
                <a:cs typeface="Times New Roman" panose="02020603050405020304" pitchFamily="18" charset="0"/>
              </a:rPr>
              <a:t> chirp</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770893CC-EA0C-4820-A7EF-10C8C68BBAC7}"/>
                  </a:ext>
                </a:extLst>
              </p:cNvPr>
              <p:cNvSpPr txBox="1">
                <a:spLocks/>
              </p:cNvSpPr>
              <p:nvPr/>
            </p:nvSpPr>
            <p:spPr>
              <a:xfrm>
                <a:off x="6096001" y="1043964"/>
                <a:ext cx="5956300" cy="1552814"/>
              </a:xfrm>
              <a:prstGeom prst="rect">
                <a:avLst/>
              </a:prstGeom>
              <a:noFill/>
              <a:ln w="28575">
                <a:solidFill>
                  <a:srgbClr val="FF0000"/>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lgn="just"/>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LoRa</a:t>
                </a:r>
                <a:endParaRPr lang="vi-VN" sz="1800" i="1"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Băng </a:t>
                </a:r>
                <a:r>
                  <a:rPr lang="en-US" sz="1800" dirty="0" err="1">
                    <a:solidFill>
                      <a:schemeClr val="tx1"/>
                    </a:solidFill>
                    <a:latin typeface="Times New Roman" panose="02020603050405020304" pitchFamily="18" charset="0"/>
                    <a:cs typeface="Times New Roman" panose="02020603050405020304" pitchFamily="18" charset="0"/>
                  </a:rPr>
                  <a:t>thông</a:t>
                </a:r>
                <a:r>
                  <a:rPr lang="en-US" sz="1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solidFill>
                          <a:schemeClr val="tx1"/>
                        </a:solidFill>
                        <a:latin typeface="Cambria Math" panose="02040503050406030204" pitchFamily="18" charset="0"/>
                        <a:cs typeface="Times New Roman" panose="02020603050405020304" pitchFamily="18" charset="0"/>
                      </a:rPr>
                      <m:t>𝐵𝑊</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8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7.8</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𝑘𝐻𝑧</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 500</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𝑘𝐻𝑧</m:t>
                        </m:r>
                      </m:e>
                    </m:d>
                  </m:oMath>
                </a14:m>
                <a:endParaRPr lang="en-US" sz="1800" dirty="0">
                  <a:solidFill>
                    <a:schemeClr val="tx1"/>
                  </a:solidFill>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dirty="0" err="1">
                    <a:solidFill>
                      <a:schemeClr val="tx1"/>
                    </a:solidFill>
                    <a:latin typeface="Times New Roman" panose="02020603050405020304" pitchFamily="18" charset="0"/>
                    <a:cs typeface="Times New Roman" panose="02020603050405020304" pitchFamily="18" charset="0"/>
                  </a:rPr>
                  <a:t>Hệ</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số</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trải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phổ</a:t>
                </a:r>
                <a:r>
                  <a:rPr lang="en-US" sz="18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solidFill>
                          <a:schemeClr val="tx1"/>
                        </a:solidFill>
                        <a:latin typeface="Cambria Math" panose="02040503050406030204" pitchFamily="18" charset="0"/>
                        <a:cs typeface="Times New Roman" panose="02020603050405020304" pitchFamily="18" charset="0"/>
                      </a:rPr>
                      <m:t>𝑆𝐹</m:t>
                    </m:r>
                    <m:r>
                      <a:rPr lang="en-US" sz="1800" b="0" i="1" smtClean="0">
                        <a:solidFill>
                          <a:schemeClr val="tx1"/>
                        </a:solidFill>
                        <a:latin typeface="Cambria Math" panose="02040503050406030204" pitchFamily="18" charset="0"/>
                        <a:cs typeface="Times New Roman" panose="02020603050405020304" pitchFamily="18" charset="0"/>
                      </a:rPr>
                      <m:t> ∈</m:t>
                    </m:r>
                    <m:d>
                      <m:dPr>
                        <m:begChr m:val="["/>
                        <m:endChr m:val="]"/>
                        <m:ctrlPr>
                          <a:rPr lang="en-US"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7;12</m:t>
                        </m:r>
                      </m:e>
                    </m:d>
                  </m:oMath>
                </a14:m>
                <a:r>
                  <a:rPr lang="en-US" sz="1800"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Tăng </a:t>
                </a:r>
                <a14:m>
                  <m:oMath xmlns:m="http://schemas.openxmlformats.org/officeDocument/2006/math">
                    <m:r>
                      <a:rPr lang="en-US" sz="1800" b="1" i="1" dirty="0"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𝑺𝑭</m:t>
                    </m:r>
                  </m:oMath>
                </a14:m>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giảm</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bitrate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tăng</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nhạy</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thu</a:t>
                </a:r>
                <a:endPar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22" name="Content Placeholder 2">
                <a:extLst>
                  <a:ext uri="{FF2B5EF4-FFF2-40B4-BE49-F238E27FC236}">
                    <a16:creationId xmlns:a16="http://schemas.microsoft.com/office/drawing/2014/main" id="{770893CC-EA0C-4820-A7EF-10C8C68BBAC7}"/>
                  </a:ext>
                </a:extLst>
              </p:cNvPr>
              <p:cNvSpPr txBox="1">
                <a:spLocks noRot="1" noChangeAspect="1" noMove="1" noResize="1" noEditPoints="1" noAdjustHandles="1" noChangeArrowheads="1" noChangeShapeType="1" noTextEdit="1"/>
              </p:cNvSpPr>
              <p:nvPr/>
            </p:nvSpPr>
            <p:spPr>
              <a:xfrm>
                <a:off x="6096001" y="1043964"/>
                <a:ext cx="5956300" cy="1552814"/>
              </a:xfrm>
              <a:prstGeom prst="rect">
                <a:avLst/>
              </a:prstGeom>
              <a:blipFill>
                <a:blip r:embed="rId3"/>
                <a:stretch>
                  <a:fillRect t="-1154" r="-305"/>
                </a:stretch>
              </a:blipFill>
              <a:ln w="28575">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798954-E65C-46D7-905A-0BD3877BADBC}"/>
                  </a:ext>
                </a:extLst>
              </p:cNvPr>
              <p:cNvSpPr txBox="1"/>
              <p:nvPr/>
            </p:nvSpPr>
            <p:spPr>
              <a:xfrm>
                <a:off x="295220" y="1045456"/>
                <a:ext cx="5635624" cy="1551322"/>
              </a:xfrm>
              <a:prstGeom prst="rect">
                <a:avLst/>
              </a:prstGeom>
              <a:noFill/>
              <a:ln w="28575">
                <a:solidFill>
                  <a:srgbClr val="00B0F0"/>
                </a:solidFill>
              </a:ln>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K</a:t>
                </a:r>
                <a:r>
                  <a:rPr lang="en-US" sz="1800" dirty="0">
                    <a:latin typeface="Times New Roman" panose="02020603050405020304" pitchFamily="18" charset="0"/>
                    <a:cs typeface="Times New Roman" panose="02020603050405020304" pitchFamily="18" charset="0"/>
                  </a:rPr>
                  <a:t>ỹ </a:t>
                </a:r>
                <a:r>
                  <a:rPr lang="en-US" sz="1800" dirty="0" err="1">
                    <a:latin typeface="Times New Roman" panose="02020603050405020304" pitchFamily="18" charset="0"/>
                    <a:cs typeface="Times New Roman" panose="02020603050405020304" pitchFamily="18" charset="0"/>
                  </a:rPr>
                  <a:t>thuật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dựa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chirp. </a:t>
                </a:r>
                <a:r>
                  <a:rPr lang="en-US" sz="1800" dirty="0" err="1">
                    <a:latin typeface="Times New Roman" panose="02020603050405020304" pitchFamily="18" charset="0"/>
                    <a:cs typeface="Times New Roman" panose="02020603050405020304" pitchFamily="18" charset="0"/>
                  </a:rPr>
                  <a:t>Đây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tuyến</a:t>
                </a:r>
                <a:r>
                  <a:rPr lang="en-US" sz="1800">
                    <a:latin typeface="Times New Roman" panose="02020603050405020304" pitchFamily="18" charset="0"/>
                    <a:cs typeface="Times New Roman" panose="02020603050405020304" pitchFamily="18" charset="0"/>
                  </a:rPr>
                  <a:t> tính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gian</a:t>
                </a:r>
                <a:r>
                  <a:rPr lang="en-US" sz="1800">
                    <a:latin typeface="Times New Roman" panose="02020603050405020304" pitchFamily="18" charset="0"/>
                    <a:cs typeface="Times New Roman" panose="02020603050405020304" pitchFamily="18" charset="0"/>
                  </a:rPr>
                  <a:t>.</a:t>
                </a:r>
              </a:p>
              <a:p>
                <a:pPr marR="0" lvl="0" algn="just" defTabSz="914400" rtl="0" eaLnBrk="1" fontAlgn="auto" latinLnBrk="0" hangingPunct="1">
                  <a:lnSpc>
                    <a:spcPct val="100000"/>
                  </a:lnSpc>
                  <a:spcBef>
                    <a:spcPts val="0"/>
                  </a:spcBef>
                  <a:spcAft>
                    <a:spcPts val="0"/>
                  </a:spcAft>
                  <a:buClr>
                    <a:srgbClr val="000000"/>
                  </a:buClr>
                  <a:buSzTx/>
                  <a:tabLst/>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algn="just">
                  <a:defRPr/>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exp</m:t>
                          </m:r>
                        </m:fName>
                        <m:e>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r>
                                <a:rPr lang="en-US" sz="1800" b="0" i="1" smtClean="0">
                                  <a:latin typeface="Cambria Math" panose="02040503050406030204" pitchFamily="18" charset="0"/>
                                </a:rPr>
                                <m:t>𝜋</m:t>
                              </m:r>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𝐵</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2</m:t>
                                          </m:r>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2</m:t>
                                          </m:r>
                                        </m:e>
                                        <m:sup>
                                          <m:r>
                                            <a:rPr lang="en-US" sz="1800" i="1">
                                              <a:latin typeface="Cambria Math" panose="02040503050406030204" pitchFamily="18" charset="0"/>
                                            </a:rPr>
                                            <m:t>𝑆𝐹</m:t>
                                          </m:r>
                                        </m:sup>
                                      </m:sSup>
                                    </m:den>
                                  </m:f>
                                  <m:sSup>
                                    <m:sSupPr>
                                      <m:ctrlPr>
                                        <a:rPr lang="en-US" sz="1800" i="1">
                                          <a:latin typeface="Cambria Math" panose="02040503050406030204" pitchFamily="18" charset="0"/>
                                        </a:rPr>
                                      </m:ctrlPr>
                                    </m:sSupPr>
                                    <m:e>
                                      <m:r>
                                        <a:rPr lang="en-US" sz="1800" i="1">
                                          <a:latin typeface="Cambria Math" panose="02040503050406030204" pitchFamily="18" charset="0"/>
                                        </a:rPr>
                                        <m:t>𝑡</m:t>
                                      </m:r>
                                    </m:e>
                                    <m:sup>
                                      <m:r>
                                        <a:rPr lang="en-US" sz="1800" i="1">
                                          <a:latin typeface="Cambria Math" panose="02040503050406030204" pitchFamily="18" charset="0"/>
                                        </a:rPr>
                                        <m:t>2</m:t>
                                      </m:r>
                                    </m:sup>
                                  </m:sSup>
                                  <m:r>
                                    <a:rPr lang="en-US" sz="1800" i="1">
                                      <a:latin typeface="Cambria Math" panose="02040503050406030204" pitchFamily="18" charset="0"/>
                                    </a:rPr>
                                    <m:t>−</m:t>
                                  </m:r>
                                  <m:r>
                                    <a:rPr lang="en-US" sz="1800" i="1">
                                      <a:latin typeface="Cambria Math" panose="02040503050406030204" pitchFamily="18" charset="0"/>
                                    </a:rPr>
                                    <m:t>𝐵𝑊</m:t>
                                  </m:r>
                                  <m:r>
                                    <a:rPr lang="en-US" sz="1800" b="0" i="1" smtClean="0">
                                      <a:latin typeface="Cambria Math" panose="02040503050406030204" pitchFamily="18" charset="0"/>
                                    </a:rPr>
                                    <m:t>∗</m:t>
                                  </m:r>
                                  <m:r>
                                    <a:rPr lang="en-US" sz="1800" i="1">
                                      <a:latin typeface="Cambria Math" panose="02040503050406030204" pitchFamily="18" charset="0"/>
                                    </a:rPr>
                                    <m:t>𝑡</m:t>
                                  </m:r>
                                </m:e>
                              </m:d>
                            </m:e>
                          </m:d>
                        </m:e>
                      </m:func>
                      <m:r>
                        <a:rPr lang="en-US" sz="1800" b="0" i="1" smtClean="0">
                          <a:latin typeface="Cambria Math" panose="02040503050406030204" pitchFamily="18" charset="0"/>
                        </a:rPr>
                        <m:t>,0≤</m:t>
                      </m:r>
                      <m:r>
                        <a:rPr lang="en-US" sz="1800" b="0" i="1" smtClean="0">
                          <a:latin typeface="Cambria Math" panose="02040503050406030204" pitchFamily="18" charset="0"/>
                        </a:rPr>
                        <m:t>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𝑠𝑦𝑚</m:t>
                          </m:r>
                        </m:sub>
                      </m:sSub>
                      <m:r>
                        <a:rPr lang="en-US" sz="1800" b="0" i="1" smtClean="0">
                          <a:latin typeface="Cambria Math" panose="02040503050406030204" pitchFamily="18" charset="0"/>
                        </a:rPr>
                        <m:t> (1)</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62798954-E65C-46D7-905A-0BD3877BADBC}"/>
                  </a:ext>
                </a:extLst>
              </p:cNvPr>
              <p:cNvSpPr txBox="1">
                <a:spLocks noRot="1" noChangeAspect="1" noMove="1" noResize="1" noEditPoints="1" noAdjustHandles="1" noChangeArrowheads="1" noChangeShapeType="1" noTextEdit="1"/>
              </p:cNvSpPr>
              <p:nvPr/>
            </p:nvSpPr>
            <p:spPr>
              <a:xfrm>
                <a:off x="295220" y="1045456"/>
                <a:ext cx="5635624" cy="1551322"/>
              </a:xfrm>
              <a:prstGeom prst="rect">
                <a:avLst/>
              </a:prstGeom>
              <a:blipFill>
                <a:blip r:embed="rId4"/>
                <a:stretch>
                  <a:fillRect l="-430" t="-1154" r="-538"/>
                </a:stretch>
              </a:blipFill>
              <a:ln w="28575">
                <a:solidFill>
                  <a:srgbClr val="00B0F0"/>
                </a:solidFill>
              </a:ln>
            </p:spPr>
            <p:txBody>
              <a:bodyPr/>
              <a:lstStyle/>
              <a:p>
                <a:r>
                  <a:rPr lang="en-US">
                    <a:noFill/>
                  </a:rPr>
                  <a:t> </a:t>
                </a:r>
              </a:p>
            </p:txBody>
          </p:sp>
        </mc:Fallback>
      </mc:AlternateContent>
      <p:grpSp>
        <p:nvGrpSpPr>
          <p:cNvPr id="5" name="Group 4">
            <a:extLst>
              <a:ext uri="{FF2B5EF4-FFF2-40B4-BE49-F238E27FC236}">
                <a16:creationId xmlns:a16="http://schemas.microsoft.com/office/drawing/2014/main" id="{B7CAF2F9-5C01-15BF-159B-E4E4CE21F5F0}"/>
              </a:ext>
            </a:extLst>
          </p:cNvPr>
          <p:cNvGrpSpPr/>
          <p:nvPr/>
        </p:nvGrpSpPr>
        <p:grpSpPr>
          <a:xfrm>
            <a:off x="6287913" y="2909239"/>
            <a:ext cx="5586447" cy="3584748"/>
            <a:chOff x="6203934" y="2974385"/>
            <a:chExt cx="5586447" cy="3584748"/>
          </a:xfrm>
        </p:grpSpPr>
        <p:pic>
          <p:nvPicPr>
            <p:cNvPr id="13" name="Picture 12" descr="Chart, histogram&#10;&#10;Description automatically generated">
              <a:extLst>
                <a:ext uri="{FF2B5EF4-FFF2-40B4-BE49-F238E27FC236}">
                  <a16:creationId xmlns:a16="http://schemas.microsoft.com/office/drawing/2014/main" id="{DAFDB294-792E-DC4F-D0B7-661F8C118A35}"/>
                </a:ext>
              </a:extLst>
            </p:cNvPr>
            <p:cNvPicPr>
              <a:picLocks noChangeAspect="1"/>
            </p:cNvPicPr>
            <p:nvPr/>
          </p:nvPicPr>
          <p:blipFill rotWithShape="1">
            <a:blip r:embed="rId5"/>
            <a:srcRect l="1276" t="1812"/>
            <a:stretch/>
          </p:blipFill>
          <p:spPr>
            <a:xfrm>
              <a:off x="6399573" y="2974385"/>
              <a:ext cx="5390808" cy="3108384"/>
            </a:xfrm>
            <a:prstGeom prst="rect">
              <a:avLst/>
            </a:prstGeom>
            <a:ln>
              <a:noFill/>
            </a:ln>
          </p:spPr>
        </p:pic>
        <p:cxnSp>
          <p:nvCxnSpPr>
            <p:cNvPr id="7" name="Straight Connector 6">
              <a:extLst>
                <a:ext uri="{FF2B5EF4-FFF2-40B4-BE49-F238E27FC236}">
                  <a16:creationId xmlns:a16="http://schemas.microsoft.com/office/drawing/2014/main" id="{19D0DBA4-9C13-EA50-712E-F084F0945653}"/>
                </a:ext>
              </a:extLst>
            </p:cNvPr>
            <p:cNvCxnSpPr>
              <a:cxnSpLocks/>
            </p:cNvCxnSpPr>
            <p:nvPr/>
          </p:nvCxnSpPr>
          <p:spPr>
            <a:xfrm>
              <a:off x="9807035" y="3001856"/>
              <a:ext cx="0" cy="296079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AA9CA-6B02-30E0-202D-3D8E9FDF4780}"/>
                </a:ext>
              </a:extLst>
            </p:cNvPr>
            <p:cNvCxnSpPr>
              <a:cxnSpLocks/>
            </p:cNvCxnSpPr>
            <p:nvPr/>
          </p:nvCxnSpPr>
          <p:spPr>
            <a:xfrm>
              <a:off x="8559261" y="3001856"/>
              <a:ext cx="0" cy="293936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FACA315-214D-17A7-D098-BBA0BF228596}"/>
                </a:ext>
              </a:extLst>
            </p:cNvPr>
            <p:cNvCxnSpPr>
              <a:cxnSpLocks/>
            </p:cNvCxnSpPr>
            <p:nvPr/>
          </p:nvCxnSpPr>
          <p:spPr>
            <a:xfrm>
              <a:off x="8577263" y="5576888"/>
              <a:ext cx="1204912"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21C131-CAEF-E4AC-E87E-B7ED3FF026C2}"/>
                </a:ext>
              </a:extLst>
            </p:cNvPr>
            <p:cNvSpPr txBox="1"/>
            <p:nvPr/>
          </p:nvSpPr>
          <p:spPr>
            <a:xfrm>
              <a:off x="8584122" y="5331619"/>
              <a:ext cx="1204911"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500 kHz</a:t>
              </a:r>
            </a:p>
          </p:txBody>
        </p:sp>
        <p:sp>
          <p:nvSpPr>
            <p:cNvPr id="24" name="TextBox 23">
              <a:extLst>
                <a:ext uri="{FF2B5EF4-FFF2-40B4-BE49-F238E27FC236}">
                  <a16:creationId xmlns:a16="http://schemas.microsoft.com/office/drawing/2014/main" id="{043C6281-7AF2-F498-4F97-4F0EEE648492}"/>
                </a:ext>
              </a:extLst>
            </p:cNvPr>
            <p:cNvSpPr txBox="1"/>
            <p:nvPr/>
          </p:nvSpPr>
          <p:spPr>
            <a:xfrm>
              <a:off x="6399572" y="6251356"/>
              <a:ext cx="5390809"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6: Phổ biên độ của tín hiệu chirp với SF = 7, BW = 500kHz</a:t>
              </a:r>
            </a:p>
          </p:txBody>
        </p:sp>
        <p:sp>
          <p:nvSpPr>
            <p:cNvPr id="18" name="TextBox 17">
              <a:extLst>
                <a:ext uri="{FF2B5EF4-FFF2-40B4-BE49-F238E27FC236}">
                  <a16:creationId xmlns:a16="http://schemas.microsoft.com/office/drawing/2014/main" id="{1960BE69-E5F0-E13A-9DD3-5A45CB51BAA2}"/>
                </a:ext>
              </a:extLst>
            </p:cNvPr>
            <p:cNvSpPr txBox="1"/>
            <p:nvPr/>
          </p:nvSpPr>
          <p:spPr>
            <a:xfrm>
              <a:off x="7235321" y="5997155"/>
              <a:ext cx="3888795"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Tần số (MHz)</a:t>
              </a:r>
            </a:p>
          </p:txBody>
        </p:sp>
        <p:sp>
          <p:nvSpPr>
            <p:cNvPr id="19" name="TextBox 18">
              <a:extLst>
                <a:ext uri="{FF2B5EF4-FFF2-40B4-BE49-F238E27FC236}">
                  <a16:creationId xmlns:a16="http://schemas.microsoft.com/office/drawing/2014/main" id="{D29E8BD8-92DC-7C51-5DDD-08EE977531F1}"/>
                </a:ext>
              </a:extLst>
            </p:cNvPr>
            <p:cNvSpPr txBox="1"/>
            <p:nvPr/>
          </p:nvSpPr>
          <p:spPr>
            <a:xfrm rot="16200000">
              <a:off x="4939730" y="4318140"/>
              <a:ext cx="2805407"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Biên độ FFT</a:t>
              </a:r>
            </a:p>
          </p:txBody>
        </p:sp>
      </p:grpSp>
      <p:grpSp>
        <p:nvGrpSpPr>
          <p:cNvPr id="17" name="Group 16">
            <a:extLst>
              <a:ext uri="{FF2B5EF4-FFF2-40B4-BE49-F238E27FC236}">
                <a16:creationId xmlns:a16="http://schemas.microsoft.com/office/drawing/2014/main" id="{A0DEB27A-26C7-F517-1046-06D1D9B274B4}"/>
              </a:ext>
            </a:extLst>
          </p:cNvPr>
          <p:cNvGrpSpPr/>
          <p:nvPr/>
        </p:nvGrpSpPr>
        <p:grpSpPr>
          <a:xfrm>
            <a:off x="41941" y="2632240"/>
            <a:ext cx="6011282" cy="3951120"/>
            <a:chOff x="3841" y="2613190"/>
            <a:chExt cx="6011282" cy="3951120"/>
          </a:xfrm>
        </p:grpSpPr>
        <p:pic>
          <p:nvPicPr>
            <p:cNvPr id="14" name="Picture 13" descr="Chart&#10;&#10;Description automatically generated">
              <a:extLst>
                <a:ext uri="{FF2B5EF4-FFF2-40B4-BE49-F238E27FC236}">
                  <a16:creationId xmlns:a16="http://schemas.microsoft.com/office/drawing/2014/main" id="{8C4F1FAE-81CB-293D-FAE9-1E272F79E83E}"/>
                </a:ext>
              </a:extLst>
            </p:cNvPr>
            <p:cNvPicPr>
              <a:picLocks noChangeAspect="1"/>
            </p:cNvPicPr>
            <p:nvPr/>
          </p:nvPicPr>
          <p:blipFill>
            <a:blip r:embed="rId6"/>
            <a:stretch>
              <a:fillRect/>
            </a:stretch>
          </p:blipFill>
          <p:spPr>
            <a:xfrm>
              <a:off x="249658" y="2847284"/>
              <a:ext cx="5756464" cy="3276971"/>
            </a:xfrm>
            <a:prstGeom prst="rect">
              <a:avLst/>
            </a:prstGeom>
          </p:spPr>
        </p:pic>
        <p:grpSp>
          <p:nvGrpSpPr>
            <p:cNvPr id="4" name="Group 3">
              <a:extLst>
                <a:ext uri="{FF2B5EF4-FFF2-40B4-BE49-F238E27FC236}">
                  <a16:creationId xmlns:a16="http://schemas.microsoft.com/office/drawing/2014/main" id="{43C4EAEF-B18B-F6B4-22EF-BB4DAA333C8C}"/>
                </a:ext>
              </a:extLst>
            </p:cNvPr>
            <p:cNvGrpSpPr/>
            <p:nvPr/>
          </p:nvGrpSpPr>
          <p:grpSpPr>
            <a:xfrm>
              <a:off x="3841" y="2613190"/>
              <a:ext cx="6002280" cy="3951120"/>
              <a:chOff x="-16862" y="2608013"/>
              <a:chExt cx="6002280" cy="3951120"/>
            </a:xfrm>
          </p:grpSpPr>
          <p:sp>
            <p:nvSpPr>
              <p:cNvPr id="3" name="TextBox 2">
                <a:extLst>
                  <a:ext uri="{FF2B5EF4-FFF2-40B4-BE49-F238E27FC236}">
                    <a16:creationId xmlns:a16="http://schemas.microsoft.com/office/drawing/2014/main" id="{8049DE87-2318-4F80-A58D-E412132075EE}"/>
                  </a:ext>
                </a:extLst>
              </p:cNvPr>
              <p:cNvSpPr txBox="1"/>
              <p:nvPr/>
            </p:nvSpPr>
            <p:spPr>
              <a:xfrm>
                <a:off x="274580" y="6251356"/>
                <a:ext cx="5710838"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5: </a:t>
                </a:r>
                <a:r>
                  <a:rPr lang="vi-VN" b="1" i="1">
                    <a:latin typeface="Times New Roman" panose="02020603050405020304" pitchFamily="18" charset="0"/>
                    <a:cs typeface="Times New Roman" panose="02020603050405020304" pitchFamily="18" charset="0"/>
                  </a:rPr>
                  <a:t>T</a:t>
                </a:r>
                <a:r>
                  <a:rPr lang="en-US" b="1" i="1">
                    <a:latin typeface="Times New Roman" panose="02020603050405020304" pitchFamily="18" charset="0"/>
                    <a:cs typeface="Times New Roman" panose="02020603050405020304" pitchFamily="18" charset="0"/>
                  </a:rPr>
                  <a:t>ín hiệu chirp với SF = 7, BW = 500kHz</a:t>
                </a:r>
              </a:p>
            </p:txBody>
          </p:sp>
          <p:sp>
            <p:nvSpPr>
              <p:cNvPr id="2" name="TextBox 1">
                <a:extLst>
                  <a:ext uri="{FF2B5EF4-FFF2-40B4-BE49-F238E27FC236}">
                    <a16:creationId xmlns:a16="http://schemas.microsoft.com/office/drawing/2014/main" id="{B3ACC6B8-9B19-41DF-EF35-94F1413C01A8}"/>
                  </a:ext>
                </a:extLst>
              </p:cNvPr>
              <p:cNvSpPr txBox="1"/>
              <p:nvPr/>
            </p:nvSpPr>
            <p:spPr>
              <a:xfrm>
                <a:off x="1316616" y="2608013"/>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up-chirp cơ bản</a:t>
                </a:r>
              </a:p>
            </p:txBody>
          </p:sp>
          <p:sp>
            <p:nvSpPr>
              <p:cNvPr id="21" name="TextBox 20">
                <a:extLst>
                  <a:ext uri="{FF2B5EF4-FFF2-40B4-BE49-F238E27FC236}">
                    <a16:creationId xmlns:a16="http://schemas.microsoft.com/office/drawing/2014/main" id="{D670F963-0A50-FC5E-99E5-A20EC3D10128}"/>
                  </a:ext>
                </a:extLst>
              </p:cNvPr>
              <p:cNvSpPr txBox="1"/>
              <p:nvPr/>
            </p:nvSpPr>
            <p:spPr>
              <a:xfrm>
                <a:off x="1392179" y="3705674"/>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ảo của tín hiệu up-chirp cơ bản</a:t>
                </a:r>
              </a:p>
            </p:txBody>
          </p:sp>
          <p:sp>
            <p:nvSpPr>
              <p:cNvPr id="20" name="TextBox 19">
                <a:extLst>
                  <a:ext uri="{FF2B5EF4-FFF2-40B4-BE49-F238E27FC236}">
                    <a16:creationId xmlns:a16="http://schemas.microsoft.com/office/drawing/2014/main" id="{896337E6-2323-A4F3-BC92-2C3454423F7F}"/>
                  </a:ext>
                </a:extLst>
              </p:cNvPr>
              <p:cNvSpPr txBox="1"/>
              <p:nvPr/>
            </p:nvSpPr>
            <p:spPr>
              <a:xfrm rot="16200000">
                <a:off x="-347221" y="3158455"/>
                <a:ext cx="942519" cy="276999"/>
              </a:xfrm>
              <a:prstGeom prst="rect">
                <a:avLst/>
              </a:prstGeom>
              <a:solidFill>
                <a:schemeClr val="bg1"/>
              </a:solidFill>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Biên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endParaRPr lang="en-US" sz="12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AD8F2A4-A307-D71F-F69C-D69F7774D31C}"/>
                  </a:ext>
                </a:extLst>
              </p:cNvPr>
              <p:cNvSpPr txBox="1"/>
              <p:nvPr/>
            </p:nvSpPr>
            <p:spPr>
              <a:xfrm rot="16200000">
                <a:off x="-349622" y="4300518"/>
                <a:ext cx="942519" cy="276999"/>
              </a:xfrm>
              <a:prstGeom prst="rect">
                <a:avLst/>
              </a:prstGeom>
              <a:solidFill>
                <a:schemeClr val="bg1"/>
              </a:solidFill>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Biên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endParaRPr lang="en-US" sz="12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4F61A7D-12F8-C8E8-6305-4870EE91431A}"/>
                  </a:ext>
                </a:extLst>
              </p:cNvPr>
              <p:cNvSpPr txBox="1"/>
              <p:nvPr/>
            </p:nvSpPr>
            <p:spPr>
              <a:xfrm>
                <a:off x="1185601" y="5997155"/>
                <a:ext cx="3888795" cy="307777"/>
              </a:xfrm>
              <a:prstGeom prst="rect">
                <a:avLst/>
              </a:prstGeom>
              <a:solidFill>
                <a:schemeClr val="bg1"/>
              </a:solidFill>
            </p:spPr>
            <p:txBody>
              <a:bodyPr wrap="square" rtlCol="0">
                <a:spAutoFit/>
              </a:bodyPr>
              <a:lstStyle/>
              <a:p>
                <a:pPr algn="ctr"/>
                <a:r>
                  <a:rPr lang="en-US" b="1">
                    <a:latin typeface="Times New Roman" panose="02020603050405020304" pitchFamily="18" charset="0"/>
                    <a:cs typeface="Times New Roman" panose="02020603050405020304" pitchFamily="18" charset="0"/>
                  </a:rPr>
                  <a:t>Thời gian (s)</a:t>
                </a:r>
              </a:p>
            </p:txBody>
          </p:sp>
        </p:grpSp>
        <p:sp>
          <p:nvSpPr>
            <p:cNvPr id="26" name="TextBox 25">
              <a:extLst>
                <a:ext uri="{FF2B5EF4-FFF2-40B4-BE49-F238E27FC236}">
                  <a16:creationId xmlns:a16="http://schemas.microsoft.com/office/drawing/2014/main" id="{B9A48B9B-F85B-EA9C-4325-D46E127E0B61}"/>
                </a:ext>
              </a:extLst>
            </p:cNvPr>
            <p:cNvSpPr txBox="1"/>
            <p:nvPr/>
          </p:nvSpPr>
          <p:spPr>
            <a:xfrm>
              <a:off x="1390179" y="4851414"/>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chirp cơ bản</a:t>
              </a:r>
            </a:p>
          </p:txBody>
        </p:sp>
        <p:sp>
          <p:nvSpPr>
            <p:cNvPr id="28" name="TextBox 27">
              <a:extLst>
                <a:ext uri="{FF2B5EF4-FFF2-40B4-BE49-F238E27FC236}">
                  <a16:creationId xmlns:a16="http://schemas.microsoft.com/office/drawing/2014/main" id="{D9E16E8B-42F6-BA36-5BD7-C2D91E43BDD2}"/>
                </a:ext>
              </a:extLst>
            </p:cNvPr>
            <p:cNvSpPr txBox="1"/>
            <p:nvPr/>
          </p:nvSpPr>
          <p:spPr>
            <a:xfrm rot="16200000">
              <a:off x="-381343" y="5398508"/>
              <a:ext cx="1047367"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(Hz)</a:t>
              </a:r>
              <a:endParaRPr lang="en-US" sz="12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40BDAA-6D3F-34E0-9DF2-699253BBB1A2}"/>
                </a:ext>
              </a:extLst>
            </p:cNvPr>
            <p:cNvSpPr txBox="1"/>
            <p:nvPr/>
          </p:nvSpPr>
          <p:spPr>
            <a:xfrm>
              <a:off x="5369679" y="4915454"/>
              <a:ext cx="645444" cy="261610"/>
            </a:xfrm>
            <a:prstGeom prst="rect">
              <a:avLst/>
            </a:prstGeom>
            <a:noFill/>
          </p:spPr>
          <p:txBody>
            <a:bodyPr wrap="square" rtlCol="0">
              <a:spAutoFit/>
            </a:bodyPr>
            <a:lstStyle/>
            <a:p>
              <a:r>
                <a:rPr lang="en-US" sz="1100" b="1">
                  <a:latin typeface="Times New Roman" panose="02020603050405020304" pitchFamily="18" charset="0"/>
                  <a:cs typeface="Times New Roman" panose="02020603050405020304" pitchFamily="18" charset="0"/>
                </a:rPr>
                <a:t>250kHz</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B24FB75-197F-0871-3DC0-CC44DD485729}"/>
                    </a:ext>
                  </a:extLst>
                </p:cNvPr>
                <p:cNvSpPr txBox="1"/>
                <p:nvPr/>
              </p:nvSpPr>
              <p:spPr>
                <a:xfrm>
                  <a:off x="5265691" y="5700796"/>
                  <a:ext cx="497820"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m:t>
                        </m:r>
                        <m:r>
                          <a:rPr lang="en-US" sz="1100" b="1" i="1" smtClean="0">
                            <a:latin typeface="Cambria Math" panose="02040503050406030204" pitchFamily="18" charset="0"/>
                          </a:rPr>
                          <m:t>𝟐𝟓𝟎</m:t>
                        </m:r>
                        <m:r>
                          <a:rPr lang="en-US" sz="1100" b="1" i="1" smtClean="0">
                            <a:latin typeface="Cambria Math" panose="02040503050406030204" pitchFamily="18" charset="0"/>
                          </a:rPr>
                          <m:t> </m:t>
                        </m:r>
                        <m:r>
                          <a:rPr lang="en-US" sz="1100" b="1" i="1" smtClean="0">
                            <a:latin typeface="Cambria Math" panose="02040503050406030204" pitchFamily="18" charset="0"/>
                          </a:rPr>
                          <m:t>𝒌𝑯𝒛</m:t>
                        </m:r>
                      </m:oMath>
                    </m:oMathPara>
                  </a14:m>
                  <a:endParaRPr lang="en-US" sz="1100" b="1">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6B24FB75-197F-0871-3DC0-CC44DD485729}"/>
                    </a:ext>
                  </a:extLst>
                </p:cNvPr>
                <p:cNvSpPr txBox="1">
                  <a:spLocks noRot="1" noChangeAspect="1" noMove="1" noResize="1" noEditPoints="1" noAdjustHandles="1" noChangeArrowheads="1" noChangeShapeType="1" noTextEdit="1"/>
                </p:cNvSpPr>
                <p:nvPr/>
              </p:nvSpPr>
              <p:spPr>
                <a:xfrm>
                  <a:off x="5265691" y="5700796"/>
                  <a:ext cx="497820" cy="261610"/>
                </a:xfrm>
                <a:prstGeom prst="rect">
                  <a:avLst/>
                </a:prstGeom>
                <a:blipFill>
                  <a:blip r:embed="rId7"/>
                  <a:stretch>
                    <a:fillRect r="-60976"/>
                  </a:stretch>
                </a:blipFill>
              </p:spPr>
              <p:txBody>
                <a:bodyPr/>
                <a:lstStyle/>
                <a:p>
                  <a:r>
                    <a:rPr lang="en-US">
                      <a:noFill/>
                    </a:rPr>
                    <a:t> </a:t>
                  </a:r>
                </a:p>
              </p:txBody>
            </p:sp>
          </mc:Fallback>
        </mc:AlternateContent>
      </p:grpSp>
    </p:spTree>
    <p:extLst>
      <p:ext uri="{BB962C8B-B14F-4D97-AF65-F5344CB8AC3E}">
        <p14:creationId xmlns:p14="http://schemas.microsoft.com/office/powerpoint/2010/main" val="186123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GB" sz="2000" b="1">
                <a:solidFill>
                  <a:srgbClr val="FF0000"/>
                </a:solidFill>
                <a:latin typeface="Times New Roman" panose="02020603050405020304" pitchFamily="18" charset="0"/>
                <a:cs typeface="Times New Roman" panose="02020603050405020304" pitchFamily="18" charset="0"/>
              </a:rPr>
              <a:t>Câu hỏi: Các ràng buộc khi tổng hợp + thiết kế vật lý cho mạch mạch?</a:t>
            </a:r>
            <a:endParaRPr sz="2000" b="1" dirty="0">
              <a:solidFill>
                <a:srgbClr val="FF000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pic>
        <p:nvPicPr>
          <p:cNvPr id="10" name="Picture 9" descr="Diagram&#10;&#10;Description automatically generated">
            <a:extLst>
              <a:ext uri="{FF2B5EF4-FFF2-40B4-BE49-F238E27FC236}">
                <a16:creationId xmlns:a16="http://schemas.microsoft.com/office/drawing/2014/main" id="{76E1A815-749F-0544-6E54-62F576F0369D}"/>
              </a:ext>
            </a:extLst>
          </p:cNvPr>
          <p:cNvPicPr>
            <a:picLocks noChangeAspect="1"/>
          </p:cNvPicPr>
          <p:nvPr/>
        </p:nvPicPr>
        <p:blipFill>
          <a:blip r:embed="rId3"/>
          <a:stretch>
            <a:fillRect/>
          </a:stretch>
        </p:blipFill>
        <p:spPr>
          <a:xfrm>
            <a:off x="155575" y="946591"/>
            <a:ext cx="5038239" cy="5437683"/>
          </a:xfrm>
          <a:prstGeom prst="rect">
            <a:avLst/>
          </a:prstGeom>
          <a:ln w="3175">
            <a:solidFill>
              <a:schemeClr val="tx1"/>
            </a:solidFill>
          </a:ln>
        </p:spPr>
      </p:pic>
      <p:pic>
        <p:nvPicPr>
          <p:cNvPr id="11" name="Picture 10">
            <a:extLst>
              <a:ext uri="{FF2B5EF4-FFF2-40B4-BE49-F238E27FC236}">
                <a16:creationId xmlns:a16="http://schemas.microsoft.com/office/drawing/2014/main" id="{7EFCC970-DDAC-240B-EEE2-B3E2E1043065}"/>
              </a:ext>
            </a:extLst>
          </p:cNvPr>
          <p:cNvPicPr>
            <a:picLocks noChangeAspect="1"/>
          </p:cNvPicPr>
          <p:nvPr/>
        </p:nvPicPr>
        <p:blipFill>
          <a:blip r:embed="rId4"/>
          <a:stretch>
            <a:fillRect/>
          </a:stretch>
        </p:blipFill>
        <p:spPr>
          <a:xfrm>
            <a:off x="5290667" y="946591"/>
            <a:ext cx="6413193" cy="2582821"/>
          </a:xfrm>
          <a:prstGeom prst="rect">
            <a:avLst/>
          </a:prstGeom>
        </p:spPr>
      </p:pic>
      <p:sp>
        <p:nvSpPr>
          <p:cNvPr id="2" name="TextBox 1">
            <a:extLst>
              <a:ext uri="{FF2B5EF4-FFF2-40B4-BE49-F238E27FC236}">
                <a16:creationId xmlns:a16="http://schemas.microsoft.com/office/drawing/2014/main" id="{4E19D038-B6A9-B44D-9380-7BD43B3575D4}"/>
              </a:ext>
            </a:extLst>
          </p:cNvPr>
          <p:cNvSpPr txBox="1"/>
          <p:nvPr/>
        </p:nvSpPr>
        <p:spPr>
          <a:xfrm>
            <a:off x="5290667" y="3714666"/>
            <a:ext cx="6353372" cy="923330"/>
          </a:xfrm>
          <a:prstGeom prst="rect">
            <a:avLst/>
          </a:prstGeom>
          <a:noFill/>
          <a:ln w="38100">
            <a:solidFill>
              <a:schemeClr val="tx1"/>
            </a:solidFill>
          </a:ln>
        </p:spPr>
        <p:txBody>
          <a:bodyPr wrap="square" rtlCol="0">
            <a:spAutoFit/>
          </a:bodyPr>
          <a:lstStyle/>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Sau khi tổng hợp mạch, kết quả có được là các kết nổi của các cổng logic. Lúc này, kí sinh trên các cổng logic sẽ được thêm vào thiết kế.</a:t>
            </a:r>
          </a:p>
        </p:txBody>
      </p:sp>
    </p:spTree>
    <p:extLst>
      <p:ext uri="{BB962C8B-B14F-4D97-AF65-F5344CB8AC3E}">
        <p14:creationId xmlns:p14="http://schemas.microsoft.com/office/powerpoint/2010/main" val="243889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E61F23E-5871-4D33-AA2C-FC34240EC67B}"/>
                  </a:ext>
                </a:extLst>
              </p:cNvPr>
              <p:cNvSpPr txBox="1"/>
              <p:nvPr/>
            </p:nvSpPr>
            <p:spPr>
              <a:xfrm>
                <a:off x="1322105" y="922598"/>
                <a:ext cx="9547789" cy="974947"/>
              </a:xfrm>
              <a:prstGeom prst="rect">
                <a:avLst/>
              </a:prstGeom>
              <a:noFill/>
              <a:ln w="28575">
                <a:solidFill>
                  <a:srgbClr val="00B050"/>
                </a:solidFill>
              </a:ln>
            </p:spPr>
            <p:txBody>
              <a:bodyPr wrap="square" rtlCol="0">
                <a:spAutoFit/>
              </a:bodyPr>
              <a:lstStyle/>
              <a:p>
                <a:pPr marL="285750" indent="-285750" algn="just">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Để </a:t>
                </a:r>
                <a:r>
                  <a:rPr lang="en-US" sz="1600" dirty="0" err="1">
                    <a:latin typeface="Times New Roman" panose="02020603050405020304" pitchFamily="18" charset="0"/>
                    <a:cs typeface="Times New Roman" panose="02020603050405020304" pitchFamily="18" charset="0"/>
                  </a:rPr>
                  <a:t>giảm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mẫu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tín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hiệu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được</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lấy</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mẫu</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với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tần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số</a:t>
                </a:r>
                <a:r>
                  <a:rPr lang="en-US" sz="1600" b="1" dirty="0">
                    <a:latin typeface="Times New Roman" panose="02020603050405020304" pitchFamily="18" charset="0"/>
                    <a:cs typeface="Times New Roman" panose="02020603050405020304" pitchFamily="18" charset="0"/>
                  </a:rPr>
                  <a:t> </a:t>
                </a:r>
                <a:r>
                  <a:rPr lang="en-US" sz="1600" b="1" err="1">
                    <a:latin typeface="Times New Roman" panose="02020603050405020304" pitchFamily="18" charset="0"/>
                    <a:cs typeface="Times New Roman" panose="02020603050405020304" pitchFamily="18" charset="0"/>
                  </a:rPr>
                  <a:t>Nyquist</a:t>
                </a:r>
                <a:r>
                  <a:rPr lang="en-US" sz="160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a:latin typeface="Times New Roman" panose="02020603050405020304" pitchFamily="18" charset="0"/>
                    <a:cs typeface="Times New Roman" panose="02020603050405020304" pitchFamily="18" charset="0"/>
                  </a:rPr>
                  <a:t>Giá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mẫu</a:t>
                </a:r>
                <a:r>
                  <a:rPr lang="en-US" sz="1600" dirty="0">
                    <a:latin typeface="Times New Roman" panose="02020603050405020304" pitchFamily="18" charset="0"/>
                    <a:cs typeface="Times New Roman" panose="02020603050405020304" pitchFamily="18" charset="0"/>
                  </a:rPr>
                  <a:t> (chip) </a:t>
                </a:r>
                <a:r>
                  <a:rPr lang="en-US" sz="1600" dirty="0" err="1">
                    <a:latin typeface="Times New Roman" panose="02020603050405020304" pitchFamily="18" charset="0"/>
                    <a:cs typeface="Times New Roman" panose="02020603050405020304" pitchFamily="18" charset="0"/>
                  </a:rPr>
                  <a:t>là</a:t>
                </a:r>
                <a:endParaRPr lang="en-US" sz="1600" dirty="0">
                  <a:latin typeface="Times New Roman" panose="02020603050405020304" pitchFamily="18" charset="0"/>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
                    <a:srgbClr val="000000"/>
                  </a:buClr>
                  <a:buSzTx/>
                  <a:tabLst/>
                  <a:defRPr/>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GB"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600" i="1">
                              <a:effectLst/>
                              <a:latin typeface="Cambria Math" panose="02040503050406030204" pitchFamily="18" charset="0"/>
                              <a:ea typeface="Calibri" panose="020F0502020204030204" pitchFamily="34" charset="0"/>
                              <a:cs typeface="Times New Roman" panose="02020603050405020304" pitchFamily="18" charset="0"/>
                            </a:rPr>
                            <m:t>0</m:t>
                          </m:r>
                        </m:sub>
                      </m:sSub>
                      <m:d>
                        <m:dPr>
                          <m:begChr m:val="["/>
                          <m:endChr m:val="]"/>
                          <m:ctrlPr>
                            <a:rPr lang="en-US" sz="1600" i="1">
                              <a:effectLst/>
                              <a:latin typeface="Cambria Math" panose="02040503050406030204" pitchFamily="18" charset="0"/>
                            </a:rPr>
                          </m:ctrlPr>
                        </m:dPr>
                        <m:e>
                          <m:r>
                            <a:rPr lang="en-GB" sz="1600" i="1">
                              <a:effectLst/>
                              <a:latin typeface="Cambria Math" panose="02040503050406030204" pitchFamily="18" charset="0"/>
                              <a:ea typeface="Calibri" panose="020F0502020204030204" pitchFamily="34" charset="0"/>
                              <a:cs typeface="Times New Roman" panose="02020603050405020304" pitchFamily="18" charset="0"/>
                            </a:rPr>
                            <m:t>𝑛</m:t>
                          </m:r>
                        </m:e>
                      </m:d>
                      <m:r>
                        <m:rPr>
                          <m:aln/>
                        </m:rPr>
                        <a:rPr lang="en-GB" sz="1600" i="1" smtClean="0">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600" b="0" i="0" smtClean="0">
                              <a:effectLst/>
                              <a:latin typeface="Cambria Math" panose="02040503050406030204" pitchFamily="18" charset="0"/>
                              <a:ea typeface="Calibri" panose="020F0502020204030204" pitchFamily="34" charset="0"/>
                              <a:cs typeface="Times New Roman" panose="02020603050405020304" pitchFamily="18" charset="0"/>
                            </a:rPr>
                            <m:t>exp</m:t>
                          </m:r>
                        </m:fName>
                        <m:e>
                          <m:d>
                            <m:dPr>
                              <m:ctrlP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GB" sz="1600" i="1">
                                  <a:latin typeface="Cambria Math" panose="02040503050406030204" pitchFamily="18" charset="0"/>
                                </a:rPr>
                                <m:t>𝑗</m:t>
                              </m:r>
                              <m:r>
                                <a:rPr lang="en-GB" sz="1600" i="1">
                                  <a:latin typeface="Cambria Math" panose="02040503050406030204" pitchFamily="18" charset="0"/>
                                </a:rPr>
                                <m:t>2</m:t>
                              </m:r>
                              <m:r>
                                <a:rPr lang="en-GB" sz="1600" i="1">
                                  <a:latin typeface="Cambria Math" panose="02040503050406030204" pitchFamily="18" charset="0"/>
                                </a:rPr>
                                <m:t>𝜋</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GB" sz="1600" i="1">
                                              <a:latin typeface="Cambria Math" panose="02040503050406030204" pitchFamily="18" charset="0"/>
                                            </a:rPr>
                                            <m:t>𝑛</m:t>
                                          </m:r>
                                        </m:e>
                                        <m:sup>
                                          <m:r>
                                            <a:rPr lang="en-GB" sz="1600" i="1">
                                              <a:latin typeface="Cambria Math" panose="02040503050406030204" pitchFamily="18" charset="0"/>
                                            </a:rPr>
                                            <m:t>2</m:t>
                                          </m:r>
                                        </m:sup>
                                      </m:sSup>
                                    </m:num>
                                    <m:den>
                                      <m:r>
                                        <a:rPr lang="en-GB" sz="1600" i="1">
                                          <a:latin typeface="Cambria Math" panose="02040503050406030204" pitchFamily="18" charset="0"/>
                                        </a:rPr>
                                        <m:t>2</m:t>
                                      </m:r>
                                      <m:r>
                                        <a:rPr lang="en-GB" sz="1600" i="1" smtClean="0">
                                          <a:latin typeface="Cambria Math" panose="02040503050406030204" pitchFamily="18" charset="0"/>
                                        </a:rPr>
                                        <m:t>𝑀</m:t>
                                      </m:r>
                                    </m:den>
                                  </m:f>
                                  <m:r>
                                    <a:rPr lang="en-GB" sz="1600" i="1">
                                      <a:latin typeface="Cambria Math" panose="02040503050406030204" pitchFamily="18" charset="0"/>
                                    </a:rPr>
                                    <m:t>−</m:t>
                                  </m:r>
                                  <m:f>
                                    <m:fPr>
                                      <m:ctrlPr>
                                        <a:rPr lang="en-US" sz="1600" i="1">
                                          <a:latin typeface="Cambria Math" panose="02040503050406030204" pitchFamily="18" charset="0"/>
                                        </a:rPr>
                                      </m:ctrlPr>
                                    </m:fPr>
                                    <m:num>
                                      <m:r>
                                        <a:rPr lang="en-GB" sz="1600" i="1">
                                          <a:latin typeface="Cambria Math" panose="02040503050406030204" pitchFamily="18" charset="0"/>
                                        </a:rPr>
                                        <m:t>𝑛</m:t>
                                      </m:r>
                                    </m:num>
                                    <m:den>
                                      <m:r>
                                        <a:rPr lang="en-GB" sz="1600" i="1">
                                          <a:latin typeface="Cambria Math" panose="02040503050406030204" pitchFamily="18" charset="0"/>
                                        </a:rPr>
                                        <m:t>2</m:t>
                                      </m:r>
                                    </m:den>
                                  </m:f>
                                </m:e>
                              </m:d>
                            </m:e>
                          </m:d>
                          <m:r>
                            <a:rPr lang="en-US" sz="1600" b="0" i="1" smtClean="0">
                              <a:latin typeface="Cambria Math" panose="02040503050406030204" pitchFamily="18" charset="0"/>
                            </a:rPr>
                            <m:t>,</m:t>
                          </m:r>
                        </m:e>
                      </m:func>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0,1,…,</m:t>
                      </m:r>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𝑀</m:t>
                      </m:r>
                      <m:r>
                        <a:rPr lang="en-GB" sz="1600" i="1">
                          <a:effectLst/>
                          <a:latin typeface="Cambria Math" panose="02040503050406030204" pitchFamily="18" charset="0"/>
                          <a:ea typeface="Times New Roman" panose="02020603050405020304" pitchFamily="18" charset="0"/>
                          <a:cs typeface="Times New Roman" panose="02020603050405020304" pitchFamily="18" charset="0"/>
                        </a:rPr>
                        <m:t>−1 (2)</m:t>
                      </m:r>
                    </m:oMath>
                  </m:oMathPara>
                </a14:m>
                <a:endParaRPr kumimoji="0" lang="en-US" sz="16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mc:Choice>
        <mc:Fallback xmlns="">
          <p:sp>
            <p:nvSpPr>
              <p:cNvPr id="33" name="TextBox 32">
                <a:extLst>
                  <a:ext uri="{FF2B5EF4-FFF2-40B4-BE49-F238E27FC236}">
                    <a16:creationId xmlns:a16="http://schemas.microsoft.com/office/drawing/2014/main" id="{AE61F23E-5871-4D33-AA2C-FC34240EC67B}"/>
                  </a:ext>
                </a:extLst>
              </p:cNvPr>
              <p:cNvSpPr txBox="1">
                <a:spLocks noRot="1" noChangeAspect="1" noMove="1" noResize="1" noEditPoints="1" noAdjustHandles="1" noChangeArrowheads="1" noChangeShapeType="1" noTextEdit="1"/>
              </p:cNvSpPr>
              <p:nvPr/>
            </p:nvSpPr>
            <p:spPr>
              <a:xfrm>
                <a:off x="1322105" y="922598"/>
                <a:ext cx="9547789" cy="974947"/>
              </a:xfrm>
              <a:prstGeom prst="rect">
                <a:avLst/>
              </a:prstGeom>
              <a:blipFill>
                <a:blip r:embed="rId3"/>
                <a:stretch>
                  <a:fillRect l="-127" t="-606"/>
                </a:stretch>
              </a:blipFill>
              <a:ln w="28575">
                <a:solidFill>
                  <a:srgbClr val="00B050"/>
                </a:solidFill>
              </a:ln>
            </p:spPr>
            <p:txBody>
              <a:bodyPr/>
              <a:lstStyle/>
              <a:p>
                <a:r>
                  <a:rPr lang="en-US">
                    <a:noFill/>
                  </a:rPr>
                  <a:t> </a:t>
                </a:r>
              </a:p>
            </p:txBody>
          </p:sp>
        </mc:Fallback>
      </mc:AlternateContent>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 </a:t>
            </a:r>
            <a:r>
              <a:rPr lang="en-US" sz="2000" b="1">
                <a:solidFill>
                  <a:schemeClr val="bg2"/>
                </a:solidFill>
                <a:latin typeface="Times New Roman" panose="02020603050405020304" pitchFamily="18" charset="0"/>
                <a:cs typeface="Times New Roman" panose="02020603050405020304" pitchFamily="18" charset="0"/>
              </a:rPr>
              <a:t>THIẾT KẾ BỘ ĐIỀU CHẾ </a:t>
            </a:r>
            <a:r>
              <a:rPr lang="en-GB" sz="2000" b="1">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2.1. </a:t>
            </a:r>
            <a:r>
              <a:rPr lang="vi-VN" sz="2000" b="1">
                <a:solidFill>
                  <a:srgbClr val="00B0F0"/>
                </a:solidFill>
                <a:latin typeface="Times New Roman" panose="02020603050405020304" pitchFamily="18" charset="0"/>
                <a:cs typeface="Times New Roman" panose="02020603050405020304" pitchFamily="18" charset="0"/>
              </a:rPr>
              <a:t>Tín hiệu chirp</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8" name="Rectangle 7">
            <a:hlinkClick r:id="" action="ppaction://noaction"/>
          </p:cNvPr>
          <p:cNvSpPr/>
          <p:nvPr/>
        </p:nvSpPr>
        <p:spPr>
          <a:xfrm>
            <a:off x="9405257" y="160338"/>
            <a:ext cx="2658464" cy="492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4496FD-9B8C-4C74-B159-73137B24DE04}"/>
                  </a:ext>
                </a:extLst>
              </p:cNvPr>
              <p:cNvSpPr txBox="1"/>
              <p:nvPr/>
            </p:nvSpPr>
            <p:spPr>
              <a:xfrm>
                <a:off x="8562901" y="2769364"/>
                <a:ext cx="3324300" cy="2717282"/>
              </a:xfrm>
              <a:prstGeom prst="rect">
                <a:avLst/>
              </a:prstGeom>
              <a:noFill/>
              <a:ln w="38100">
                <a:solidFill>
                  <a:srgbClr val="FF0000"/>
                </a:solidFill>
              </a:ln>
            </p:spPr>
            <p:txBody>
              <a:bodyPr wrap="square">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Một </a:t>
                </a:r>
                <a:r>
                  <a:rPr kumimoji="0" lang="en-US" sz="1800" b="0" i="0" u="none" strike="noStrike" kern="0" cap="none" spc="0" normalizeH="0" baseline="0" noProof="0" err="1">
                    <a:ln>
                      <a:noFill/>
                    </a:ln>
                    <a:solidFill>
                      <a:srgbClr val="000000"/>
                    </a:solidFill>
                    <a:effectLst/>
                    <a:uLnTx/>
                    <a:uFillTx/>
                    <a:latin typeface="Times New Roman" panose="02020603050405020304" pitchFamily="18" charset="0"/>
                    <a:cs typeface="Times New Roman" panose="02020603050405020304" pitchFamily="18" charset="0"/>
                    <a:sym typeface="Arial"/>
                  </a:rPr>
                  <a:t>ký</a:t>
                </a:r>
                <a:r>
                  <a:rPr kumimoji="0" lang="en-US" sz="1800" b="0" i="0" u="none" strike="noStrike" kern="0" cap="none" spc="0" normalizeH="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 tự chirp</a:t>
                </a: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 gồm có</a:t>
                </a:r>
              </a:p>
              <a:p>
                <a:pPr marR="0" lvl="0" algn="ctr" defTabSz="914400" rtl="0" eaLnBrk="1" fontAlgn="auto" latinLnBrk="0" hangingPunct="1">
                  <a:lnSpc>
                    <a:spcPct val="100000"/>
                  </a:lnSpc>
                  <a:spcBef>
                    <a:spcPts val="0"/>
                  </a:spcBef>
                  <a:spcAft>
                    <a:spcPts val="0"/>
                  </a:spcAft>
                  <a:buClr>
                    <a:srgbClr val="000000"/>
                  </a:buClr>
                  <a:buSzTx/>
                  <a:tabLst/>
                  <a:defRPr/>
                </a:pP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𝑀</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2</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𝑆𝐹</m:t>
                        </m:r>
                      </m:sup>
                    </m:sSup>
                  </m:oMath>
                </a14:m>
                <a:r>
                  <a:rPr lang="en-US" sz="1800" dirty="0">
                    <a:latin typeface="Times New Roman" panose="02020603050405020304" pitchFamily="18" charset="0"/>
                    <a:cs typeface="Times New Roman" panose="02020603050405020304" pitchFamily="18" charset="0"/>
                  </a:rPr>
                  <a:t> </a:t>
                </a:r>
                <a:r>
                  <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chip</a:t>
                </a:r>
              </a:p>
              <a:p>
                <a:pPr marR="0" lvl="0" algn="ctr" defTabSz="914400" rtl="0" eaLnBrk="1" fontAlgn="auto" latinLnBrk="0" hangingPunct="1">
                  <a:lnSpc>
                    <a:spcPct val="100000"/>
                  </a:lnSpc>
                  <a:spcBef>
                    <a:spcPts val="0"/>
                  </a:spcBef>
                  <a:spcAft>
                    <a:spcPts val="0"/>
                  </a:spcAft>
                  <a:buClr>
                    <a:srgbClr val="000000"/>
                  </a:buClr>
                  <a:buSzTx/>
                  <a:tabLst/>
                  <a:defRPr/>
                </a:pPr>
                <a:endParaRPr kumimoji="0" lang="en-US" sz="18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indent="-285750" algn="just">
                  <a:buFont typeface="Arial" panose="020B0604020202020204" pitchFamily="34" charset="0"/>
                  <a:buChar char="•"/>
                  <a:defRPr/>
                </a:pPr>
                <a:r>
                  <a:rPr lang="en-US" sz="1800">
                    <a:latin typeface="Times New Roman" panose="02020603050405020304" pitchFamily="18" charset="0"/>
                    <a:cs typeface="Times New Roman" panose="02020603050405020304" pitchFamily="18" charset="0"/>
                  </a:rPr>
                  <a:t>Thời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truyền</a:t>
                </a:r>
                <a:r>
                  <a:rPr lang="en-US" sz="1800" dirty="0">
                    <a:latin typeface="Times New Roman" panose="02020603050405020304" pitchFamily="18" charset="0"/>
                    <a:cs typeface="Times New Roman" panose="02020603050405020304" pitchFamily="18" charset="0"/>
                  </a:rPr>
                  <a:t> 1 chip</a:t>
                </a:r>
              </a:p>
              <a:p>
                <a:pPr algn="ju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𝑇</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𝑐h𝑖𝑝</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m:t>
                      </m:r>
                      <m:f>
                        <m:f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ctrlPr>
                        </m:fPr>
                        <m:num>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1</m:t>
                          </m:r>
                        </m:num>
                        <m:den>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cs typeface="Times New Roman" panose="02020603050405020304" pitchFamily="18" charset="0"/>
                              <a:sym typeface="Arial"/>
                            </a:rPr>
                            <m:t>𝐵𝑊</m:t>
                          </m:r>
                        </m:den>
                      </m:f>
                    </m:oMath>
                  </m:oMathPara>
                </a14:m>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algn="just">
                  <a:defRPr/>
                </a:pP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a:p>
                <a:pPr marL="285750" marR="0" lvl="0" indent="-28575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800">
                    <a:latin typeface="Times New Roman" panose="02020603050405020304" pitchFamily="18" charset="0"/>
                    <a:cs typeface="Times New Roman" panose="02020603050405020304" pitchFamily="18" charset="0"/>
                  </a:rPr>
                  <a:t>Thời gian truyền đi ký tự chirp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smtClean="0">
                            <a:latin typeface="Cambria Math" panose="02040503050406030204" pitchFamily="18" charset="0"/>
                            <a:cs typeface="Times New Roman" panose="02020603050405020304" pitchFamily="18" charset="0"/>
                          </a:rPr>
                          <m:t>𝑇</m:t>
                        </m:r>
                      </m:e>
                      <m:sub>
                        <m:r>
                          <a:rPr lang="en-US" sz="1800" i="1" smtClean="0">
                            <a:latin typeface="Cambria Math" panose="02040503050406030204" pitchFamily="18" charset="0"/>
                            <a:cs typeface="Times New Roman" panose="02020603050405020304" pitchFamily="18" charset="0"/>
                          </a:rPr>
                          <m:t>𝑠𝑦𝑚</m:t>
                        </m:r>
                      </m:sub>
                    </m:sSub>
                  </m:oMath>
                </a14:m>
                <a:r>
                  <a:rPr lang="en-US" sz="1800">
                    <a:latin typeface="Times New Roman" panose="02020603050405020304" pitchFamily="18" charset="0"/>
                    <a:cs typeface="Times New Roman" panose="02020603050405020304" pitchFamily="18" charset="0"/>
                  </a:rPr>
                  <a:t>= </a:t>
                </a:r>
                <a14:m>
                  <m:oMath xmlns:m="http://schemas.openxmlformats.org/officeDocument/2006/math">
                    <m:f>
                      <m:fPr>
                        <m:ctrlPr>
                          <a:rPr lang="en-US" sz="1800" b="0" i="1" smtClean="0">
                            <a:latin typeface="Cambria Math" panose="02040503050406030204" pitchFamily="18" charset="0"/>
                            <a:cs typeface="Times New Roman" panose="02020603050405020304" pitchFamily="18" charset="0"/>
                          </a:rPr>
                        </m:ctrlPr>
                      </m:fPr>
                      <m:num>
                        <m:sSup>
                          <m:sSupPr>
                            <m:ctrlPr>
                              <a:rPr lang="en-US" sz="1800" i="1" smtClean="0">
                                <a:latin typeface="Cambria Math" panose="02040503050406030204" pitchFamily="18" charset="0"/>
                                <a:cs typeface="Times New Roman" panose="02020603050405020304" pitchFamily="18" charset="0"/>
                              </a:rPr>
                            </m:ctrlPr>
                          </m:sSupPr>
                          <m:e>
                            <m:r>
                              <a:rPr lang="en-US" sz="1800" i="1" smtClean="0">
                                <a:latin typeface="Cambria Math" panose="02040503050406030204" pitchFamily="18" charset="0"/>
                                <a:cs typeface="Times New Roman" panose="02020603050405020304" pitchFamily="18" charset="0"/>
                              </a:rPr>
                              <m:t>2</m:t>
                            </m:r>
                          </m:e>
                          <m:sup>
                            <m:r>
                              <a:rPr lang="en-US" sz="1800" i="1" smtClean="0">
                                <a:latin typeface="Cambria Math" panose="02040503050406030204" pitchFamily="18" charset="0"/>
                                <a:cs typeface="Times New Roman" panose="02020603050405020304" pitchFamily="18" charset="0"/>
                              </a:rPr>
                              <m:t>𝑆𝐹</m:t>
                            </m:r>
                          </m:sup>
                        </m:sSup>
                      </m:num>
                      <m:den>
                        <m:r>
                          <a:rPr lang="en-US" sz="1800" b="0" i="1" smtClean="0">
                            <a:latin typeface="Cambria Math" panose="02040503050406030204" pitchFamily="18" charset="0"/>
                            <a:cs typeface="Times New Roman" panose="02020603050405020304" pitchFamily="18" charset="0"/>
                          </a:rPr>
                          <m:t>𝐵𝑊</m:t>
                        </m:r>
                      </m:den>
                    </m:f>
                  </m:oMath>
                </a14:m>
                <a:endParaRPr lang="en-US" sz="180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D14496FD-9B8C-4C74-B159-73137B24DE04}"/>
                  </a:ext>
                </a:extLst>
              </p:cNvPr>
              <p:cNvSpPr txBox="1">
                <a:spLocks noRot="1" noChangeAspect="1" noMove="1" noResize="1" noEditPoints="1" noAdjustHandles="1" noChangeArrowheads="1" noChangeShapeType="1" noTextEdit="1"/>
              </p:cNvSpPr>
              <p:nvPr/>
            </p:nvSpPr>
            <p:spPr>
              <a:xfrm>
                <a:off x="8562901" y="2769364"/>
                <a:ext cx="3324300" cy="2717282"/>
              </a:xfrm>
              <a:prstGeom prst="rect">
                <a:avLst/>
              </a:prstGeom>
              <a:blipFill>
                <a:blip r:embed="rId4"/>
                <a:stretch>
                  <a:fillRect l="-726" t="-442" r="-1996"/>
                </a:stretch>
              </a:blipFill>
              <a:ln w="38100">
                <a:solidFill>
                  <a:srgbClr val="FF0000"/>
                </a:solid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DC58471-2169-34F8-7471-34C80F744E5E}"/>
              </a:ext>
            </a:extLst>
          </p:cNvPr>
          <p:cNvGrpSpPr/>
          <p:nvPr/>
        </p:nvGrpSpPr>
        <p:grpSpPr>
          <a:xfrm>
            <a:off x="460375" y="1955958"/>
            <a:ext cx="8055086" cy="4504084"/>
            <a:chOff x="-2021" y="1928347"/>
            <a:chExt cx="8055086" cy="4504084"/>
          </a:xfrm>
        </p:grpSpPr>
        <p:pic>
          <p:nvPicPr>
            <p:cNvPr id="6" name="Picture 5" descr="Graphical user interface, chart&#10;&#10;Description automatically generated">
              <a:extLst>
                <a:ext uri="{FF2B5EF4-FFF2-40B4-BE49-F238E27FC236}">
                  <a16:creationId xmlns:a16="http://schemas.microsoft.com/office/drawing/2014/main" id="{4677D447-38FD-BB61-1F38-8B46F84728B2}"/>
                </a:ext>
              </a:extLst>
            </p:cNvPr>
            <p:cNvPicPr>
              <a:picLocks noChangeAspect="1"/>
            </p:cNvPicPr>
            <p:nvPr/>
          </p:nvPicPr>
          <p:blipFill>
            <a:blip r:embed="rId5"/>
            <a:stretch>
              <a:fillRect/>
            </a:stretch>
          </p:blipFill>
          <p:spPr>
            <a:xfrm>
              <a:off x="254134" y="2155116"/>
              <a:ext cx="7751491" cy="4050546"/>
            </a:xfrm>
            <a:prstGeom prst="rect">
              <a:avLst/>
            </a:prstGeom>
          </p:spPr>
        </p:pic>
        <p:sp>
          <p:nvSpPr>
            <p:cNvPr id="24" name="TextBox 23">
              <a:extLst>
                <a:ext uri="{FF2B5EF4-FFF2-40B4-BE49-F238E27FC236}">
                  <a16:creationId xmlns:a16="http://schemas.microsoft.com/office/drawing/2014/main" id="{072FE889-6313-28DA-D2F4-9CD11FBE059F}"/>
                </a:ext>
              </a:extLst>
            </p:cNvPr>
            <p:cNvSpPr txBox="1"/>
            <p:nvPr/>
          </p:nvSpPr>
          <p:spPr>
            <a:xfrm>
              <a:off x="2443779" y="1928347"/>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up-chirp cơ bản rời rạc</a:t>
              </a:r>
            </a:p>
          </p:txBody>
        </p:sp>
        <p:sp>
          <p:nvSpPr>
            <p:cNvPr id="25" name="TextBox 24">
              <a:extLst>
                <a:ext uri="{FF2B5EF4-FFF2-40B4-BE49-F238E27FC236}">
                  <a16:creationId xmlns:a16="http://schemas.microsoft.com/office/drawing/2014/main" id="{922F7739-C1A7-4522-340B-59EF8B0C6C80}"/>
                </a:ext>
              </a:extLst>
            </p:cNvPr>
            <p:cNvSpPr txBox="1"/>
            <p:nvPr/>
          </p:nvSpPr>
          <p:spPr>
            <a:xfrm>
              <a:off x="2443779" y="3297120"/>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ảo của tín hiệu up-chirp cơ bản rời rạc</a:t>
              </a:r>
            </a:p>
          </p:txBody>
        </p:sp>
        <p:sp>
          <p:nvSpPr>
            <p:cNvPr id="28" name="TextBox 27">
              <a:extLst>
                <a:ext uri="{FF2B5EF4-FFF2-40B4-BE49-F238E27FC236}">
                  <a16:creationId xmlns:a16="http://schemas.microsoft.com/office/drawing/2014/main" id="{F9196DC1-1D25-3B1B-1109-EDEC30570042}"/>
                </a:ext>
              </a:extLst>
            </p:cNvPr>
            <p:cNvSpPr txBox="1"/>
            <p:nvPr/>
          </p:nvSpPr>
          <p:spPr>
            <a:xfrm>
              <a:off x="2443778" y="4665893"/>
              <a:ext cx="3888795"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up-chirp cơ bản rời rạc</a:t>
              </a:r>
            </a:p>
          </p:txBody>
        </p:sp>
        <p:sp>
          <p:nvSpPr>
            <p:cNvPr id="29" name="TextBox 28">
              <a:extLst>
                <a:ext uri="{FF2B5EF4-FFF2-40B4-BE49-F238E27FC236}">
                  <a16:creationId xmlns:a16="http://schemas.microsoft.com/office/drawing/2014/main" id="{433C582E-0E0F-1242-4C5F-BDEFF9DCD546}"/>
                </a:ext>
              </a:extLst>
            </p:cNvPr>
            <p:cNvSpPr txBox="1"/>
            <p:nvPr/>
          </p:nvSpPr>
          <p:spPr>
            <a:xfrm rot="16200000">
              <a:off x="-334781" y="2603254"/>
              <a:ext cx="942519" cy="276999"/>
            </a:xfrm>
            <a:prstGeom prst="rect">
              <a:avLst/>
            </a:prstGeom>
            <a:solidFill>
              <a:schemeClr val="bg1"/>
            </a:solidFill>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Biên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endParaRPr lang="en-US" sz="1200" b="1"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661ECFD8-FA02-D94E-7355-6A96D23ED602}"/>
                </a:ext>
              </a:extLst>
            </p:cNvPr>
            <p:cNvSpPr txBox="1"/>
            <p:nvPr/>
          </p:nvSpPr>
          <p:spPr>
            <a:xfrm rot="16200000">
              <a:off x="-301784" y="4038759"/>
              <a:ext cx="942519" cy="276999"/>
            </a:xfrm>
            <a:prstGeom prst="rect">
              <a:avLst/>
            </a:prstGeom>
            <a:solidFill>
              <a:schemeClr val="bg1"/>
            </a:solidFill>
          </p:spPr>
          <p:txBody>
            <a:bodyPr wrap="square" rtlCol="0">
              <a:spAutoFit/>
            </a:bodyPr>
            <a:lstStyle/>
            <a:p>
              <a:pPr algn="ctr"/>
              <a:r>
                <a:rPr lang="en-US" sz="1200" b="1" dirty="0" err="1">
                  <a:latin typeface="Times New Roman" panose="02020603050405020304" pitchFamily="18" charset="0"/>
                  <a:cs typeface="Times New Roman" panose="02020603050405020304" pitchFamily="18" charset="0"/>
                </a:rPr>
                <a:t>Biên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endParaRPr lang="en-US" sz="1200" b="1"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3A370BFC-1078-9C80-1F87-6770B7EDA982}"/>
                </a:ext>
              </a:extLst>
            </p:cNvPr>
            <p:cNvSpPr txBox="1"/>
            <p:nvPr/>
          </p:nvSpPr>
          <p:spPr>
            <a:xfrm>
              <a:off x="6787637" y="6155432"/>
              <a:ext cx="1265428" cy="27699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Thứ tự mẫu </a:t>
              </a:r>
            </a:p>
          </p:txBody>
        </p:sp>
      </p:grpSp>
      <p:sp>
        <p:nvSpPr>
          <p:cNvPr id="34" name="TextBox 33">
            <a:extLst>
              <a:ext uri="{FF2B5EF4-FFF2-40B4-BE49-F238E27FC236}">
                <a16:creationId xmlns:a16="http://schemas.microsoft.com/office/drawing/2014/main" id="{F134D418-8445-BD99-5C32-579030B5450B}"/>
              </a:ext>
            </a:extLst>
          </p:cNvPr>
          <p:cNvSpPr txBox="1"/>
          <p:nvPr/>
        </p:nvSpPr>
        <p:spPr>
          <a:xfrm>
            <a:off x="1593036" y="6206624"/>
            <a:ext cx="5710838"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7: Tín hiệu up-chirp cơ bản sau khi được rời rạc hóa (SF=7)</a:t>
            </a:r>
          </a:p>
        </p:txBody>
      </p:sp>
    </p:spTree>
    <p:extLst>
      <p:ext uri="{BB962C8B-B14F-4D97-AF65-F5344CB8AC3E}">
        <p14:creationId xmlns:p14="http://schemas.microsoft.com/office/powerpoint/2010/main" val="414521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dirty="0">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 </a:t>
            </a:r>
            <a:r>
              <a:rPr lang="en-US" sz="2000" b="1">
                <a:solidFill>
                  <a:schemeClr val="bg2"/>
                </a:solidFill>
                <a:latin typeface="Times New Roman" panose="02020603050405020304" pitchFamily="18" charset="0"/>
                <a:cs typeface="Times New Roman" panose="02020603050405020304" pitchFamily="18" charset="0"/>
              </a:rPr>
              <a:t>THIẾT KẾ BỘ ĐIỀU CHẾ </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3</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2.</a:t>
            </a:r>
            <a:r>
              <a:rPr lang="vi-VN" sz="2000" b="1">
                <a:solidFill>
                  <a:srgbClr val="00B0F0"/>
                </a:solidFill>
                <a:latin typeface="Times New Roman" panose="02020603050405020304" pitchFamily="18" charset="0"/>
                <a:cs typeface="Times New Roman" panose="02020603050405020304" pitchFamily="18" charset="0"/>
              </a:rPr>
              <a:t>2. Nguyên lý điều chế LoRa</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sp>
        <p:nvSpPr>
          <p:cNvPr id="8" name="Rectangle 7">
            <a:hlinkClick r:id="" action="ppaction://noaction"/>
          </p:cNvPr>
          <p:cNvSpPr/>
          <p:nvPr/>
        </p:nvSpPr>
        <p:spPr>
          <a:xfrm>
            <a:off x="9405257" y="160338"/>
            <a:ext cx="2658464" cy="4928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nvGrpSpPr>
          <p:cNvPr id="104" name="Group 103">
            <a:extLst>
              <a:ext uri="{FF2B5EF4-FFF2-40B4-BE49-F238E27FC236}">
                <a16:creationId xmlns:a16="http://schemas.microsoft.com/office/drawing/2014/main" id="{C46061AE-1660-301A-295A-8185F4CED07F}"/>
              </a:ext>
            </a:extLst>
          </p:cNvPr>
          <p:cNvGrpSpPr/>
          <p:nvPr/>
        </p:nvGrpSpPr>
        <p:grpSpPr>
          <a:xfrm>
            <a:off x="0" y="884949"/>
            <a:ext cx="12157312" cy="5721245"/>
            <a:chOff x="0" y="884949"/>
            <a:chExt cx="12157312" cy="5721245"/>
          </a:xfrm>
        </p:grpSpPr>
        <p:grpSp>
          <p:nvGrpSpPr>
            <p:cNvPr id="78" name="Group 77">
              <a:extLst>
                <a:ext uri="{FF2B5EF4-FFF2-40B4-BE49-F238E27FC236}">
                  <a16:creationId xmlns:a16="http://schemas.microsoft.com/office/drawing/2014/main" id="{70AAFE69-F229-8619-B90E-9D3D353065EF}"/>
                </a:ext>
              </a:extLst>
            </p:cNvPr>
            <p:cNvGrpSpPr/>
            <p:nvPr/>
          </p:nvGrpSpPr>
          <p:grpSpPr>
            <a:xfrm>
              <a:off x="0" y="1196883"/>
              <a:ext cx="11925300" cy="5144096"/>
              <a:chOff x="0" y="1197891"/>
              <a:chExt cx="11925300" cy="5339642"/>
            </a:xfrm>
          </p:grpSpPr>
          <p:sp>
            <p:nvSpPr>
              <p:cNvPr id="87" name="TextBox 86">
                <a:extLst>
                  <a:ext uri="{FF2B5EF4-FFF2-40B4-BE49-F238E27FC236}">
                    <a16:creationId xmlns:a16="http://schemas.microsoft.com/office/drawing/2014/main" id="{B6725920-6D7F-C013-F5C6-3DAC522E4C51}"/>
                  </a:ext>
                </a:extLst>
              </p:cNvPr>
              <p:cNvSpPr txBox="1"/>
              <p:nvPr/>
            </p:nvSpPr>
            <p:spPr>
              <a:xfrm rot="16200000">
                <a:off x="-344861" y="1845771"/>
                <a:ext cx="942519"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grpSp>
            <p:nvGrpSpPr>
              <p:cNvPr id="56" name="Group 55">
                <a:extLst>
                  <a:ext uri="{FF2B5EF4-FFF2-40B4-BE49-F238E27FC236}">
                    <a16:creationId xmlns:a16="http://schemas.microsoft.com/office/drawing/2014/main" id="{64342621-DD30-BC90-17EE-63BE3C992B49}"/>
                  </a:ext>
                </a:extLst>
              </p:cNvPr>
              <p:cNvGrpSpPr/>
              <p:nvPr/>
            </p:nvGrpSpPr>
            <p:grpSpPr>
              <a:xfrm>
                <a:off x="249500" y="1426384"/>
                <a:ext cx="11675800" cy="5111149"/>
                <a:chOff x="155575" y="1426384"/>
                <a:chExt cx="11769725" cy="5111149"/>
              </a:xfrm>
            </p:grpSpPr>
            <p:grpSp>
              <p:nvGrpSpPr>
                <p:cNvPr id="41" name="Group 40">
                  <a:extLst>
                    <a:ext uri="{FF2B5EF4-FFF2-40B4-BE49-F238E27FC236}">
                      <a16:creationId xmlns:a16="http://schemas.microsoft.com/office/drawing/2014/main" id="{63DA99D6-76AD-0320-78AA-7E6EF9A2DF06}"/>
                    </a:ext>
                  </a:extLst>
                </p:cNvPr>
                <p:cNvGrpSpPr/>
                <p:nvPr/>
              </p:nvGrpSpPr>
              <p:grpSpPr>
                <a:xfrm>
                  <a:off x="155575" y="1426384"/>
                  <a:ext cx="11769725" cy="5111149"/>
                  <a:chOff x="266701" y="1736317"/>
                  <a:chExt cx="11658599" cy="4801216"/>
                </a:xfrm>
              </p:grpSpPr>
              <p:pic>
                <p:nvPicPr>
                  <p:cNvPr id="28" name="Picture 27" descr="Graphical user interface&#10;&#10;Description automatically generated with low confidence">
                    <a:extLst>
                      <a:ext uri="{FF2B5EF4-FFF2-40B4-BE49-F238E27FC236}">
                        <a16:creationId xmlns:a16="http://schemas.microsoft.com/office/drawing/2014/main" id="{03691CFE-985E-90BF-3430-522EBB55F52F}"/>
                      </a:ext>
                    </a:extLst>
                  </p:cNvPr>
                  <p:cNvPicPr>
                    <a:picLocks noChangeAspect="1"/>
                  </p:cNvPicPr>
                  <p:nvPr/>
                </p:nvPicPr>
                <p:blipFill>
                  <a:blip r:embed="rId3"/>
                  <a:stretch>
                    <a:fillRect/>
                  </a:stretch>
                </p:blipFill>
                <p:spPr>
                  <a:xfrm>
                    <a:off x="266701" y="1736317"/>
                    <a:ext cx="5750490" cy="4801215"/>
                  </a:xfrm>
                  <a:prstGeom prst="rect">
                    <a:avLst/>
                  </a:prstGeom>
                </p:spPr>
              </p:pic>
              <p:pic>
                <p:nvPicPr>
                  <p:cNvPr id="30" name="Picture 29" descr="Chart&#10;&#10;Description automatically generated">
                    <a:extLst>
                      <a:ext uri="{FF2B5EF4-FFF2-40B4-BE49-F238E27FC236}">
                        <a16:creationId xmlns:a16="http://schemas.microsoft.com/office/drawing/2014/main" id="{D02EC300-6ACA-99F8-37EE-EE75F34B1406}"/>
                      </a:ext>
                    </a:extLst>
                  </p:cNvPr>
                  <p:cNvPicPr>
                    <a:picLocks noChangeAspect="1"/>
                  </p:cNvPicPr>
                  <p:nvPr/>
                </p:nvPicPr>
                <p:blipFill>
                  <a:blip r:embed="rId4"/>
                  <a:stretch>
                    <a:fillRect/>
                  </a:stretch>
                </p:blipFill>
                <p:spPr>
                  <a:xfrm>
                    <a:off x="6174810" y="1736318"/>
                    <a:ext cx="5750490" cy="4801215"/>
                  </a:xfrm>
                  <a:prstGeom prst="rect">
                    <a:avLst/>
                  </a:prstGeom>
                </p:spPr>
              </p:pic>
              <p:cxnSp>
                <p:nvCxnSpPr>
                  <p:cNvPr id="32" name="Straight Connector 31">
                    <a:extLst>
                      <a:ext uri="{FF2B5EF4-FFF2-40B4-BE49-F238E27FC236}">
                        <a16:creationId xmlns:a16="http://schemas.microsoft.com/office/drawing/2014/main" id="{F7FE589F-F19B-43FC-1FB5-3B2D734FB6C9}"/>
                      </a:ext>
                    </a:extLst>
                  </p:cNvPr>
                  <p:cNvCxnSpPr>
                    <a:cxnSpLocks/>
                  </p:cNvCxnSpPr>
                  <p:nvPr/>
                </p:nvCxnSpPr>
                <p:spPr>
                  <a:xfrm>
                    <a:off x="3031746" y="1831181"/>
                    <a:ext cx="0" cy="866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90E2A9-A8D5-6552-89B4-B31A7397376C}"/>
                      </a:ext>
                    </a:extLst>
                  </p:cNvPr>
                  <p:cNvCxnSpPr>
                    <a:cxnSpLocks/>
                  </p:cNvCxnSpPr>
                  <p:nvPr/>
                </p:nvCxnSpPr>
                <p:spPr>
                  <a:xfrm>
                    <a:off x="2153566" y="3066070"/>
                    <a:ext cx="0" cy="87391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BE123C-8142-B335-EEFF-1583351084C7}"/>
                      </a:ext>
                    </a:extLst>
                  </p:cNvPr>
                  <p:cNvCxnSpPr>
                    <a:cxnSpLocks/>
                  </p:cNvCxnSpPr>
                  <p:nvPr/>
                </p:nvCxnSpPr>
                <p:spPr>
                  <a:xfrm>
                    <a:off x="1273195" y="4282383"/>
                    <a:ext cx="0" cy="8945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ECB680-74C6-3818-85C6-BFAF7EE19946}"/>
                      </a:ext>
                    </a:extLst>
                  </p:cNvPr>
                  <p:cNvCxnSpPr>
                    <a:cxnSpLocks/>
                  </p:cNvCxnSpPr>
                  <p:nvPr/>
                </p:nvCxnSpPr>
                <p:spPr>
                  <a:xfrm>
                    <a:off x="3028675" y="5524966"/>
                    <a:ext cx="0" cy="89455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8E9945C-6933-48A8-84C2-941BEB9F98F9}"/>
                      </a:ext>
                    </a:extLst>
                  </p:cNvPr>
                  <p:cNvCxnSpPr>
                    <a:cxnSpLocks/>
                  </p:cNvCxnSpPr>
                  <p:nvPr/>
                </p:nvCxnSpPr>
                <p:spPr>
                  <a:xfrm>
                    <a:off x="3031746" y="3088292"/>
                    <a:ext cx="0" cy="86629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D75767-6221-703B-242C-BB41300DE7C2}"/>
                      </a:ext>
                    </a:extLst>
                  </p:cNvPr>
                  <p:cNvCxnSpPr>
                    <a:cxnSpLocks/>
                  </p:cNvCxnSpPr>
                  <p:nvPr/>
                </p:nvCxnSpPr>
                <p:spPr>
                  <a:xfrm>
                    <a:off x="3031746" y="4296511"/>
                    <a:ext cx="0" cy="8662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6DBF0E7-D774-84A9-C02F-5F6A7DB16DFC}"/>
                      </a:ext>
                    </a:extLst>
                  </p:cNvPr>
                  <p:cNvCxnSpPr>
                    <a:cxnSpLocks/>
                  </p:cNvCxnSpPr>
                  <p:nvPr/>
                </p:nvCxnSpPr>
                <p:spPr>
                  <a:xfrm>
                    <a:off x="3372706" y="5548474"/>
                    <a:ext cx="0" cy="86629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FABA1C17-01B4-4B87-DB2F-16898433780B}"/>
                    </a:ext>
                  </a:extLst>
                </p:cNvPr>
                <p:cNvCxnSpPr/>
                <p:nvPr/>
              </p:nvCxnSpPr>
              <p:spPr>
                <a:xfrm flipH="1">
                  <a:off x="2064728" y="3423188"/>
                  <a:ext cx="882248"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E5FD0B-F8C0-E51A-2ACC-E3C16E6D91EB}"/>
                    </a:ext>
                  </a:extLst>
                </p:cNvPr>
                <p:cNvCxnSpPr>
                  <a:cxnSpLocks/>
                </p:cNvCxnSpPr>
                <p:nvPr/>
              </p:nvCxnSpPr>
              <p:spPr>
                <a:xfrm flipH="1">
                  <a:off x="1176975" y="4864703"/>
                  <a:ext cx="176690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EBF1D86-C0A4-26EF-9DFC-41B4A3645641}"/>
                    </a:ext>
                  </a:extLst>
                </p:cNvPr>
                <p:cNvCxnSpPr>
                  <a:cxnSpLocks/>
                </p:cNvCxnSpPr>
                <p:nvPr/>
              </p:nvCxnSpPr>
              <p:spPr>
                <a:xfrm flipH="1">
                  <a:off x="295833" y="6282416"/>
                  <a:ext cx="2648042"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64E1595-67C8-DF15-0F5F-127593DA0B83}"/>
                    </a:ext>
                  </a:extLst>
                </p:cNvPr>
                <p:cNvCxnSpPr>
                  <a:cxnSpLocks/>
                </p:cNvCxnSpPr>
                <p:nvPr/>
              </p:nvCxnSpPr>
              <p:spPr>
                <a:xfrm flipH="1">
                  <a:off x="3291186" y="6253852"/>
                  <a:ext cx="2620298" cy="8574"/>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8208843-EAA0-7467-27F5-443A40DBDFFF}"/>
                    </a:ext>
                  </a:extLst>
                </p:cNvPr>
                <p:cNvSpPr txBox="1"/>
                <p:nvPr/>
              </p:nvSpPr>
              <p:spPr>
                <a:xfrm>
                  <a:off x="2001793" y="3173124"/>
                  <a:ext cx="708082" cy="287529"/>
                </a:xfrm>
                <a:prstGeom prst="rect">
                  <a:avLst/>
                </a:prstGeom>
                <a:noFill/>
              </p:spPr>
              <p:txBody>
                <a:bodyPr wrap="square" rtlCol="0">
                  <a:spAutoFit/>
                </a:bodyPr>
                <a:lstStyle/>
                <a:p>
                  <a:pPr algn="ctr"/>
                  <a:r>
                    <a:rPr lang="en-US" sz="1200" b="1">
                      <a:solidFill>
                        <a:srgbClr val="0000FF"/>
                      </a:solidFill>
                      <a:latin typeface="Times New Roman" panose="02020603050405020304" pitchFamily="18" charset="0"/>
                      <a:cs typeface="Times New Roman" panose="02020603050405020304" pitchFamily="18" charset="0"/>
                    </a:rPr>
                    <a:t>20 chip</a:t>
                  </a:r>
                </a:p>
              </p:txBody>
            </p:sp>
            <p:sp>
              <p:nvSpPr>
                <p:cNvPr id="58" name="TextBox 57">
                  <a:extLst>
                    <a:ext uri="{FF2B5EF4-FFF2-40B4-BE49-F238E27FC236}">
                      <a16:creationId xmlns:a16="http://schemas.microsoft.com/office/drawing/2014/main" id="{3B89FDC5-5C6A-4ECE-77A8-EBD23DFEE265}"/>
                    </a:ext>
                  </a:extLst>
                </p:cNvPr>
                <p:cNvSpPr txBox="1"/>
                <p:nvPr/>
              </p:nvSpPr>
              <p:spPr>
                <a:xfrm>
                  <a:off x="1153532" y="4549833"/>
                  <a:ext cx="686339" cy="287529"/>
                </a:xfrm>
                <a:prstGeom prst="rect">
                  <a:avLst/>
                </a:prstGeom>
                <a:noFill/>
              </p:spPr>
              <p:txBody>
                <a:bodyPr wrap="square" rtlCol="0">
                  <a:spAutoFit/>
                </a:bodyPr>
                <a:lstStyle/>
                <a:p>
                  <a:pPr algn="ctr"/>
                  <a:r>
                    <a:rPr lang="en-US" sz="1200" b="1">
                      <a:solidFill>
                        <a:srgbClr val="FF0000"/>
                      </a:solidFill>
                      <a:latin typeface="Times New Roman" panose="02020603050405020304" pitchFamily="18" charset="0"/>
                      <a:cs typeface="Times New Roman" panose="02020603050405020304" pitchFamily="18" charset="0"/>
                    </a:rPr>
                    <a:t>40 chip</a:t>
                  </a:r>
                </a:p>
              </p:txBody>
            </p:sp>
            <p:sp>
              <p:nvSpPr>
                <p:cNvPr id="59" name="TextBox 58">
                  <a:extLst>
                    <a:ext uri="{FF2B5EF4-FFF2-40B4-BE49-F238E27FC236}">
                      <a16:creationId xmlns:a16="http://schemas.microsoft.com/office/drawing/2014/main" id="{CE8631BA-8684-33E8-D8A6-95E6720DF235}"/>
                    </a:ext>
                  </a:extLst>
                </p:cNvPr>
                <p:cNvSpPr txBox="1"/>
                <p:nvPr/>
              </p:nvSpPr>
              <p:spPr>
                <a:xfrm>
                  <a:off x="3291185" y="5955173"/>
                  <a:ext cx="782319" cy="287529"/>
                </a:xfrm>
                <a:prstGeom prst="rect">
                  <a:avLst/>
                </a:prstGeom>
                <a:noFill/>
              </p:spPr>
              <p:txBody>
                <a:bodyPr wrap="square" rtlCol="0">
                  <a:spAutoFit/>
                </a:bodyPr>
                <a:lstStyle/>
                <a:p>
                  <a:pPr algn="ctr"/>
                  <a:r>
                    <a:rPr lang="en-US" sz="1200" b="1">
                      <a:solidFill>
                        <a:srgbClr val="7030A0"/>
                      </a:solidFill>
                      <a:latin typeface="Times New Roman" panose="02020603050405020304" pitchFamily="18" charset="0"/>
                      <a:cs typeface="Times New Roman" panose="02020603050405020304" pitchFamily="18" charset="0"/>
                    </a:rPr>
                    <a:t>120 chip</a:t>
                  </a:r>
                </a:p>
              </p:txBody>
            </p:sp>
          </p:grpSp>
          <p:cxnSp>
            <p:nvCxnSpPr>
              <p:cNvPr id="61" name="Straight Connector 60">
                <a:extLst>
                  <a:ext uri="{FF2B5EF4-FFF2-40B4-BE49-F238E27FC236}">
                    <a16:creationId xmlns:a16="http://schemas.microsoft.com/office/drawing/2014/main" id="{7A0E68CF-7DAE-1E32-C603-0FD90BDEEA65}"/>
                  </a:ext>
                </a:extLst>
              </p:cNvPr>
              <p:cNvCxnSpPr>
                <a:cxnSpLocks/>
              </p:cNvCxnSpPr>
              <p:nvPr/>
            </p:nvCxnSpPr>
            <p:spPr>
              <a:xfrm>
                <a:off x="9794589" y="1497622"/>
                <a:ext cx="0" cy="9519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B888276-B242-7E70-F605-90A73BC09F2A}"/>
                  </a:ext>
                </a:extLst>
              </p:cNvPr>
              <p:cNvCxnSpPr>
                <a:cxnSpLocks/>
              </p:cNvCxnSpPr>
              <p:nvPr/>
            </p:nvCxnSpPr>
            <p:spPr>
              <a:xfrm>
                <a:off x="9794589" y="2835884"/>
                <a:ext cx="0" cy="95197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6259BF-9AAD-E89D-DA5A-4B355FEABBD7}"/>
                  </a:ext>
                </a:extLst>
              </p:cNvPr>
              <p:cNvCxnSpPr>
                <a:cxnSpLocks/>
              </p:cNvCxnSpPr>
              <p:nvPr/>
            </p:nvCxnSpPr>
            <p:spPr>
              <a:xfrm>
                <a:off x="9794589" y="4135008"/>
                <a:ext cx="0" cy="9519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189A40-A219-F613-51BA-CD128AE1FC46}"/>
                  </a:ext>
                </a:extLst>
              </p:cNvPr>
              <p:cNvCxnSpPr>
                <a:cxnSpLocks/>
              </p:cNvCxnSpPr>
              <p:nvPr/>
            </p:nvCxnSpPr>
            <p:spPr>
              <a:xfrm>
                <a:off x="9811681" y="5469752"/>
                <a:ext cx="0" cy="9519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886A8CA-CACC-73B3-ABE7-C14A27465D0E}"/>
                  </a:ext>
                </a:extLst>
              </p:cNvPr>
              <p:cNvCxnSpPr>
                <a:cxnSpLocks/>
              </p:cNvCxnSpPr>
              <p:nvPr/>
            </p:nvCxnSpPr>
            <p:spPr>
              <a:xfrm>
                <a:off x="8913527" y="2810735"/>
                <a:ext cx="0" cy="95197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11F3634-C734-D0E9-2F16-38C777D02BC7}"/>
                  </a:ext>
                </a:extLst>
              </p:cNvPr>
              <p:cNvCxnSpPr>
                <a:cxnSpLocks/>
              </p:cNvCxnSpPr>
              <p:nvPr/>
            </p:nvCxnSpPr>
            <p:spPr>
              <a:xfrm>
                <a:off x="8024527" y="4135008"/>
                <a:ext cx="0" cy="9519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A176B2-8FDF-5E6E-1B8F-435B52E58FC4}"/>
                  </a:ext>
                </a:extLst>
              </p:cNvPr>
              <p:cNvCxnSpPr>
                <a:cxnSpLocks/>
              </p:cNvCxnSpPr>
              <p:nvPr/>
            </p:nvCxnSpPr>
            <p:spPr>
              <a:xfrm>
                <a:off x="10186924" y="5469752"/>
                <a:ext cx="0" cy="9519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753FE5F-5E2F-5E58-C91A-39D76D88A574}"/>
                  </a:ext>
                </a:extLst>
              </p:cNvPr>
              <p:cNvCxnSpPr>
                <a:cxnSpLocks/>
              </p:cNvCxnSpPr>
              <p:nvPr/>
            </p:nvCxnSpPr>
            <p:spPr>
              <a:xfrm flipH="1">
                <a:off x="8913527" y="3293745"/>
                <a:ext cx="883450" cy="0"/>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10CFC46-8BEA-4E95-A9AB-3616AA3838D4}"/>
                  </a:ext>
                </a:extLst>
              </p:cNvPr>
              <p:cNvCxnSpPr>
                <a:cxnSpLocks/>
              </p:cNvCxnSpPr>
              <p:nvPr/>
            </p:nvCxnSpPr>
            <p:spPr>
              <a:xfrm flipH="1">
                <a:off x="8024527" y="4612957"/>
                <a:ext cx="177245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B8F5DA1-F125-5FBB-2A52-04AA9BB7E3D1}"/>
                  </a:ext>
                </a:extLst>
              </p:cNvPr>
              <p:cNvCxnSpPr>
                <a:cxnSpLocks/>
              </p:cNvCxnSpPr>
              <p:nvPr/>
            </p:nvCxnSpPr>
            <p:spPr>
              <a:xfrm flipH="1">
                <a:off x="6349525" y="5919851"/>
                <a:ext cx="3445064"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AE8C572-7E39-B5EA-547D-800A274345D5}"/>
                  </a:ext>
                </a:extLst>
              </p:cNvPr>
              <p:cNvCxnSpPr>
                <a:cxnSpLocks/>
              </p:cNvCxnSpPr>
              <p:nvPr/>
            </p:nvCxnSpPr>
            <p:spPr>
              <a:xfrm flipH="1">
                <a:off x="10186924" y="5931345"/>
                <a:ext cx="1672685"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5AE0939-B8DB-C723-2E77-EEFBE135C7A5}"/>
                  </a:ext>
                </a:extLst>
              </p:cNvPr>
              <p:cNvSpPr txBox="1"/>
              <p:nvPr/>
            </p:nvSpPr>
            <p:spPr>
              <a:xfrm>
                <a:off x="8912344" y="3326747"/>
                <a:ext cx="882245" cy="287529"/>
              </a:xfrm>
              <a:prstGeom prst="rect">
                <a:avLst/>
              </a:prstGeom>
              <a:noFill/>
            </p:spPr>
            <p:txBody>
              <a:bodyPr wrap="square" rtlCol="0">
                <a:spAutoFit/>
              </a:bodyPr>
              <a:lstStyle/>
              <a:p>
                <a:pPr algn="ctr"/>
                <a:r>
                  <a:rPr lang="en-US" sz="1200" b="1">
                    <a:solidFill>
                      <a:srgbClr val="0000FF"/>
                    </a:solidFill>
                    <a:latin typeface="Times New Roman" panose="02020603050405020304" pitchFamily="18" charset="0"/>
                    <a:cs typeface="Times New Roman" panose="02020603050405020304" pitchFamily="18" charset="0"/>
                  </a:rPr>
                  <a:t>20 chip</a:t>
                </a:r>
              </a:p>
            </p:txBody>
          </p:sp>
          <p:sp>
            <p:nvSpPr>
              <p:cNvPr id="80" name="TextBox 79">
                <a:extLst>
                  <a:ext uri="{FF2B5EF4-FFF2-40B4-BE49-F238E27FC236}">
                    <a16:creationId xmlns:a16="http://schemas.microsoft.com/office/drawing/2014/main" id="{A7F57A7D-2B71-0706-33A7-83226B1B4BEF}"/>
                  </a:ext>
                </a:extLst>
              </p:cNvPr>
              <p:cNvSpPr txBox="1"/>
              <p:nvPr/>
            </p:nvSpPr>
            <p:spPr>
              <a:xfrm>
                <a:off x="8424023" y="4627187"/>
                <a:ext cx="882245" cy="287529"/>
              </a:xfrm>
              <a:prstGeom prst="rect">
                <a:avLst/>
              </a:prstGeom>
              <a:noFill/>
            </p:spPr>
            <p:txBody>
              <a:bodyPr wrap="square" rtlCol="0">
                <a:spAutoFit/>
              </a:bodyPr>
              <a:lstStyle/>
              <a:p>
                <a:pPr algn="ctr"/>
                <a:r>
                  <a:rPr lang="en-US" sz="1200" b="1">
                    <a:solidFill>
                      <a:srgbClr val="FF0000"/>
                    </a:solidFill>
                    <a:latin typeface="Times New Roman" panose="02020603050405020304" pitchFamily="18" charset="0"/>
                    <a:cs typeface="Times New Roman" panose="02020603050405020304" pitchFamily="18" charset="0"/>
                  </a:rPr>
                  <a:t>40 chip</a:t>
                </a:r>
              </a:p>
            </p:txBody>
          </p:sp>
          <p:sp>
            <p:nvSpPr>
              <p:cNvPr id="81" name="TextBox 80">
                <a:extLst>
                  <a:ext uri="{FF2B5EF4-FFF2-40B4-BE49-F238E27FC236}">
                    <a16:creationId xmlns:a16="http://schemas.microsoft.com/office/drawing/2014/main" id="{F7324BCE-C2C8-E0F1-B7AF-67420A5F2E75}"/>
                  </a:ext>
                </a:extLst>
              </p:cNvPr>
              <p:cNvSpPr txBox="1"/>
              <p:nvPr/>
            </p:nvSpPr>
            <p:spPr>
              <a:xfrm>
                <a:off x="10634778" y="5919851"/>
                <a:ext cx="882245" cy="287529"/>
              </a:xfrm>
              <a:prstGeom prst="rect">
                <a:avLst/>
              </a:prstGeom>
              <a:noFill/>
            </p:spPr>
            <p:txBody>
              <a:bodyPr wrap="square" rtlCol="0">
                <a:spAutoFit/>
              </a:bodyPr>
              <a:lstStyle/>
              <a:p>
                <a:pPr algn="ctr"/>
                <a:r>
                  <a:rPr lang="en-US" sz="1200" b="1">
                    <a:solidFill>
                      <a:srgbClr val="7030A0"/>
                    </a:solidFill>
                    <a:latin typeface="Times New Roman" panose="02020603050405020304" pitchFamily="18" charset="0"/>
                    <a:cs typeface="Times New Roman" panose="02020603050405020304" pitchFamily="18" charset="0"/>
                  </a:rPr>
                  <a:t>120 chip</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4190ABD-74A3-34B4-F9A5-DE7BE251C386}"/>
                      </a:ext>
                    </a:extLst>
                  </p:cNvPr>
                  <p:cNvSpPr txBox="1"/>
                  <p:nvPr/>
                </p:nvSpPr>
                <p:spPr>
                  <a:xfrm>
                    <a:off x="1166557" y="1197891"/>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up-chirp cơ bản </a:t>
                    </a:r>
                    <a14:m>
                      <m:oMath xmlns:m="http://schemas.openxmlformats.org/officeDocument/2006/math">
                        <m:r>
                          <a:rPr lang="en-US" sz="1200" b="1" i="1" smtClean="0">
                            <a:solidFill>
                              <a:schemeClr val="tx1"/>
                            </a:solidFill>
                            <a:latin typeface="Cambria Math" panose="02040503050406030204" pitchFamily="18" charset="0"/>
                            <a:cs typeface="Times New Roman" panose="02020603050405020304" pitchFamily="18" charset="0"/>
                          </a:rPr>
                          <m:t>𝒎</m:t>
                        </m:r>
                        <m:r>
                          <a:rPr lang="en-US" sz="1200" b="1" i="1" smtClean="0">
                            <a:solidFill>
                              <a:schemeClr val="tx1"/>
                            </a:solidFill>
                            <a:latin typeface="Cambria Math" panose="02040503050406030204" pitchFamily="18" charset="0"/>
                            <a:cs typeface="Times New Roman" panose="02020603050405020304" pitchFamily="18" charset="0"/>
                          </a:rPr>
                          <m:t>=</m:t>
                        </m:r>
                        <m:r>
                          <a:rPr lang="en-US" sz="1200" b="1" i="1" smtClean="0">
                            <a:solidFill>
                              <a:schemeClr val="tx1"/>
                            </a:solidFill>
                            <a:latin typeface="Cambria Math" panose="02040503050406030204" pitchFamily="18" charset="0"/>
                            <a:cs typeface="Times New Roman" panose="02020603050405020304" pitchFamily="18" charset="0"/>
                          </a:rPr>
                          <m:t>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82" name="TextBox 81">
                    <a:extLst>
                      <a:ext uri="{FF2B5EF4-FFF2-40B4-BE49-F238E27FC236}">
                        <a16:creationId xmlns:a16="http://schemas.microsoft.com/office/drawing/2014/main" id="{84190ABD-74A3-34B4-F9A5-DE7BE251C386}"/>
                      </a:ext>
                    </a:extLst>
                  </p:cNvPr>
                  <p:cNvSpPr txBox="1">
                    <a:spLocks noRot="1" noChangeAspect="1" noMove="1" noResize="1" noEditPoints="1" noAdjustHandles="1" noChangeArrowheads="1" noChangeShapeType="1" noTextEdit="1"/>
                  </p:cNvSpPr>
                  <p:nvPr/>
                </p:nvSpPr>
                <p:spPr>
                  <a:xfrm>
                    <a:off x="1166557" y="1197891"/>
                    <a:ext cx="3888795" cy="287529"/>
                  </a:xfrm>
                  <a:prstGeom prst="rect">
                    <a:avLst/>
                  </a:prstGeom>
                  <a:blipFill>
                    <a:blip r:embed="rId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98204518-8737-C4C9-B9AF-17C201ADBD67}"/>
                      </a:ext>
                    </a:extLst>
                  </p:cNvPr>
                  <p:cNvSpPr txBox="1"/>
                  <p:nvPr/>
                </p:nvSpPr>
                <p:spPr>
                  <a:xfrm>
                    <a:off x="1415692" y="2493376"/>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điều chế thông tin </a:t>
                    </a:r>
                    <a14:m>
                      <m:oMath xmlns:m="http://schemas.openxmlformats.org/officeDocument/2006/math">
                        <m:r>
                          <a:rPr lang="en-US" sz="1200" b="1" i="1" smtClean="0">
                            <a:solidFill>
                              <a:srgbClr val="0000FF"/>
                            </a:solidFill>
                            <a:latin typeface="Cambria Math" panose="02040503050406030204" pitchFamily="18" charset="0"/>
                            <a:cs typeface="Times New Roman" panose="02020603050405020304" pitchFamily="18" charset="0"/>
                          </a:rPr>
                          <m:t>𝒎</m:t>
                        </m:r>
                        <m:r>
                          <a:rPr lang="en-US" sz="1200" b="1" i="1" smtClean="0">
                            <a:solidFill>
                              <a:srgbClr val="0000FF"/>
                            </a:solidFill>
                            <a:latin typeface="Cambria Math" panose="02040503050406030204" pitchFamily="18" charset="0"/>
                            <a:cs typeface="Times New Roman" panose="02020603050405020304" pitchFamily="18" charset="0"/>
                          </a:rPr>
                          <m:t>=</m:t>
                        </m:r>
                        <m:r>
                          <a:rPr lang="en-US" sz="1200" b="1" i="1" smtClean="0">
                            <a:solidFill>
                              <a:srgbClr val="0000FF"/>
                            </a:solidFill>
                            <a:latin typeface="Cambria Math" panose="02040503050406030204" pitchFamily="18" charset="0"/>
                            <a:cs typeface="Times New Roman" panose="02020603050405020304" pitchFamily="18" charset="0"/>
                          </a:rPr>
                          <m:t>𝟐𝟎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83" name="TextBox 82">
                    <a:extLst>
                      <a:ext uri="{FF2B5EF4-FFF2-40B4-BE49-F238E27FC236}">
                        <a16:creationId xmlns:a16="http://schemas.microsoft.com/office/drawing/2014/main" id="{98204518-8737-C4C9-B9AF-17C201ADBD67}"/>
                      </a:ext>
                    </a:extLst>
                  </p:cNvPr>
                  <p:cNvSpPr txBox="1">
                    <a:spLocks noRot="1" noChangeAspect="1" noMove="1" noResize="1" noEditPoints="1" noAdjustHandles="1" noChangeArrowheads="1" noChangeShapeType="1" noTextEdit="1"/>
                  </p:cNvSpPr>
                  <p:nvPr/>
                </p:nvSpPr>
                <p:spPr>
                  <a:xfrm>
                    <a:off x="1415692" y="2493376"/>
                    <a:ext cx="3888795" cy="287529"/>
                  </a:xfrm>
                  <a:prstGeom prst="rect">
                    <a:avLst/>
                  </a:prstGeom>
                  <a:blipFill>
                    <a:blip r:embed="rId6"/>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763A174-AB77-228A-DBFA-53BD3358F076}"/>
                      </a:ext>
                    </a:extLst>
                  </p:cNvPr>
                  <p:cNvSpPr txBox="1"/>
                  <p:nvPr/>
                </p:nvSpPr>
                <p:spPr>
                  <a:xfrm>
                    <a:off x="1415691" y="3820745"/>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điều chế thông tin </a:t>
                    </a:r>
                    <a14:m>
                      <m:oMath xmlns:m="http://schemas.openxmlformats.org/officeDocument/2006/math">
                        <m:r>
                          <a:rPr lang="en-US" sz="1200" b="1" i="1" smtClean="0">
                            <a:solidFill>
                              <a:srgbClr val="FF0000"/>
                            </a:solidFill>
                            <a:latin typeface="Cambria Math" panose="02040503050406030204" pitchFamily="18" charset="0"/>
                            <a:cs typeface="Times New Roman" panose="02020603050405020304" pitchFamily="18" charset="0"/>
                          </a:rPr>
                          <m:t>𝒎</m:t>
                        </m:r>
                        <m:r>
                          <a:rPr lang="en-US" sz="1200" b="1" i="1" smtClean="0">
                            <a:solidFill>
                              <a:srgbClr val="FF0000"/>
                            </a:solidFill>
                            <a:latin typeface="Cambria Math" panose="02040503050406030204" pitchFamily="18" charset="0"/>
                            <a:cs typeface="Times New Roman" panose="02020603050405020304" pitchFamily="18" charset="0"/>
                          </a:rPr>
                          <m:t>=</m:t>
                        </m:r>
                        <m:r>
                          <a:rPr lang="en-US" sz="1200" b="1" i="1" smtClean="0">
                            <a:solidFill>
                              <a:srgbClr val="FF0000"/>
                            </a:solidFill>
                            <a:latin typeface="Cambria Math" panose="02040503050406030204" pitchFamily="18" charset="0"/>
                            <a:cs typeface="Times New Roman" panose="02020603050405020304" pitchFamily="18" charset="0"/>
                          </a:rPr>
                          <m:t>𝟒𝟎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84" name="TextBox 83">
                    <a:extLst>
                      <a:ext uri="{FF2B5EF4-FFF2-40B4-BE49-F238E27FC236}">
                        <a16:creationId xmlns:a16="http://schemas.microsoft.com/office/drawing/2014/main" id="{0763A174-AB77-228A-DBFA-53BD3358F076}"/>
                      </a:ext>
                    </a:extLst>
                  </p:cNvPr>
                  <p:cNvSpPr txBox="1">
                    <a:spLocks noRot="1" noChangeAspect="1" noMove="1" noResize="1" noEditPoints="1" noAdjustHandles="1" noChangeArrowheads="1" noChangeShapeType="1" noTextEdit="1"/>
                  </p:cNvSpPr>
                  <p:nvPr/>
                </p:nvSpPr>
                <p:spPr>
                  <a:xfrm>
                    <a:off x="1415691" y="3820745"/>
                    <a:ext cx="3888795" cy="287529"/>
                  </a:xfrm>
                  <a:prstGeom prst="rect">
                    <a:avLst/>
                  </a:prstGeom>
                  <a:blipFill>
                    <a:blip r:embed="rId7"/>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6382D403-B70E-D6F7-EA51-C12DF1815690}"/>
                      </a:ext>
                    </a:extLst>
                  </p:cNvPr>
                  <p:cNvSpPr txBox="1"/>
                  <p:nvPr/>
                </p:nvSpPr>
                <p:spPr>
                  <a:xfrm>
                    <a:off x="1476016" y="5109951"/>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Phần thực của tín hiệu điều chế thông tin </a:t>
                    </a:r>
                    <a14:m>
                      <m:oMath xmlns:m="http://schemas.openxmlformats.org/officeDocument/2006/math">
                        <m:r>
                          <a:rPr lang="en-US" sz="1200" b="1" i="1" smtClean="0">
                            <a:solidFill>
                              <a:srgbClr val="7030A0"/>
                            </a:solidFill>
                            <a:latin typeface="Cambria Math" panose="02040503050406030204" pitchFamily="18" charset="0"/>
                            <a:cs typeface="Times New Roman" panose="02020603050405020304" pitchFamily="18" charset="0"/>
                          </a:rPr>
                          <m:t>𝒎</m:t>
                        </m:r>
                        <m:r>
                          <a:rPr lang="en-US" sz="1200" b="1" i="1" smtClean="0">
                            <a:solidFill>
                              <a:srgbClr val="7030A0"/>
                            </a:solidFill>
                            <a:latin typeface="Cambria Math" panose="02040503050406030204" pitchFamily="18" charset="0"/>
                            <a:cs typeface="Times New Roman" panose="02020603050405020304" pitchFamily="18" charset="0"/>
                          </a:rPr>
                          <m:t>=</m:t>
                        </m:r>
                        <m:r>
                          <a:rPr lang="en-US" sz="1200" b="1" i="1" smtClean="0">
                            <a:solidFill>
                              <a:srgbClr val="7030A0"/>
                            </a:solidFill>
                            <a:latin typeface="Cambria Math" panose="02040503050406030204" pitchFamily="18" charset="0"/>
                            <a:cs typeface="Times New Roman" panose="02020603050405020304" pitchFamily="18" charset="0"/>
                          </a:rPr>
                          <m:t>𝟏𝟐𝟎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6382D403-B70E-D6F7-EA51-C12DF1815690}"/>
                      </a:ext>
                    </a:extLst>
                  </p:cNvPr>
                  <p:cNvSpPr txBox="1">
                    <a:spLocks noRot="1" noChangeAspect="1" noMove="1" noResize="1" noEditPoints="1" noAdjustHandles="1" noChangeArrowheads="1" noChangeShapeType="1" noTextEdit="1"/>
                  </p:cNvSpPr>
                  <p:nvPr/>
                </p:nvSpPr>
                <p:spPr>
                  <a:xfrm>
                    <a:off x="1476016" y="5109951"/>
                    <a:ext cx="3888795" cy="287529"/>
                  </a:xfrm>
                  <a:prstGeom prst="rect">
                    <a:avLst/>
                  </a:prstGeom>
                  <a:blipFill>
                    <a:blip r:embed="rId8"/>
                    <a:stretch>
                      <a:fillRect t="-2222" b="-17778"/>
                    </a:stretch>
                  </a:blipFill>
                </p:spPr>
                <p:txBody>
                  <a:bodyPr/>
                  <a:lstStyle/>
                  <a:p>
                    <a:r>
                      <a:rPr lang="en-US">
                        <a:noFill/>
                      </a:rPr>
                      <a:t> </a:t>
                    </a:r>
                  </a:p>
                </p:txBody>
              </p:sp>
            </mc:Fallback>
          </mc:AlternateContent>
          <p:sp>
            <p:nvSpPr>
              <p:cNvPr id="88" name="TextBox 87">
                <a:extLst>
                  <a:ext uri="{FF2B5EF4-FFF2-40B4-BE49-F238E27FC236}">
                    <a16:creationId xmlns:a16="http://schemas.microsoft.com/office/drawing/2014/main" id="{4B79A4C7-F2D4-0BC2-0367-4B7D1DDE9204}"/>
                  </a:ext>
                </a:extLst>
              </p:cNvPr>
              <p:cNvSpPr txBox="1"/>
              <p:nvPr/>
            </p:nvSpPr>
            <p:spPr>
              <a:xfrm rot="16200000">
                <a:off x="-348149" y="3184033"/>
                <a:ext cx="942519"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CE893079-902B-268E-D195-D29D1657BB3E}"/>
                  </a:ext>
                </a:extLst>
              </p:cNvPr>
              <p:cNvSpPr txBox="1"/>
              <p:nvPr/>
            </p:nvSpPr>
            <p:spPr>
              <a:xfrm rot="16200000">
                <a:off x="-348149" y="4483157"/>
                <a:ext cx="942519"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4067E79F-AEE7-7959-5099-8F81352121FF}"/>
                  </a:ext>
                </a:extLst>
              </p:cNvPr>
              <p:cNvSpPr txBox="1"/>
              <p:nvPr/>
            </p:nvSpPr>
            <p:spPr>
              <a:xfrm rot="16200000">
                <a:off x="-348149" y="5807751"/>
                <a:ext cx="942519" cy="246221"/>
              </a:xfrm>
              <a:prstGeom prst="rect">
                <a:avLst/>
              </a:prstGeom>
              <a:solidFill>
                <a:schemeClr val="bg1"/>
              </a:solidFill>
            </p:spPr>
            <p:txBody>
              <a:bodyPr wrap="square" rtlCol="0">
                <a:spAutoFit/>
              </a:bodyPr>
              <a:lstStyle/>
              <a:p>
                <a:pPr algn="ctr"/>
                <a:r>
                  <a:rPr lang="en-US" sz="1000" b="1" dirty="0" err="1">
                    <a:latin typeface="Times New Roman" panose="02020603050405020304" pitchFamily="18" charset="0"/>
                    <a:cs typeface="Times New Roman" panose="02020603050405020304" pitchFamily="18" charset="0"/>
                  </a:rPr>
                  <a:t>Biên</a:t>
                </a:r>
                <a:r>
                  <a:rPr lang="en-US" sz="1000" b="1" dirty="0">
                    <a:latin typeface="Times New Roman" panose="02020603050405020304" pitchFamily="18" charset="0"/>
                    <a:cs typeface="Times New Roman" panose="02020603050405020304" pitchFamily="18" charset="0"/>
                  </a:rPr>
                  <a:t> </a:t>
                </a:r>
                <a:r>
                  <a:rPr lang="en-US" sz="1000" b="1" dirty="0" err="1">
                    <a:latin typeface="Times New Roman" panose="02020603050405020304" pitchFamily="18" charset="0"/>
                    <a:cs typeface="Times New Roman" panose="02020603050405020304" pitchFamily="18" charset="0"/>
                  </a:rPr>
                  <a:t>độ</a:t>
                </a:r>
                <a:endParaRPr lang="en-US" sz="1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A43FD36-3028-B2B8-70F3-2FFA85DD2338}"/>
                      </a:ext>
                    </a:extLst>
                  </p:cNvPr>
                  <p:cNvSpPr txBox="1"/>
                  <p:nvPr/>
                </p:nvSpPr>
                <p:spPr>
                  <a:xfrm>
                    <a:off x="7106742" y="1212786"/>
                    <a:ext cx="4062611"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up-chirp cơ bản rời rạc </a:t>
                    </a:r>
                    <a14:m>
                      <m:oMath xmlns:m="http://schemas.openxmlformats.org/officeDocument/2006/math">
                        <m:r>
                          <a:rPr lang="en-US" sz="1200" b="1" i="1" smtClean="0">
                            <a:solidFill>
                              <a:srgbClr val="FF0000"/>
                            </a:solidFill>
                            <a:latin typeface="Cambria Math" panose="02040503050406030204" pitchFamily="18" charset="0"/>
                            <a:cs typeface="Times New Roman" panose="02020603050405020304" pitchFamily="18" charset="0"/>
                          </a:rPr>
                          <m:t>𝒎</m:t>
                        </m:r>
                        <m:r>
                          <a:rPr lang="en-US" sz="1200" b="1" i="1" smtClean="0">
                            <a:solidFill>
                              <a:srgbClr val="FF0000"/>
                            </a:solidFill>
                            <a:latin typeface="Cambria Math" panose="02040503050406030204" pitchFamily="18" charset="0"/>
                            <a:cs typeface="Times New Roman" panose="02020603050405020304" pitchFamily="18" charset="0"/>
                          </a:rPr>
                          <m:t>=</m:t>
                        </m:r>
                        <m:r>
                          <a:rPr lang="en-US" sz="1200" b="1" i="1" smtClean="0">
                            <a:solidFill>
                              <a:srgbClr val="FF0000"/>
                            </a:solidFill>
                            <a:latin typeface="Cambria Math" panose="02040503050406030204" pitchFamily="18" charset="0"/>
                            <a:cs typeface="Times New Roman" panose="02020603050405020304" pitchFamily="18" charset="0"/>
                          </a:rPr>
                          <m:t>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91" name="TextBox 90">
                    <a:extLst>
                      <a:ext uri="{FF2B5EF4-FFF2-40B4-BE49-F238E27FC236}">
                        <a16:creationId xmlns:a16="http://schemas.microsoft.com/office/drawing/2014/main" id="{3A43FD36-3028-B2B8-70F3-2FFA85DD2338}"/>
                      </a:ext>
                    </a:extLst>
                  </p:cNvPr>
                  <p:cNvSpPr txBox="1">
                    <a:spLocks noRot="1" noChangeAspect="1" noMove="1" noResize="1" noEditPoints="1" noAdjustHandles="1" noChangeArrowheads="1" noChangeShapeType="1" noTextEdit="1"/>
                  </p:cNvSpPr>
                  <p:nvPr/>
                </p:nvSpPr>
                <p:spPr>
                  <a:xfrm>
                    <a:off x="7106742" y="1212786"/>
                    <a:ext cx="4062611" cy="287529"/>
                  </a:xfrm>
                  <a:prstGeom prst="rect">
                    <a:avLst/>
                  </a:prstGeom>
                  <a:blipFill>
                    <a:blip r:embed="rId9"/>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228BB3F-A16E-CD9D-4D9D-1AA42EA177C8}"/>
                      </a:ext>
                    </a:extLst>
                  </p:cNvPr>
                  <p:cNvSpPr txBox="1"/>
                  <p:nvPr/>
                </p:nvSpPr>
                <p:spPr>
                  <a:xfrm>
                    <a:off x="7357497" y="2500312"/>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điều chế thông tin </a:t>
                    </a:r>
                    <a14:m>
                      <m:oMath xmlns:m="http://schemas.openxmlformats.org/officeDocument/2006/math">
                        <m:r>
                          <a:rPr lang="en-US" sz="1200" b="1" i="1" smtClean="0">
                            <a:solidFill>
                              <a:srgbClr val="FF0000"/>
                            </a:solidFill>
                            <a:latin typeface="Cambria Math" panose="02040503050406030204" pitchFamily="18" charset="0"/>
                            <a:cs typeface="Times New Roman" panose="02020603050405020304" pitchFamily="18" charset="0"/>
                          </a:rPr>
                          <m:t>𝒎</m:t>
                        </m:r>
                        <m:r>
                          <a:rPr lang="en-US" sz="1200" b="1" i="1" smtClean="0">
                            <a:solidFill>
                              <a:srgbClr val="FF0000"/>
                            </a:solidFill>
                            <a:latin typeface="Cambria Math" panose="02040503050406030204" pitchFamily="18" charset="0"/>
                            <a:cs typeface="Times New Roman" panose="02020603050405020304" pitchFamily="18" charset="0"/>
                          </a:rPr>
                          <m:t>=</m:t>
                        </m:r>
                        <m:r>
                          <a:rPr lang="en-US" sz="1200" b="1" i="1" smtClean="0">
                            <a:solidFill>
                              <a:srgbClr val="FF0000"/>
                            </a:solidFill>
                            <a:latin typeface="Cambria Math" panose="02040503050406030204" pitchFamily="18" charset="0"/>
                            <a:cs typeface="Times New Roman" panose="02020603050405020304" pitchFamily="18" charset="0"/>
                          </a:rPr>
                          <m:t>𝟐𝟎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93" name="TextBox 92">
                    <a:extLst>
                      <a:ext uri="{FF2B5EF4-FFF2-40B4-BE49-F238E27FC236}">
                        <a16:creationId xmlns:a16="http://schemas.microsoft.com/office/drawing/2014/main" id="{1228BB3F-A16E-CD9D-4D9D-1AA42EA177C8}"/>
                      </a:ext>
                    </a:extLst>
                  </p:cNvPr>
                  <p:cNvSpPr txBox="1">
                    <a:spLocks noRot="1" noChangeAspect="1" noMove="1" noResize="1" noEditPoints="1" noAdjustHandles="1" noChangeArrowheads="1" noChangeShapeType="1" noTextEdit="1"/>
                  </p:cNvSpPr>
                  <p:nvPr/>
                </p:nvSpPr>
                <p:spPr>
                  <a:xfrm>
                    <a:off x="7357497" y="2500312"/>
                    <a:ext cx="3888795" cy="287529"/>
                  </a:xfrm>
                  <a:prstGeom prst="rect">
                    <a:avLst/>
                  </a:prstGeom>
                  <a:blipFill>
                    <a:blip r:embed="rId10"/>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41B42CEC-3C70-994A-31B7-D55EEEA4BA68}"/>
                      </a:ext>
                    </a:extLst>
                  </p:cNvPr>
                  <p:cNvSpPr txBox="1"/>
                  <p:nvPr/>
                </p:nvSpPr>
                <p:spPr>
                  <a:xfrm>
                    <a:off x="7357496" y="3818810"/>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điều chế thông tin </a:t>
                    </a:r>
                    <a14:m>
                      <m:oMath xmlns:m="http://schemas.openxmlformats.org/officeDocument/2006/math">
                        <m:r>
                          <a:rPr lang="en-US" sz="1200" b="1" i="1" smtClean="0">
                            <a:solidFill>
                              <a:srgbClr val="FF0000"/>
                            </a:solidFill>
                            <a:latin typeface="Cambria Math" panose="02040503050406030204" pitchFamily="18" charset="0"/>
                            <a:cs typeface="Times New Roman" panose="02020603050405020304" pitchFamily="18" charset="0"/>
                          </a:rPr>
                          <m:t>𝒎</m:t>
                        </m:r>
                        <m:r>
                          <a:rPr lang="en-US" sz="1200" b="1" i="1" smtClean="0">
                            <a:solidFill>
                              <a:srgbClr val="FF0000"/>
                            </a:solidFill>
                            <a:latin typeface="Cambria Math" panose="02040503050406030204" pitchFamily="18" charset="0"/>
                            <a:cs typeface="Times New Roman" panose="02020603050405020304" pitchFamily="18" charset="0"/>
                          </a:rPr>
                          <m:t>=</m:t>
                        </m:r>
                        <m:r>
                          <a:rPr lang="en-US" sz="1200" b="1" i="1" smtClean="0">
                            <a:solidFill>
                              <a:srgbClr val="FF0000"/>
                            </a:solidFill>
                            <a:latin typeface="Cambria Math" panose="02040503050406030204" pitchFamily="18" charset="0"/>
                            <a:cs typeface="Times New Roman" panose="02020603050405020304" pitchFamily="18" charset="0"/>
                          </a:rPr>
                          <m:t>𝟒𝟎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94" name="TextBox 93">
                    <a:extLst>
                      <a:ext uri="{FF2B5EF4-FFF2-40B4-BE49-F238E27FC236}">
                        <a16:creationId xmlns:a16="http://schemas.microsoft.com/office/drawing/2014/main" id="{41B42CEC-3C70-994A-31B7-D55EEEA4BA68}"/>
                      </a:ext>
                    </a:extLst>
                  </p:cNvPr>
                  <p:cNvSpPr txBox="1">
                    <a:spLocks noRot="1" noChangeAspect="1" noMove="1" noResize="1" noEditPoints="1" noAdjustHandles="1" noChangeArrowheads="1" noChangeShapeType="1" noTextEdit="1"/>
                  </p:cNvSpPr>
                  <p:nvPr/>
                </p:nvSpPr>
                <p:spPr>
                  <a:xfrm>
                    <a:off x="7357496" y="3818810"/>
                    <a:ext cx="3888795" cy="287529"/>
                  </a:xfrm>
                  <a:prstGeom prst="rect">
                    <a:avLst/>
                  </a:prstGeom>
                  <a:blipFill>
                    <a:blip r:embed="rId11"/>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8064412-471B-041B-9809-4D38A7C4DBA2}"/>
                      </a:ext>
                    </a:extLst>
                  </p:cNvPr>
                  <p:cNvSpPr txBox="1"/>
                  <p:nvPr/>
                </p:nvSpPr>
                <p:spPr>
                  <a:xfrm>
                    <a:off x="7417821" y="5134628"/>
                    <a:ext cx="3888795" cy="287529"/>
                  </a:xfrm>
                  <a:prstGeom prst="rect">
                    <a:avLst/>
                  </a:prstGeom>
                  <a:solidFill>
                    <a:schemeClr val="bg1"/>
                  </a:solidFill>
                </p:spPr>
                <p:txBody>
                  <a:bodyPr wrap="square" rtlCol="0">
                    <a:spAutoFit/>
                  </a:bodyPr>
                  <a:lstStyle/>
                  <a:p>
                    <a:pPr algn="ctr"/>
                    <a:r>
                      <a:rPr lang="en-US" sz="1200" b="1">
                        <a:latin typeface="Times New Roman" panose="02020603050405020304" pitchFamily="18" charset="0"/>
                        <a:cs typeface="Times New Roman" panose="02020603050405020304" pitchFamily="18" charset="0"/>
                      </a:rPr>
                      <a:t>Tần số tức thời của tín hiệu điều chế thông tin </a:t>
                    </a:r>
                    <a14:m>
                      <m:oMath xmlns:m="http://schemas.openxmlformats.org/officeDocument/2006/math">
                        <m:r>
                          <a:rPr lang="en-US" sz="1200" b="1" i="1" smtClean="0">
                            <a:solidFill>
                              <a:srgbClr val="FF0000"/>
                            </a:solidFill>
                            <a:latin typeface="Cambria Math" panose="02040503050406030204" pitchFamily="18" charset="0"/>
                            <a:cs typeface="Times New Roman" panose="02020603050405020304" pitchFamily="18" charset="0"/>
                          </a:rPr>
                          <m:t>𝒎</m:t>
                        </m:r>
                        <m:r>
                          <a:rPr lang="en-US" sz="1200" b="1" i="1" smtClean="0">
                            <a:solidFill>
                              <a:srgbClr val="FF0000"/>
                            </a:solidFill>
                            <a:latin typeface="Cambria Math" panose="02040503050406030204" pitchFamily="18" charset="0"/>
                            <a:cs typeface="Times New Roman" panose="02020603050405020304" pitchFamily="18" charset="0"/>
                          </a:rPr>
                          <m:t>=</m:t>
                        </m:r>
                        <m:r>
                          <a:rPr lang="en-US" sz="1200" b="1" i="1" smtClean="0">
                            <a:solidFill>
                              <a:srgbClr val="FF0000"/>
                            </a:solidFill>
                            <a:latin typeface="Cambria Math" panose="02040503050406030204" pitchFamily="18" charset="0"/>
                            <a:cs typeface="Times New Roman" panose="02020603050405020304" pitchFamily="18" charset="0"/>
                          </a:rPr>
                          <m:t>𝟏𝟐𝟎</m:t>
                        </m:r>
                      </m:oMath>
                    </a14:m>
                    <a:endParaRPr lang="en-US" sz="1200" b="1">
                      <a:latin typeface="Times New Roman" panose="02020603050405020304" pitchFamily="18"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38064412-471B-041B-9809-4D38A7C4DBA2}"/>
                      </a:ext>
                    </a:extLst>
                  </p:cNvPr>
                  <p:cNvSpPr txBox="1">
                    <a:spLocks noRot="1" noChangeAspect="1" noMove="1" noResize="1" noEditPoints="1" noAdjustHandles="1" noChangeArrowheads="1" noChangeShapeType="1" noTextEdit="1"/>
                  </p:cNvSpPr>
                  <p:nvPr/>
                </p:nvSpPr>
                <p:spPr>
                  <a:xfrm>
                    <a:off x="7417821" y="5134628"/>
                    <a:ext cx="3888795" cy="287529"/>
                  </a:xfrm>
                  <a:prstGeom prst="rect">
                    <a:avLst/>
                  </a:prstGeom>
                  <a:blipFill>
                    <a:blip r:embed="rId12"/>
                    <a:stretch>
                      <a:fillRect b="-1521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D54DF9-7B76-66A8-845D-6019857A54A8}"/>
                    </a:ext>
                  </a:extLst>
                </p:cNvPr>
                <p:cNvSpPr txBox="1"/>
                <p:nvPr/>
              </p:nvSpPr>
              <p:spPr>
                <a:xfrm>
                  <a:off x="1113828" y="884949"/>
                  <a:ext cx="8869679" cy="307777"/>
                </a:xfrm>
                <a:prstGeom prst="rect">
                  <a:avLst/>
                </a:prstGeom>
                <a:noFill/>
                <a:ln w="28575">
                  <a:solidFill>
                    <a:srgbClr val="7030A0"/>
                  </a:solidFill>
                </a:ln>
              </p:spPr>
              <p:txBody>
                <a:bodyPr wrap="square">
                  <a:spAutoFit/>
                </a:bodyPr>
                <a:lstStyle/>
                <a:p>
                  <a:pPr marL="285750" lvl="0" indent="-285750" algn="ctr">
                    <a:buFont typeface="Arial" panose="020B0604020202020204" pitchFamily="34" charset="0"/>
                    <a:buChar char="•"/>
                    <a:defRPr/>
                  </a:pPr>
                  <a:r>
                    <a:rPr kumimoji="0" lang="en-US" b="0" i="0" u="none" strike="noStrike" kern="0" cap="none" spc="0" normalizeH="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Kỹ thuật điều chế LoRa dựa trên phép dịch pha vòng quanh</a:t>
                  </a:r>
                  <a:r>
                    <a:rPr lang="en-US">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𝒙</m:t>
                          </m:r>
                        </m:e>
                        <m:sub>
                          <m:r>
                            <a:rPr lang="vi-VN"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𝒎</m:t>
                          </m:r>
                        </m:sub>
                      </m:sSub>
                      <m:d>
                        <m:dPr>
                          <m:begChr m:val="["/>
                          <m:endChr m:val="]"/>
                          <m:ctrlPr>
                            <a:rPr lang="vi-VN"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vi-VN"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𝒏</m:t>
                          </m:r>
                        </m:e>
                      </m:d>
                      <m:r>
                        <a:rPr lang="vi-VN"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𝒙</m:t>
                          </m:r>
                        </m:e>
                        <m:sub>
                          <m:r>
                            <a:rPr lang="vi-VN"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𝟎</m:t>
                          </m:r>
                        </m:sub>
                      </m:sSub>
                      <m:d>
                        <m:dPr>
                          <m:begChr m:val="["/>
                          <m:endChr m:val="]"/>
                          <m:ctrlP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d>
                            <m:dPr>
                              <m:ctrlP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𝒎</m:t>
                              </m:r>
                            </m:e>
                          </m:d>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𝒎𝒐𝒅</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𝑴</m:t>
                          </m:r>
                        </m:e>
                      </m:d>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𝟑</m:t>
                      </m:r>
                      <m:r>
                        <a:rPr lang="en-US"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oMath>
                  </a14:m>
                  <a:endParaRPr lang="vi-VN" b="1" i="0" dirty="0">
                    <a:solidFill>
                      <a:srgbClr val="000000"/>
                    </a:solidFill>
                    <a:effectLst/>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D54DF9-7B76-66A8-845D-6019857A54A8}"/>
                    </a:ext>
                  </a:extLst>
                </p:cNvPr>
                <p:cNvSpPr txBox="1">
                  <a:spLocks noRot="1" noChangeAspect="1" noMove="1" noResize="1" noEditPoints="1" noAdjustHandles="1" noChangeArrowheads="1" noChangeShapeType="1" noTextEdit="1"/>
                </p:cNvSpPr>
                <p:nvPr/>
              </p:nvSpPr>
              <p:spPr>
                <a:xfrm>
                  <a:off x="1113828" y="884949"/>
                  <a:ext cx="8869679" cy="307777"/>
                </a:xfrm>
                <a:prstGeom prst="rect">
                  <a:avLst/>
                </a:prstGeom>
                <a:blipFill>
                  <a:blip r:embed="rId13"/>
                  <a:stretch>
                    <a:fillRect b="-12500"/>
                  </a:stretch>
                </a:blipFill>
                <a:ln w="28575">
                  <a:solidFill>
                    <a:srgbClr val="7030A0"/>
                  </a:solidFill>
                </a:ln>
              </p:spPr>
              <p:txBody>
                <a:bodyPr/>
                <a:lstStyle/>
                <a:p>
                  <a:r>
                    <a:rPr lang="en-US">
                      <a:noFill/>
                    </a:rPr>
                    <a:t> </a:t>
                  </a:r>
                </a:p>
              </p:txBody>
            </p:sp>
          </mc:Fallback>
        </mc:AlternateContent>
        <p:sp>
          <p:nvSpPr>
            <p:cNvPr id="98" name="TextBox 97">
              <a:extLst>
                <a:ext uri="{FF2B5EF4-FFF2-40B4-BE49-F238E27FC236}">
                  <a16:creationId xmlns:a16="http://schemas.microsoft.com/office/drawing/2014/main" id="{BA2FA0CB-FBF1-8DE2-C1B2-30A76198DC38}"/>
                </a:ext>
              </a:extLst>
            </p:cNvPr>
            <p:cNvSpPr txBox="1"/>
            <p:nvPr/>
          </p:nvSpPr>
          <p:spPr>
            <a:xfrm>
              <a:off x="273575" y="6291969"/>
              <a:ext cx="5710838"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8: Phần thực của tín hiệu chirp sau điều chế (SF = 7)</a:t>
              </a:r>
            </a:p>
          </p:txBody>
        </p:sp>
        <p:sp>
          <p:nvSpPr>
            <p:cNvPr id="99" name="TextBox 98">
              <a:extLst>
                <a:ext uri="{FF2B5EF4-FFF2-40B4-BE49-F238E27FC236}">
                  <a16:creationId xmlns:a16="http://schemas.microsoft.com/office/drawing/2014/main" id="{652280E9-EC48-B7B1-6888-F0C5D89BC420}"/>
                </a:ext>
              </a:extLst>
            </p:cNvPr>
            <p:cNvSpPr txBox="1"/>
            <p:nvPr/>
          </p:nvSpPr>
          <p:spPr>
            <a:xfrm>
              <a:off x="6446474" y="6298417"/>
              <a:ext cx="5710838" cy="307777"/>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9: Tần số tức thời của tín hiệu chirp sau điều chế (SF =7)</a:t>
              </a:r>
            </a:p>
          </p:txBody>
        </p:sp>
      </p:grpSp>
      <p:sp>
        <p:nvSpPr>
          <p:cNvPr id="2" name="Rectangle 1">
            <a:extLst>
              <a:ext uri="{FF2B5EF4-FFF2-40B4-BE49-F238E27FC236}">
                <a16:creationId xmlns:a16="http://schemas.microsoft.com/office/drawing/2014/main" id="{5BB6BAEB-E93F-5977-8CA0-017A3AE45B6D}"/>
              </a:ext>
            </a:extLst>
          </p:cNvPr>
          <p:cNvSpPr/>
          <p:nvPr/>
        </p:nvSpPr>
        <p:spPr>
          <a:xfrm>
            <a:off x="246221" y="1417008"/>
            <a:ext cx="1011258" cy="106595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41A4C40-015E-E985-D763-0C38B8E27E8E}"/>
              </a:ext>
            </a:extLst>
          </p:cNvPr>
          <p:cNvSpPr/>
          <p:nvPr/>
        </p:nvSpPr>
        <p:spPr>
          <a:xfrm>
            <a:off x="5049210" y="2721924"/>
            <a:ext cx="1011258" cy="106595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31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9"/>
          <p:cNvSpPr txBox="1">
            <a:spLocks noGrp="1"/>
          </p:cNvSpPr>
          <p:nvPr>
            <p:ph type="title" idx="4294967295"/>
          </p:nvPr>
        </p:nvSpPr>
        <p:spPr>
          <a:xfrm>
            <a:off x="249509" y="116632"/>
            <a:ext cx="10835051" cy="662181"/>
          </a:xfrm>
          <a:prstGeom prst="rect">
            <a:avLst/>
          </a:prstGeom>
          <a:noFill/>
          <a:ln>
            <a:noFill/>
          </a:ln>
        </p:spPr>
        <p:txBody>
          <a:bodyPr spcFirstLastPara="1" wrap="square" lIns="91425" tIns="45700" rIns="91425" bIns="45700" anchor="ctr" anchorCtr="0">
            <a:noAutofit/>
          </a:bodyPr>
          <a:lstStyle/>
          <a:p>
            <a:pPr lvl="0" algn="l"/>
            <a:r>
              <a:rPr lang="en-US" sz="2000" b="1">
                <a:solidFill>
                  <a:schemeClr val="bg2"/>
                </a:solidFill>
                <a:latin typeface="Times New Roman" panose="02020603050405020304" pitchFamily="18" charset="0"/>
                <a:cs typeface="Times New Roman" panose="02020603050405020304" pitchFamily="18" charset="0"/>
              </a:rPr>
              <a:t>2</a:t>
            </a:r>
            <a:r>
              <a:rPr lang="vi-VN" sz="2000" b="1">
                <a:solidFill>
                  <a:schemeClr val="bg2"/>
                </a:solidFill>
                <a:latin typeface="Times New Roman" panose="02020603050405020304" pitchFamily="18" charset="0"/>
                <a:cs typeface="Times New Roman" panose="02020603050405020304" pitchFamily="18" charset="0"/>
              </a:rPr>
              <a:t>. </a:t>
            </a:r>
            <a:r>
              <a:rPr lang="en-US" sz="2000" b="1">
                <a:solidFill>
                  <a:schemeClr val="bg2"/>
                </a:solidFill>
                <a:latin typeface="Times New Roman" panose="02020603050405020304" pitchFamily="18" charset="0"/>
                <a:cs typeface="Times New Roman" panose="02020603050405020304" pitchFamily="18" charset="0"/>
              </a:rPr>
              <a:t>THIẾT KẾ BỘ </a:t>
            </a:r>
            <a:r>
              <a:rPr lang="en-GB" sz="2000" b="1">
                <a:solidFill>
                  <a:schemeClr val="bg2"/>
                </a:solidFill>
                <a:latin typeface="Times New Roman" panose="02020603050405020304" pitchFamily="18" charset="0"/>
                <a:cs typeface="Times New Roman" panose="02020603050405020304" pitchFamily="18" charset="0"/>
              </a:rPr>
              <a:t>ĐIỀU CHẾ</a:t>
            </a:r>
            <a:r>
              <a:rPr lang="en-US" sz="2000" b="1">
                <a:solidFill>
                  <a:schemeClr val="bg2"/>
                </a:solidFill>
                <a:latin typeface="Times New Roman" panose="02020603050405020304" pitchFamily="18" charset="0"/>
                <a:cs typeface="Times New Roman" panose="02020603050405020304" pitchFamily="18" charset="0"/>
              </a:rPr>
              <a:t> </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4</a:t>
            </a:r>
            <a:r>
              <a:rPr lang="en-GB" sz="2000" b="1">
                <a:solidFill>
                  <a:schemeClr val="bg2"/>
                </a:solidFill>
                <a:latin typeface="Times New Roman" panose="02020603050405020304" pitchFamily="18" charset="0"/>
                <a:cs typeface="Times New Roman" panose="02020603050405020304" pitchFamily="18" charset="0"/>
              </a:rPr>
              <a:t>/</a:t>
            </a:r>
            <a:r>
              <a:rPr lang="vi-VN" sz="2000" b="1">
                <a:solidFill>
                  <a:schemeClr val="bg2"/>
                </a:solidFill>
                <a:latin typeface="Times New Roman" panose="02020603050405020304" pitchFamily="18" charset="0"/>
                <a:cs typeface="Times New Roman" panose="02020603050405020304" pitchFamily="18" charset="0"/>
              </a:rPr>
              <a:t>5</a:t>
            </a:r>
            <a:r>
              <a:rPr lang="en-GB" sz="2000" b="1">
                <a:solidFill>
                  <a:schemeClr val="bg2"/>
                </a:solidFill>
                <a:latin typeface="Times New Roman" panose="02020603050405020304" pitchFamily="18" charset="0"/>
                <a:cs typeface="Times New Roman" panose="02020603050405020304" pitchFamily="18" charset="0"/>
              </a:rPr>
              <a:t>)</a:t>
            </a:r>
            <a:br>
              <a:rPr lang="en-GB" sz="2000" b="1">
                <a:solidFill>
                  <a:schemeClr val="bg2"/>
                </a:solidFill>
                <a:latin typeface="Times New Roman" panose="02020603050405020304" pitchFamily="18" charset="0"/>
                <a:cs typeface="Times New Roman" panose="02020603050405020304" pitchFamily="18" charset="0"/>
              </a:rPr>
            </a:br>
            <a:r>
              <a:rPr lang="en-GB" sz="2000" b="1">
                <a:solidFill>
                  <a:srgbClr val="00B0F0"/>
                </a:solidFill>
                <a:latin typeface="Times New Roman" panose="02020603050405020304" pitchFamily="18" charset="0"/>
                <a:cs typeface="Times New Roman" panose="02020603050405020304" pitchFamily="18" charset="0"/>
              </a:rPr>
              <a:t>2.</a:t>
            </a:r>
            <a:r>
              <a:rPr lang="vi-VN" sz="2000" b="1">
                <a:solidFill>
                  <a:srgbClr val="00B0F0"/>
                </a:solidFill>
                <a:latin typeface="Times New Roman" panose="02020603050405020304" pitchFamily="18" charset="0"/>
                <a:cs typeface="Times New Roman" panose="02020603050405020304" pitchFamily="18" charset="0"/>
              </a:rPr>
              <a:t>3</a:t>
            </a:r>
            <a:r>
              <a:rPr lang="en-GB" sz="2000" b="1">
                <a:solidFill>
                  <a:srgbClr val="00B0F0"/>
                </a:solidFill>
                <a:latin typeface="Times New Roman" panose="02020603050405020304" pitchFamily="18" charset="0"/>
                <a:cs typeface="Times New Roman" panose="02020603050405020304" pitchFamily="18" charset="0"/>
              </a:rPr>
              <a:t>. Cấu trúc bộ điều chế</a:t>
            </a:r>
            <a:endParaRPr sz="2000" b="1" dirty="0">
              <a:solidFill>
                <a:srgbClr val="00B0F0"/>
              </a:solidFill>
              <a:latin typeface="Times New Roman" panose="02020603050405020304" pitchFamily="18" charset="0"/>
              <a:cs typeface="Times New Roman" panose="02020603050405020304" pitchFamily="18" charset="0"/>
            </a:endParaRPr>
          </a:p>
        </p:txBody>
      </p:sp>
      <p:sp>
        <p:nvSpPr>
          <p:cNvPr id="95" name="Google Shape;95;p9" descr="image being croppe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panose="02020603050405020304" pitchFamily="18" charset="0"/>
              <a:cs typeface="Times New Roman" panose="02020603050405020304" pitchFamily="18" charset="0"/>
              <a:sym typeface="Arial"/>
            </a:endParaRPr>
          </a:p>
        </p:txBody>
      </p:sp>
      <p:grpSp>
        <p:nvGrpSpPr>
          <p:cNvPr id="8" name="Group 7">
            <a:extLst>
              <a:ext uri="{FF2B5EF4-FFF2-40B4-BE49-F238E27FC236}">
                <a16:creationId xmlns:a16="http://schemas.microsoft.com/office/drawing/2014/main" id="{D48CED08-1A83-76D9-F93D-8F9F89216759}"/>
              </a:ext>
            </a:extLst>
          </p:cNvPr>
          <p:cNvGrpSpPr/>
          <p:nvPr/>
        </p:nvGrpSpPr>
        <p:grpSpPr>
          <a:xfrm>
            <a:off x="624619" y="3533043"/>
            <a:ext cx="5083388" cy="3017582"/>
            <a:chOff x="624619" y="3533043"/>
            <a:chExt cx="5083388" cy="3017582"/>
          </a:xfrm>
        </p:grpSpPr>
        <p:sp>
          <p:nvSpPr>
            <p:cNvPr id="18" name="TextBox 17">
              <a:extLst>
                <a:ext uri="{FF2B5EF4-FFF2-40B4-BE49-F238E27FC236}">
                  <a16:creationId xmlns:a16="http://schemas.microsoft.com/office/drawing/2014/main" id="{881F180E-BF5F-80E3-0F47-9D624E94E646}"/>
                </a:ext>
              </a:extLst>
            </p:cNvPr>
            <p:cNvSpPr txBox="1"/>
            <p:nvPr/>
          </p:nvSpPr>
          <p:spPr>
            <a:xfrm>
              <a:off x="715820" y="3533043"/>
              <a:ext cx="4992187" cy="923330"/>
            </a:xfrm>
            <a:prstGeom prst="rect">
              <a:avLst/>
            </a:prstGeom>
            <a:noFill/>
            <a:ln w="28575">
              <a:solidFill>
                <a:schemeClr val="accent4"/>
              </a:solidFill>
            </a:ln>
          </p:spPr>
          <p:txBody>
            <a:bodyPr wrap="square" rtlCol="0">
              <a:spAutoFit/>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mẫu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tuyến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vi-VN" sz="1800" dirty="0">
                  <a:latin typeface="Times New Roman" panose="02020603050405020304" pitchFamily="18" charset="0"/>
                  <a:cs typeface="Times New Roman" panose="02020603050405020304" pitchFamily="18" charset="0"/>
                </a:rPr>
                <a:t> tăng tốc độ mẫu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bắt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kịp</a:t>
              </a:r>
              <a:r>
                <a:rPr lang="en-US" sz="1800" dirty="0">
                  <a:latin typeface="Times New Roman" panose="02020603050405020304" pitchFamily="18" charset="0"/>
                  <a:cs typeface="Times New Roman" panose="02020603050405020304" pitchFamily="18" charset="0"/>
                </a:rPr>
                <a:t> DAC.</a:t>
              </a:r>
            </a:p>
            <a:p>
              <a:pPr marL="285750" indent="-285750" algn="jus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Khối có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lọc</a:t>
              </a:r>
              <a:r>
                <a:rPr lang="en-US" sz="1800" dirty="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2E389912-2E18-DB8C-DAAB-FAAC861B544A}"/>
                </a:ext>
              </a:extLst>
            </p:cNvPr>
            <p:cNvGrpSpPr/>
            <p:nvPr/>
          </p:nvGrpSpPr>
          <p:grpSpPr>
            <a:xfrm>
              <a:off x="624619" y="4570082"/>
              <a:ext cx="4992187" cy="1980543"/>
              <a:chOff x="624619" y="4570082"/>
              <a:chExt cx="4992187" cy="1980543"/>
            </a:xfrm>
          </p:grpSpPr>
          <p:grpSp>
            <p:nvGrpSpPr>
              <p:cNvPr id="7" name="Group 6">
                <a:extLst>
                  <a:ext uri="{FF2B5EF4-FFF2-40B4-BE49-F238E27FC236}">
                    <a16:creationId xmlns:a16="http://schemas.microsoft.com/office/drawing/2014/main" id="{E122F99D-747B-C305-D728-74FCAC28A42C}"/>
                  </a:ext>
                </a:extLst>
              </p:cNvPr>
              <p:cNvGrpSpPr/>
              <p:nvPr/>
            </p:nvGrpSpPr>
            <p:grpSpPr>
              <a:xfrm>
                <a:off x="624619" y="4570082"/>
                <a:ext cx="4992187" cy="1755432"/>
                <a:chOff x="557973" y="4541525"/>
                <a:chExt cx="5527518" cy="1934994"/>
              </a:xfrm>
            </p:grpSpPr>
            <p:pic>
              <p:nvPicPr>
                <p:cNvPr id="13" name="Picture 12">
                  <a:extLst>
                    <a:ext uri="{FF2B5EF4-FFF2-40B4-BE49-F238E27FC236}">
                      <a16:creationId xmlns:a16="http://schemas.microsoft.com/office/drawing/2014/main" id="{72CD0A35-36ED-CE31-032D-221847105C9E}"/>
                    </a:ext>
                  </a:extLst>
                </p:cNvPr>
                <p:cNvPicPr>
                  <a:picLocks noChangeAspect="1"/>
                </p:cNvPicPr>
                <p:nvPr/>
              </p:nvPicPr>
              <p:blipFill>
                <a:blip r:embed="rId3"/>
                <a:stretch>
                  <a:fillRect/>
                </a:stretch>
              </p:blipFill>
              <p:spPr>
                <a:xfrm>
                  <a:off x="557973" y="4586892"/>
                  <a:ext cx="5527518" cy="1889627"/>
                </a:xfrm>
                <a:prstGeom prst="rect">
                  <a:avLst/>
                </a:prstGeom>
                <a:ln w="3175">
                  <a:noFill/>
                </a:ln>
              </p:spPr>
            </p:pic>
            <p:sp>
              <p:nvSpPr>
                <p:cNvPr id="2" name="TextBox 1">
                  <a:extLst>
                    <a:ext uri="{FF2B5EF4-FFF2-40B4-BE49-F238E27FC236}">
                      <a16:creationId xmlns:a16="http://schemas.microsoft.com/office/drawing/2014/main" id="{32AAC7BC-5C37-459C-5B91-F8B4100E02DD}"/>
                    </a:ext>
                  </a:extLst>
                </p:cNvPr>
                <p:cNvSpPr txBox="1"/>
                <p:nvPr/>
              </p:nvSpPr>
              <p:spPr>
                <a:xfrm>
                  <a:off x="650927" y="4592935"/>
                  <a:ext cx="1143000" cy="339259"/>
                </a:xfrm>
                <a:prstGeom prst="rect">
                  <a:avLst/>
                </a:prstGeom>
                <a:noFill/>
                <a:ln>
                  <a:noFill/>
                </a:ln>
              </p:spPr>
              <p:txBody>
                <a:bodyPr wrap="square" rtlCol="0">
                  <a:spAutoFit/>
                </a:bodyPr>
                <a:lstStyle/>
                <a:p>
                  <a:pPr algn="ctr"/>
                  <a:r>
                    <a:rPr lang="en-US" b="1">
                      <a:solidFill>
                        <a:srgbClr val="0000FF"/>
                      </a:solidFill>
                      <a:latin typeface="Times New Roman" panose="02020603050405020304" pitchFamily="18" charset="0"/>
                      <a:cs typeface="Times New Roman" panose="02020603050405020304" pitchFamily="18" charset="0"/>
                    </a:rPr>
                    <a:t>Low speed</a:t>
                  </a:r>
                </a:p>
              </p:txBody>
            </p:sp>
            <p:sp>
              <p:nvSpPr>
                <p:cNvPr id="14" name="TextBox 13">
                  <a:extLst>
                    <a:ext uri="{FF2B5EF4-FFF2-40B4-BE49-F238E27FC236}">
                      <a16:creationId xmlns:a16="http://schemas.microsoft.com/office/drawing/2014/main" id="{B63FD1BF-8C89-AA87-AE9C-6B47204E398F}"/>
                    </a:ext>
                  </a:extLst>
                </p:cNvPr>
                <p:cNvSpPr txBox="1"/>
                <p:nvPr/>
              </p:nvSpPr>
              <p:spPr>
                <a:xfrm>
                  <a:off x="4627548" y="4541525"/>
                  <a:ext cx="1143000" cy="339259"/>
                </a:xfrm>
                <a:prstGeom prst="rect">
                  <a:avLst/>
                </a:prstGeom>
                <a:noFill/>
                <a:ln>
                  <a:noFill/>
                </a:ln>
              </p:spPr>
              <p:txBody>
                <a:bodyPr wrap="square" rtlCol="0">
                  <a:spAutoFit/>
                </a:bodyPr>
                <a:lstStyle/>
                <a:p>
                  <a:pPr algn="ctr"/>
                  <a:r>
                    <a:rPr lang="en-US" b="1">
                      <a:solidFill>
                        <a:srgbClr val="7030A0"/>
                      </a:solidFill>
                      <a:latin typeface="Times New Roman" panose="02020603050405020304" pitchFamily="18" charset="0"/>
                      <a:cs typeface="Times New Roman" panose="02020603050405020304" pitchFamily="18" charset="0"/>
                    </a:rPr>
                    <a:t>50 Msps</a:t>
                  </a:r>
                </a:p>
              </p:txBody>
            </p:sp>
          </p:grpSp>
          <p:sp>
            <p:nvSpPr>
              <p:cNvPr id="23" name="TextBox 22">
                <a:extLst>
                  <a:ext uri="{FF2B5EF4-FFF2-40B4-BE49-F238E27FC236}">
                    <a16:creationId xmlns:a16="http://schemas.microsoft.com/office/drawing/2014/main" id="{4924C1E4-9110-86D7-F6B6-B2507EF97EE7}"/>
                  </a:ext>
                </a:extLst>
              </p:cNvPr>
              <p:cNvSpPr txBox="1"/>
              <p:nvPr/>
            </p:nvSpPr>
            <p:spPr>
              <a:xfrm>
                <a:off x="1315923" y="6242848"/>
                <a:ext cx="3568323"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12: </a:t>
                </a:r>
                <a:r>
                  <a:rPr lang="en-US" b="1" i="1" dirty="0" err="1">
                    <a:latin typeface="Times New Roman" panose="02020603050405020304" pitchFamily="18" charset="0"/>
                    <a:cs typeface="Times New Roman" panose="02020603050405020304" pitchFamily="18" charset="0"/>
                  </a:rPr>
                  <a:t>Cấu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trúc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tăng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tốc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lấy</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mẫu</a:t>
                </a:r>
                <a:endParaRPr lang="en-US" b="1" i="1" dirty="0">
                  <a:latin typeface="Times New Roman" panose="02020603050405020304" pitchFamily="18" charset="0"/>
                  <a:cs typeface="Times New Roman" panose="02020603050405020304" pitchFamily="18" charset="0"/>
                </a:endParaRPr>
              </a:p>
            </p:txBody>
          </p:sp>
        </p:grpSp>
      </p:grpSp>
      <p:grpSp>
        <p:nvGrpSpPr>
          <p:cNvPr id="9" name="Group 8">
            <a:extLst>
              <a:ext uri="{FF2B5EF4-FFF2-40B4-BE49-F238E27FC236}">
                <a16:creationId xmlns:a16="http://schemas.microsoft.com/office/drawing/2014/main" id="{FD62311C-D13E-50DF-0D00-3582B03DF900}"/>
              </a:ext>
            </a:extLst>
          </p:cNvPr>
          <p:cNvGrpSpPr/>
          <p:nvPr/>
        </p:nvGrpSpPr>
        <p:grpSpPr>
          <a:xfrm>
            <a:off x="146020" y="1015907"/>
            <a:ext cx="5949387" cy="2277039"/>
            <a:chOff x="146020" y="1015907"/>
            <a:chExt cx="5949387" cy="2277039"/>
          </a:xfrm>
        </p:grpSpPr>
        <p:pic>
          <p:nvPicPr>
            <p:cNvPr id="6" name="Picture 5">
              <a:extLst>
                <a:ext uri="{FF2B5EF4-FFF2-40B4-BE49-F238E27FC236}">
                  <a16:creationId xmlns:a16="http://schemas.microsoft.com/office/drawing/2014/main" id="{EACA0981-AB32-0377-BCF7-1F6491012A2B}"/>
                </a:ext>
              </a:extLst>
            </p:cNvPr>
            <p:cNvPicPr>
              <a:picLocks noChangeAspect="1"/>
            </p:cNvPicPr>
            <p:nvPr/>
          </p:nvPicPr>
          <p:blipFill>
            <a:blip r:embed="rId4"/>
            <a:stretch>
              <a:fillRect/>
            </a:stretch>
          </p:blipFill>
          <p:spPr>
            <a:xfrm>
              <a:off x="146020" y="2135887"/>
              <a:ext cx="5949387" cy="1157059"/>
            </a:xfrm>
            <a:prstGeom prst="rect">
              <a:avLst/>
            </a:prstGeom>
          </p:spPr>
        </p:pic>
        <p:sp>
          <p:nvSpPr>
            <p:cNvPr id="17" name="TextBox 16">
              <a:extLst>
                <a:ext uri="{FF2B5EF4-FFF2-40B4-BE49-F238E27FC236}">
                  <a16:creationId xmlns:a16="http://schemas.microsoft.com/office/drawing/2014/main" id="{9B373608-A526-30A1-53E6-2474E523E0B0}"/>
                </a:ext>
              </a:extLst>
            </p:cNvPr>
            <p:cNvSpPr txBox="1"/>
            <p:nvPr/>
          </p:nvSpPr>
          <p:spPr>
            <a:xfrm>
              <a:off x="2916820" y="2314197"/>
              <a:ext cx="2875165" cy="307777"/>
            </a:xfrm>
            <a:prstGeom prst="rect">
              <a:avLst/>
            </a:prstGeom>
            <a:noFill/>
          </p:spPr>
          <p:txBody>
            <a:bodyPr wrap="square" rtlCol="0">
              <a:spAutoFit/>
            </a:bodyPr>
            <a:lstStyle/>
            <a:p>
              <a:pPr algn="ctr"/>
              <a:r>
                <a:rPr lang="en-US" b="1" i="1" err="1">
                  <a:latin typeface="Times New Roman" panose="02020603050405020304" pitchFamily="18" charset="0"/>
                  <a:cs typeface="Times New Roman" panose="02020603050405020304" pitchFamily="18" charset="0"/>
                </a:rPr>
                <a:t>Hình</a:t>
              </a:r>
              <a:r>
                <a:rPr lang="en-US" b="1" i="1">
                  <a:latin typeface="Times New Roman" panose="02020603050405020304" pitchFamily="18" charset="0"/>
                  <a:cs typeface="Times New Roman" panose="02020603050405020304" pitchFamily="18" charset="0"/>
                </a:rPr>
                <a:t> 10: </a:t>
              </a:r>
              <a:r>
                <a:rPr lang="en-US" b="1" i="1" dirty="0" err="1">
                  <a:latin typeface="Times New Roman" panose="02020603050405020304" pitchFamily="18" charset="0"/>
                  <a:cs typeface="Times New Roman" panose="02020603050405020304" pitchFamily="18" charset="0"/>
                </a:rPr>
                <a:t>Cấu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trúc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của</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bộ</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điều</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chế</a:t>
              </a:r>
              <a:endParaRPr lang="en-US" b="1" i="1" dirty="0">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18B55DF6-58B1-F1F5-DA64-C2E5E10664E7}"/>
                </a:ext>
              </a:extLst>
            </p:cNvPr>
            <p:cNvSpPr txBox="1">
              <a:spLocks/>
            </p:cNvSpPr>
            <p:nvPr/>
          </p:nvSpPr>
          <p:spPr>
            <a:xfrm>
              <a:off x="1315923" y="1015907"/>
              <a:ext cx="3867900" cy="1096887"/>
            </a:xfrm>
            <a:prstGeom prst="rect">
              <a:avLst/>
            </a:prstGeom>
            <a:noFill/>
            <a:ln w="28575">
              <a:solidFill>
                <a:srgbClr val="00B050"/>
              </a:solid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Cấu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trúc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địa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chip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ROM.</a:t>
              </a:r>
            </a:p>
            <a:p>
              <a:pPr marL="742950" lvl="1"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mẫu</a:t>
              </a:r>
              <a:r>
                <a:rPr lang="en-US" sz="1800" dirty="0">
                  <a:latin typeface="Times New Roman" panose="02020603050405020304" pitchFamily="18" charset="0"/>
                  <a:cs typeface="Times New Roman" panose="02020603050405020304" pitchFamily="18" charset="0"/>
                </a:rPr>
                <a:t>.</a:t>
              </a:r>
            </a:p>
          </p:txBody>
        </p:sp>
      </p:grpSp>
      <p:grpSp>
        <p:nvGrpSpPr>
          <p:cNvPr id="11" name="Group 10">
            <a:extLst>
              <a:ext uri="{FF2B5EF4-FFF2-40B4-BE49-F238E27FC236}">
                <a16:creationId xmlns:a16="http://schemas.microsoft.com/office/drawing/2014/main" id="{3A8D916A-B52F-D824-65D2-D212DCD37F1F}"/>
              </a:ext>
            </a:extLst>
          </p:cNvPr>
          <p:cNvGrpSpPr/>
          <p:nvPr/>
        </p:nvGrpSpPr>
        <p:grpSpPr>
          <a:xfrm>
            <a:off x="6483401" y="964187"/>
            <a:ext cx="5520542" cy="5515216"/>
            <a:chOff x="6483401" y="964187"/>
            <a:chExt cx="5520542" cy="5515216"/>
          </a:xfrm>
        </p:grpSpPr>
        <p:pic>
          <p:nvPicPr>
            <p:cNvPr id="10" name="Picture 9" descr="No description available.">
              <a:extLst>
                <a:ext uri="{FF2B5EF4-FFF2-40B4-BE49-F238E27FC236}">
                  <a16:creationId xmlns:a16="http://schemas.microsoft.com/office/drawing/2014/main" id="{B10235C1-E15B-78B4-1DB2-D7FF86B1CF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3995" y="2173594"/>
              <a:ext cx="5519948" cy="4305809"/>
            </a:xfrm>
            <a:prstGeom prst="rect">
              <a:avLst/>
            </a:prstGeom>
            <a:noFill/>
            <a:ln w="3175">
              <a:noFill/>
            </a:ln>
          </p:spPr>
        </p:pic>
        <p:sp>
          <p:nvSpPr>
            <p:cNvPr id="21" name="TextBox 20">
              <a:extLst>
                <a:ext uri="{FF2B5EF4-FFF2-40B4-BE49-F238E27FC236}">
                  <a16:creationId xmlns:a16="http://schemas.microsoft.com/office/drawing/2014/main" id="{0102BD4C-9408-B589-2CF7-A8D0080390B0}"/>
                </a:ext>
              </a:extLst>
            </p:cNvPr>
            <p:cNvSpPr txBox="1"/>
            <p:nvPr/>
          </p:nvSpPr>
          <p:spPr>
            <a:xfrm>
              <a:off x="6647755" y="5864971"/>
              <a:ext cx="2413848" cy="523220"/>
            </a:xfrm>
            <a:prstGeom prst="rect">
              <a:avLst/>
            </a:prstGeom>
            <a:noFill/>
          </p:spPr>
          <p:txBody>
            <a:bodyPr wrap="square" rtlCol="0">
              <a:spAutoFit/>
            </a:bodyPr>
            <a:lstStyle/>
            <a:p>
              <a:pPr algn="ctr"/>
              <a:r>
                <a:rPr lang="en-US" b="1" i="1">
                  <a:latin typeface="Times New Roman" panose="02020603050405020304" pitchFamily="18" charset="0"/>
                  <a:cs typeface="Times New Roman" panose="02020603050405020304" pitchFamily="18" charset="0"/>
                </a:rPr>
                <a:t>Hình 11:Các bảng tra kết hợp khi tích hợp nhiều SF</a:t>
              </a:r>
              <a:endParaRPr lang="en-US" b="1"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5E1F4E0-1188-9C7F-4B39-B500EDE1D51D}"/>
                    </a:ext>
                  </a:extLst>
                </p:cNvPr>
                <p:cNvSpPr txBox="1"/>
                <p:nvPr/>
              </p:nvSpPr>
              <p:spPr>
                <a:xfrm>
                  <a:off x="6483401" y="964187"/>
                  <a:ext cx="5330390" cy="1200329"/>
                </a:xfrm>
                <a:prstGeom prst="rect">
                  <a:avLst/>
                </a:prstGeom>
                <a:solidFill>
                  <a:srgbClr val="FFFFFF"/>
                </a:solidFill>
                <a:ln w="28575">
                  <a:solidFill>
                    <a:srgbClr val="00B0F0"/>
                  </a:solidFill>
                </a:ln>
              </p:spPr>
              <p:txBody>
                <a:bodyPr wrap="square" rtlCol="0">
                  <a:spAutoFit/>
                </a:bodyPr>
                <a:lstStyle/>
                <a:p>
                  <a:pPr marL="285750" indent="-28575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gửi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địa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chip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tin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a:t>
                  </a:r>
                  <a:r>
                    <a:rPr lang="en-US" sz="18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6 LUT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2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𝑆𝐹</m:t>
                      </m:r>
                    </m:oMath>
                  </a14:m>
                  <a:r>
                    <a:rPr lang="en-US" sz="1800">
                      <a:latin typeface="Times New Roman" panose="02020603050405020304" pitchFamily="18" charset="0"/>
                      <a:cs typeface="Times New Roman" panose="02020603050405020304" pitchFamily="18" charset="0"/>
                    </a:rPr>
                    <a:t>. </a:t>
                  </a:r>
                  <a:r>
                    <a:rPr lang="en-US" sz="1800" b="1">
                      <a:solidFill>
                        <a:srgbClr val="FF0000"/>
                      </a:solidFill>
                      <a:latin typeface="Times New Roman" panose="02020603050405020304" pitchFamily="18" charset="0"/>
                      <a:cs typeface="Times New Roman" panose="02020603050405020304" pitchFamily="18" charset="0"/>
                    </a:rPr>
                    <a:t>Đây là thách thức khi thiết kế.</a:t>
                  </a:r>
                  <a:endParaRPr lang="en-US" sz="1800" b="1" i="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25E1F4E0-1188-9C7F-4B39-B500EDE1D51D}"/>
                    </a:ext>
                  </a:extLst>
                </p:cNvPr>
                <p:cNvSpPr txBox="1">
                  <a:spLocks noRot="1" noChangeAspect="1" noMove="1" noResize="1" noEditPoints="1" noAdjustHandles="1" noChangeArrowheads="1" noChangeShapeType="1" noTextEdit="1"/>
                </p:cNvSpPr>
                <p:nvPr/>
              </p:nvSpPr>
              <p:spPr>
                <a:xfrm>
                  <a:off x="6483401" y="964187"/>
                  <a:ext cx="5330390" cy="1200329"/>
                </a:xfrm>
                <a:prstGeom prst="rect">
                  <a:avLst/>
                </a:prstGeom>
                <a:blipFill>
                  <a:blip r:embed="rId6"/>
                  <a:stretch>
                    <a:fillRect l="-569" t="-1485" r="-569" b="-5446"/>
                  </a:stretch>
                </a:blipFill>
                <a:ln w="28575">
                  <a:solidFill>
                    <a:srgbClr val="00B0F0"/>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CFE2D59-208E-8B42-89AA-ADFBA148B5A5}"/>
                </a:ext>
              </a:extLst>
            </p:cNvPr>
            <p:cNvSpPr txBox="1"/>
            <p:nvPr/>
          </p:nvSpPr>
          <p:spPr>
            <a:xfrm>
              <a:off x="6483401" y="3994708"/>
              <a:ext cx="1930010" cy="1477328"/>
            </a:xfrm>
            <a:prstGeom prst="rect">
              <a:avLst/>
            </a:prstGeom>
            <a:noFill/>
            <a:ln w="28575">
              <a:solidFill>
                <a:srgbClr val="FF0000"/>
              </a:solidFill>
            </a:ln>
          </p:spPr>
          <p:txBody>
            <a:bodyPr wrap="square" rtlCol="0">
              <a:spAutoFit/>
            </a:bodyPr>
            <a:lstStyle/>
            <a:p>
              <a:pPr algn="just"/>
              <a:r>
                <a:rPr lang="en-US" sz="1800">
                  <a:latin typeface="Times New Roman" panose="02020603050405020304" pitchFamily="18" charset="0"/>
                  <a:cs typeface="Times New Roman" panose="02020603050405020304" pitchFamily="18" charset="0"/>
                </a:rPr>
                <a:t>Tận dụng tính đối xứng và lặp lai giá trị các chip, kích thước của LUT đã giảm đi 4 lần</a:t>
              </a:r>
            </a:p>
          </p:txBody>
        </p:sp>
        <p:cxnSp>
          <p:nvCxnSpPr>
            <p:cNvPr id="5" name="Straight Arrow Connector 4">
              <a:extLst>
                <a:ext uri="{FF2B5EF4-FFF2-40B4-BE49-F238E27FC236}">
                  <a16:creationId xmlns:a16="http://schemas.microsoft.com/office/drawing/2014/main" id="{501ADF53-3E8F-D356-DE81-7D2CA5FC4927}"/>
                </a:ext>
              </a:extLst>
            </p:cNvPr>
            <p:cNvCxnSpPr>
              <a:cxnSpLocks/>
              <a:stCxn id="3" idx="3"/>
            </p:cNvCxnSpPr>
            <p:nvPr/>
          </p:nvCxnSpPr>
          <p:spPr>
            <a:xfrm flipV="1">
              <a:off x="8413411" y="3429000"/>
              <a:ext cx="559139" cy="1304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64DADD4-5503-92C7-C413-38C1706D1177}"/>
                </a:ext>
              </a:extLst>
            </p:cNvPr>
            <p:cNvCxnSpPr>
              <a:cxnSpLocks/>
              <a:stCxn id="3" idx="3"/>
            </p:cNvCxnSpPr>
            <p:nvPr/>
          </p:nvCxnSpPr>
          <p:spPr>
            <a:xfrm>
              <a:off x="8413411" y="4733372"/>
              <a:ext cx="559139" cy="772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5414036"/>
      </p:ext>
    </p:extLst>
  </p:cSld>
  <p:clrMapOvr>
    <a:masterClrMapping/>
  </p:clrMapOvr>
</p:sld>
</file>

<file path=ppt/theme/theme1.xml><?xml version="1.0" encoding="utf-8"?>
<a:theme xmlns:a="http://schemas.openxmlformats.org/drawingml/2006/main" name="Cosem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22563</TotalTime>
  <Words>13026</Words>
  <Application>Microsoft Office PowerPoint</Application>
  <PresentationFormat>Widescreen</PresentationFormat>
  <Paragraphs>1144</Paragraphs>
  <Slides>60</Slides>
  <Notes>60</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 Rounded MT Bold</vt:lpstr>
      <vt:lpstr>Batang</vt:lpstr>
      <vt:lpstr>Calibri</vt:lpstr>
      <vt:lpstr>Cambria Math</vt:lpstr>
      <vt:lpstr>Times New Roman</vt:lpstr>
      <vt:lpstr>Wingdings</vt:lpstr>
      <vt:lpstr>Cosemi</vt:lpstr>
      <vt:lpstr>ĐẠI HỌC QUỐC GIA THÀNH PHỐ HỒ CHÍ MINH TRƯỜNG ĐẠI HỌC BÁCH KHOA KHOA ĐIỆN – ĐIỆN TỬ BỘ MÔN VIỄN THÔNG</vt:lpstr>
      <vt:lpstr>MỤC LỤC</vt:lpstr>
      <vt:lpstr>1. GIỚI THIỆU NỘI DUNG (1/2) 1.1. Tổng quan đề tài</vt:lpstr>
      <vt:lpstr>1. GIỚI THIỆU NỘI DUNG (2/2) 1.2. Mục tiêu và quy trình thiết kế</vt:lpstr>
      <vt:lpstr>2. THIẾT KẾ BỘ ĐIỀU CHẾ (0/5)</vt:lpstr>
      <vt:lpstr>2. THIẾT KẾ BỘ ĐIỀU CHẾ (1/5) 2.1. Tín hiệu chirp</vt:lpstr>
      <vt:lpstr>2. THIẾT KẾ BỘ ĐIỀU CHẾ (2/5) 2.1. Tín hiệu chirp</vt:lpstr>
      <vt:lpstr>2. THIẾT KẾ BỘ ĐIỀU CHẾ (3/5) 2.2. Nguyên lý điều chế LoRa</vt:lpstr>
      <vt:lpstr>2. THIẾT KẾ BỘ ĐIỀU CHẾ (4/5) 2.3. Cấu trúc bộ điều chế</vt:lpstr>
      <vt:lpstr>2. THIẾT KẾ BỘ ĐIỀU CHẾ (5/5) 2.4. Minh họa hoạt động</vt:lpstr>
      <vt:lpstr>3. THIẾT KẾ BỘ GIẢI ĐIỀU CHẾ (0/4)</vt:lpstr>
      <vt:lpstr>3. THIẾT KẾ BỘ GIẢI ĐIỀU CHẾ (1/4) 3.1. Nguyên lý giải điều chế tín hiệu LoRa</vt:lpstr>
      <vt:lpstr>3. THIẾT KẾ BỘ GIẢI ĐIỀU CHẾ (2/4) 3.1. Nguyên lý giải điều chế tín hiệu LoRa</vt:lpstr>
      <vt:lpstr>3. THIẾT KẾ BỘ GIẢI ĐIỀU CHẾ (3/4) 3.2. Cấu trúc của bộ giải điều chế</vt:lpstr>
      <vt:lpstr>PowerPoint Presentation</vt:lpstr>
      <vt:lpstr>4. THIẾT KẾ BỘ ĐỒNG BỘ KÝ TỰ (0/5)</vt:lpstr>
      <vt:lpstr>4. THIẾT KẾ BỘ ĐỒNG BỘ KÝ TỰ (1/5) 4.1. Giới thiệu hiện tượng bất đồng bộ ký tự</vt:lpstr>
      <vt:lpstr>4. THIẾT KẾ BỘ ĐỒNG BỘ KÝ TỰ (2/5) 4.2. Phương pháp đồng bộ ký tự</vt:lpstr>
      <vt:lpstr>PowerPoint Presentation</vt:lpstr>
      <vt:lpstr>4. THIẾT KẾ BỘ ĐỒNG BỘ KÝ TỰ (4/5) 4.3. Minh họa hoạt động</vt:lpstr>
      <vt:lpstr>PowerPoint Presentation</vt:lpstr>
      <vt:lpstr>5. KẾT QUẢ VÀ ĐÁNH GIÁ</vt:lpstr>
      <vt:lpstr>PowerPoint Presentation</vt:lpstr>
      <vt:lpstr>PowerPoint Presentation</vt:lpstr>
      <vt:lpstr>PowerPoint Presentation</vt:lpstr>
      <vt:lpstr>PowerPoint Presentation</vt:lpstr>
      <vt:lpstr>PowerPoint Presentation</vt:lpstr>
      <vt:lpstr>PowerPoint Presentation</vt:lpstr>
      <vt:lpstr>6. KẾT LUẬN</vt:lpstr>
      <vt:lpstr>6. KẾT LUẬN</vt:lpstr>
      <vt:lpstr>TÀI LIỆU THAM KHẢO</vt:lpstr>
      <vt:lpstr>PowerPoint Presentation</vt:lpstr>
      <vt:lpstr>5. KẾT QUẢ VÀ ĐÁNH GIÁ Hiện thực lên kit FPGA – Dung lượng, bitrate</vt:lpstr>
      <vt:lpstr>Câu hỏi: Dạng sóng của tín hiệu up-chirp ?    Dạng sóng của tín hiệu down-chirp ?</vt:lpstr>
      <vt:lpstr>PowerPoint Presentation</vt:lpstr>
      <vt:lpstr>PowerPoint Presentation</vt:lpstr>
      <vt:lpstr>PowerPoint Presentation</vt:lpstr>
      <vt:lpstr>PowerPoint Presentation</vt:lpstr>
      <vt:lpstr>PowerPoint Presentation</vt:lpstr>
      <vt:lpstr>Câu hỏi: Vị trí của bộ điều chế và giải điều chế trong 1 hệ thống thu phát?</vt:lpstr>
      <vt:lpstr>Câu hỏi: Làm thế nào để tối ưu số lượng bit nhớ trong ROM? (1/2)</vt:lpstr>
      <vt:lpstr>Câu hỏi: Làm thế nào để tối ưu số lượng bit nhớ trong ROM? (2/2)</vt:lpstr>
      <vt:lpstr>Câu hỏi: Tại sao tăng SF lại giảm bitrate nhưng tăng độ nhạy?    Đánh đổi giữa hệ số trải phổ, BW, bitrate, độ nhạy của máy thu như thế nào?</vt:lpstr>
      <vt:lpstr>Câu hỏi: Ảnh hưởng của nhiễu lên quá trình giải điều chế</vt:lpstr>
      <vt:lpstr>Câu hỏi:Tần số và pha tức thời của tín hiệu trước và sau điều chế?</vt:lpstr>
      <vt:lpstr>Câu hỏi:Thiết kế cụ thể của bộ điều chế như thế nào?</vt:lpstr>
      <vt:lpstr>Câu hỏi:Thiết kế cụ thể của bộ giải điều chế như thế nào?</vt:lpstr>
      <vt:lpstr>Câu hỏi:Thiết kế cụ thể của bộ đồng bộ như thế nào?</vt:lpstr>
      <vt:lpstr>Câu hỏi: Băng thông được xử lý như thế nào?</vt:lpstr>
      <vt:lpstr>Câu hỏi: Băng thông được xử lý như thế nào?</vt:lpstr>
      <vt:lpstr>Câu hỏi: Nếu như tín hiệu tới sớm thì đồng bộ như thế nào?</vt:lpstr>
      <vt:lpstr>Câu hỏi: Nếu như tín hiệu tới sớm thì đồng bộ như thế nào?</vt:lpstr>
      <vt:lpstr>Câu hỏi: Điều kiện xác định tín hiệu preamble như thế nào?</vt:lpstr>
      <vt:lpstr>Câu hỏi: Điều kiện xác định tín hiệu preamble như thế nào?</vt:lpstr>
      <vt:lpstr>Câu hỏi: Giải thích ảnh hưởng của các thành phần STO như thế nào?</vt:lpstr>
      <vt:lpstr>Câu hỏi: Ước lượng STO như thế nào?</vt:lpstr>
      <vt:lpstr>Câu hỏi: Tại sao cần đồng bộ 2 lần mà không phải 1 lần?</vt:lpstr>
      <vt:lpstr>Câu hỏi: Các loại công suất tiêu thụ trong mạch?</vt:lpstr>
      <vt:lpstr>Câu hỏi: Các ràng buộc khi tổng hợp + thiết kế vật lý cho mạch mạch?</vt:lpstr>
      <vt:lpstr>Câu hỏi: Các ràng buộc khi tổng hợp + thiết kế vật lý cho mạch mạch?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BKASIC Corporation  Introduction</dc:title>
  <dc:creator>Cuong Huynh</dc:creator>
  <cp:lastModifiedBy>Admin</cp:lastModifiedBy>
  <cp:revision>1570</cp:revision>
  <cp:lastPrinted>2022-06-06T09:34:00Z</cp:lastPrinted>
  <dcterms:modified xsi:type="dcterms:W3CDTF">2022-06-12T21:43:25Z</dcterms:modified>
</cp:coreProperties>
</file>